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32" r:id="rId4"/>
  </p:sldMasterIdLst>
  <p:notesMasterIdLst>
    <p:notesMasterId r:id="rId60"/>
  </p:notesMasterIdLst>
  <p:handoutMasterIdLst>
    <p:handoutMasterId r:id="rId61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66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340" r:id="rId27"/>
    <p:sldId id="341" r:id="rId28"/>
    <p:sldId id="278" r:id="rId29"/>
    <p:sldId id="280" r:id="rId30"/>
    <p:sldId id="281" r:id="rId31"/>
    <p:sldId id="342" r:id="rId32"/>
    <p:sldId id="282" r:id="rId33"/>
    <p:sldId id="283" r:id="rId34"/>
    <p:sldId id="346" r:id="rId35"/>
    <p:sldId id="344" r:id="rId36"/>
    <p:sldId id="347" r:id="rId37"/>
    <p:sldId id="348" r:id="rId38"/>
    <p:sldId id="350" r:id="rId39"/>
    <p:sldId id="351" r:id="rId40"/>
    <p:sldId id="352" r:id="rId41"/>
    <p:sldId id="353" r:id="rId42"/>
    <p:sldId id="355" r:id="rId43"/>
    <p:sldId id="356" r:id="rId44"/>
    <p:sldId id="357" r:id="rId45"/>
    <p:sldId id="358" r:id="rId46"/>
    <p:sldId id="359" r:id="rId47"/>
    <p:sldId id="361" r:id="rId48"/>
    <p:sldId id="363" r:id="rId49"/>
    <p:sldId id="362" r:id="rId50"/>
    <p:sldId id="364" r:id="rId51"/>
    <p:sldId id="365" r:id="rId52"/>
    <p:sldId id="369" r:id="rId53"/>
    <p:sldId id="370" r:id="rId54"/>
    <p:sldId id="366" r:id="rId55"/>
    <p:sldId id="310" r:id="rId56"/>
    <p:sldId id="367" r:id="rId57"/>
    <p:sldId id="368" r:id="rId58"/>
    <p:sldId id="339" r:id="rId59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B06E52D1-EB2B-4A66-9542-A997829E7CB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7"/>
            <p14:sldId id="268"/>
            <p14:sldId id="269"/>
            <p14:sldId id="270"/>
            <p14:sldId id="266"/>
            <p14:sldId id="271"/>
            <p14:sldId id="272"/>
            <p14:sldId id="273"/>
            <p14:sldId id="274"/>
            <p14:sldId id="275"/>
            <p14:sldId id="276"/>
            <p14:sldId id="277"/>
            <p14:sldId id="340"/>
            <p14:sldId id="341"/>
            <p14:sldId id="278"/>
            <p14:sldId id="280"/>
            <p14:sldId id="281"/>
            <p14:sldId id="342"/>
            <p14:sldId id="282"/>
            <p14:sldId id="283"/>
            <p14:sldId id="346"/>
            <p14:sldId id="344"/>
            <p14:sldId id="347"/>
            <p14:sldId id="348"/>
            <p14:sldId id="350"/>
            <p14:sldId id="351"/>
            <p14:sldId id="352"/>
            <p14:sldId id="353"/>
            <p14:sldId id="355"/>
            <p14:sldId id="356"/>
            <p14:sldId id="357"/>
            <p14:sldId id="358"/>
            <p14:sldId id="359"/>
            <p14:sldId id="361"/>
          </p14:sldIdLst>
        </p14:section>
        <p14:section name="Sección sin título" id="{6653C92E-BAB9-40CE-9C66-09A6FD6E2BBE}">
          <p14:sldIdLst>
            <p14:sldId id="363"/>
            <p14:sldId id="362"/>
            <p14:sldId id="364"/>
            <p14:sldId id="365"/>
            <p14:sldId id="369"/>
            <p14:sldId id="370"/>
            <p14:sldId id="366"/>
            <p14:sldId id="310"/>
            <p14:sldId id="367"/>
            <p14:sldId id="368"/>
            <p14:sldId id="33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742027316864398E-2"/>
          <c:y val="0.14083515342233119"/>
          <c:w val="0.58981227815637349"/>
          <c:h val="0.736306463285833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2"/>
            <c:bubble3D val="0"/>
            <c:spPr>
              <a:effectLst>
                <a:outerShdw blurRad="40000" dist="1143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bubble3D val="0"/>
            <c:spPr>
              <a:effectLst>
                <a:outerShdw blurRad="40000" dist="1143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s-UY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Cataract</c:v>
                </c:pt>
                <c:pt idx="1">
                  <c:v>Glaucoma</c:v>
                </c:pt>
                <c:pt idx="2">
                  <c:v>AMD</c:v>
                </c:pt>
                <c:pt idx="3">
                  <c:v>Corneal opacities</c:v>
                </c:pt>
                <c:pt idx="4">
                  <c:v>Diabetic retinopathy</c:v>
                </c:pt>
                <c:pt idx="5">
                  <c:v>Childhood blindness</c:v>
                </c:pt>
                <c:pt idx="6">
                  <c:v>Trachoma</c:v>
                </c:pt>
                <c:pt idx="7">
                  <c:v>Others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48.8</c:v>
                </c:pt>
                <c:pt idx="1">
                  <c:v>12.3</c:v>
                </c:pt>
                <c:pt idx="2">
                  <c:v>8.7000000000000011</c:v>
                </c:pt>
                <c:pt idx="3">
                  <c:v>5.0999999999999996</c:v>
                </c:pt>
                <c:pt idx="4">
                  <c:v>4.8</c:v>
                </c:pt>
                <c:pt idx="5">
                  <c:v>3.9</c:v>
                </c:pt>
                <c:pt idx="6">
                  <c:v>3.6</c:v>
                </c:pt>
                <c:pt idx="7">
                  <c:v>13.8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392">
          <a:noFill/>
        </a:ln>
      </c:spPr>
    </c:plotArea>
    <c:legend>
      <c:legendPos val="r"/>
      <c:layout>
        <c:manualLayout>
          <c:xMode val="edge"/>
          <c:yMode val="edge"/>
          <c:x val="0.68765503959428187"/>
          <c:y val="0.42356751472705378"/>
          <c:w val="0.28095694754573586"/>
          <c:h val="0.39602117203002102"/>
        </c:manualLayout>
      </c:layout>
      <c:overlay val="0"/>
      <c:spPr>
        <a:solidFill>
          <a:srgbClr val="FFFFFF">
            <a:alpha val="80000"/>
          </a:srgb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/>
          </a:pPr>
          <a:endParaRPr lang="es-UY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es-UY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EC9886-7AC6-42A2-9892-463FF7C21EB6}" type="doc">
      <dgm:prSet loTypeId="urn:microsoft.com/office/officeart/2005/8/layout/radial3" loCatId="relationship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B61CDC8F-6527-4077-9125-8AEE4D81093D}">
      <dgm:prSet phldrT="[Text]" custT="1"/>
      <dgm:spPr>
        <a:xfrm>
          <a:off x="1867658" y="1480095"/>
          <a:ext cx="2360682" cy="2360682"/>
        </a:xfrm>
        <a:prstGeom prst="ellipse">
          <a:avLst/>
        </a:prstGeom>
        <a:solidFill>
          <a:srgbClr val="FF00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/>
        <a:lstStyle/>
        <a:p>
          <a:r>
            <a:rPr lang="en-GB" sz="2400" b="1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Increased risk of AMD</a:t>
          </a:r>
          <a:endParaRPr lang="en-GB" sz="2400" b="1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A1A5AC34-D711-4A39-A08E-EB161181C316}" type="parTrans" cxnId="{7C0C6924-61BC-404F-8ACD-BC85EC77CB6A}">
      <dgm:prSet/>
      <dgm:spPr/>
      <dgm:t>
        <a:bodyPr/>
        <a:lstStyle/>
        <a:p>
          <a:endParaRPr lang="en-GB"/>
        </a:p>
      </dgm:t>
    </dgm:pt>
    <dgm:pt modelId="{45E47E57-0F41-4D9A-97EC-5FE90250FD9A}" type="sibTrans" cxnId="{7C0C6924-61BC-404F-8ACD-BC85EC77CB6A}">
      <dgm:prSet/>
      <dgm:spPr/>
      <dgm:t>
        <a:bodyPr/>
        <a:lstStyle/>
        <a:p>
          <a:endParaRPr lang="en-GB"/>
        </a:p>
      </dgm:t>
    </dgm:pt>
    <dgm:pt modelId="{29F66855-47FB-4928-8B8F-B712EE2D678C}">
      <dgm:prSet phldrT="[Text]" custT="1"/>
      <dgm:spPr>
        <a:xfrm>
          <a:off x="2057174" y="-142392"/>
          <a:ext cx="1981650" cy="1889245"/>
        </a:xfrm>
        <a:prstGeom prst="ellipse">
          <a:avLst/>
        </a:prstGeom>
        <a:solidFill>
          <a:srgbClr val="9BBB59">
            <a:alpha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/>
        <a:lstStyle/>
        <a:p>
          <a:r>
            <a:rPr lang="en-GB" sz="18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Smoking,</a:t>
          </a:r>
          <a:r>
            <a:rPr lang="en-GB" sz="1800" baseline="300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1,2</a:t>
          </a:r>
          <a:r>
            <a:rPr lang="en-GB" sz="18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diet</a:t>
          </a:r>
          <a:r>
            <a:rPr lang="en-GB" sz="1800" baseline="300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3</a:t>
          </a:r>
          <a:endParaRPr lang="en-GB" sz="18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F05CE1EC-8C4D-4D92-B836-121CC2BDE9F7}" type="parTrans" cxnId="{967F9958-0974-4004-B78C-55486CB72532}">
      <dgm:prSet/>
      <dgm:spPr/>
      <dgm:t>
        <a:bodyPr/>
        <a:lstStyle/>
        <a:p>
          <a:endParaRPr lang="en-GB"/>
        </a:p>
      </dgm:t>
    </dgm:pt>
    <dgm:pt modelId="{1FF166F6-FEB0-4561-9F93-6286A54BCDD2}" type="sibTrans" cxnId="{967F9958-0974-4004-B78C-55486CB72532}">
      <dgm:prSet/>
      <dgm:spPr/>
      <dgm:t>
        <a:bodyPr/>
        <a:lstStyle/>
        <a:p>
          <a:endParaRPr lang="en-GB"/>
        </a:p>
      </dgm:t>
    </dgm:pt>
    <dgm:pt modelId="{00896DB7-E43B-4CDD-A5F9-B69388D9E978}">
      <dgm:prSet phldrT="[Text]" custT="1"/>
      <dgm:spPr>
        <a:xfrm>
          <a:off x="3919425" y="1141578"/>
          <a:ext cx="1981650" cy="1889245"/>
        </a:xfrm>
        <a:prstGeom prst="ellipse">
          <a:avLst/>
        </a:prstGeom>
        <a:solidFill>
          <a:srgbClr val="8064A2">
            <a:alpha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/>
        <a:lstStyle/>
        <a:p>
          <a:r>
            <a:rPr lang="en-GB" sz="18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Genetics</a:t>
          </a:r>
          <a:r>
            <a:rPr lang="en-GB" sz="1800" baseline="300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1</a:t>
          </a:r>
          <a:endParaRPr lang="en-GB" sz="18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2CC50F14-F20D-42AA-8378-28E10FF4C5DB}" type="parTrans" cxnId="{12BF9E60-FD88-45A1-A23E-3C85FFBAB641}">
      <dgm:prSet/>
      <dgm:spPr/>
      <dgm:t>
        <a:bodyPr/>
        <a:lstStyle/>
        <a:p>
          <a:endParaRPr lang="en-GB"/>
        </a:p>
      </dgm:t>
    </dgm:pt>
    <dgm:pt modelId="{8A4F48DC-AAAF-4441-B617-BA12ED3E94E6}" type="sibTrans" cxnId="{12BF9E60-FD88-45A1-A23E-3C85FFBAB641}">
      <dgm:prSet/>
      <dgm:spPr/>
      <dgm:t>
        <a:bodyPr/>
        <a:lstStyle/>
        <a:p>
          <a:endParaRPr lang="en-GB"/>
        </a:p>
      </dgm:t>
    </dgm:pt>
    <dgm:pt modelId="{FDC8455A-B962-4A43-8FF2-0D009015EC94}">
      <dgm:prSet phldrT="[Text]" custT="1"/>
      <dgm:spPr>
        <a:xfrm>
          <a:off x="3173161" y="3219134"/>
          <a:ext cx="1981650" cy="1889245"/>
        </a:xfrm>
        <a:prstGeom prst="ellipse">
          <a:avLst/>
        </a:prstGeom>
        <a:solidFill>
          <a:srgbClr val="4BACC6">
            <a:alpha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/>
        <a:lstStyle/>
        <a:p>
          <a:r>
            <a:rPr lang="en-GB" sz="18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Family history</a:t>
          </a:r>
          <a:r>
            <a:rPr lang="en-GB" sz="1800" baseline="300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1,2</a:t>
          </a:r>
          <a:endParaRPr lang="en-GB" sz="18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F9DA715E-514E-49D9-9116-816ED38B9444}" type="parTrans" cxnId="{21661BDC-B923-472E-810B-A6426AE558EC}">
      <dgm:prSet/>
      <dgm:spPr/>
      <dgm:t>
        <a:bodyPr/>
        <a:lstStyle/>
        <a:p>
          <a:endParaRPr lang="en-GB"/>
        </a:p>
      </dgm:t>
    </dgm:pt>
    <dgm:pt modelId="{E7F5D1A4-B074-43D3-BD03-DD5966A72405}" type="sibTrans" cxnId="{21661BDC-B923-472E-810B-A6426AE558EC}">
      <dgm:prSet/>
      <dgm:spPr/>
      <dgm:t>
        <a:bodyPr/>
        <a:lstStyle/>
        <a:p>
          <a:endParaRPr lang="en-GB"/>
        </a:p>
      </dgm:t>
    </dgm:pt>
    <dgm:pt modelId="{3795EBB4-DBE7-48F5-A19D-0F0905B24C9D}">
      <dgm:prSet phldrT="[Text]" custT="1"/>
      <dgm:spPr>
        <a:xfrm>
          <a:off x="1005349" y="3219134"/>
          <a:ext cx="1981650" cy="1889245"/>
        </a:xfrm>
        <a:prstGeom prst="ellipse">
          <a:avLst/>
        </a:prstGeom>
        <a:solidFill>
          <a:srgbClr val="F79646">
            <a:alpha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/>
        <a:lstStyle/>
        <a:p>
          <a:r>
            <a:rPr lang="en-GB" sz="1600" dirty="0" smtClean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Cardiovascular disease</a:t>
          </a:r>
          <a:r>
            <a:rPr lang="en-GB" sz="1600" baseline="30000" dirty="0" smtClean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2,3</a:t>
          </a:r>
          <a:endParaRPr lang="en-GB" sz="16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6FF7BEC8-DDE8-4CDA-93C7-C23528954684}" type="parTrans" cxnId="{834D96B6-F8C8-45AB-B8A9-1F3AE7A25A6F}">
      <dgm:prSet/>
      <dgm:spPr/>
      <dgm:t>
        <a:bodyPr/>
        <a:lstStyle/>
        <a:p>
          <a:endParaRPr lang="en-GB"/>
        </a:p>
      </dgm:t>
    </dgm:pt>
    <dgm:pt modelId="{7832EDD8-7AB2-4165-B055-F628DFE15C21}" type="sibTrans" cxnId="{834D96B6-F8C8-45AB-B8A9-1F3AE7A25A6F}">
      <dgm:prSet/>
      <dgm:spPr/>
      <dgm:t>
        <a:bodyPr/>
        <a:lstStyle/>
        <a:p>
          <a:endParaRPr lang="en-GB"/>
        </a:p>
      </dgm:t>
    </dgm:pt>
    <dgm:pt modelId="{DB78E0F3-D4F5-4CE3-9F5E-DC4365E40088}">
      <dgm:prSet phldrT="[Text]" custT="1"/>
      <dgm:spPr>
        <a:xfrm>
          <a:off x="206809" y="1141574"/>
          <a:ext cx="1981650" cy="1889245"/>
        </a:xfrm>
        <a:prstGeom prst="ellipse">
          <a:avLst/>
        </a:prstGeom>
        <a:solidFill>
          <a:srgbClr val="C0504D">
            <a:alpha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/>
        <a:lstStyle/>
        <a:p>
          <a:r>
            <a:rPr lang="en-GB" sz="18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Age,</a:t>
          </a:r>
          <a:r>
            <a:rPr lang="en-GB" sz="1800" baseline="300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1,2</a:t>
          </a:r>
          <a:r>
            <a:rPr lang="en-GB" sz="18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race</a:t>
          </a:r>
          <a:r>
            <a:rPr lang="en-GB" sz="1800" baseline="300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1</a:t>
          </a:r>
          <a:r>
            <a:rPr lang="en-GB" sz="18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endParaRPr lang="en-GB" sz="1800" b="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3929459C-1EA7-4B77-97AE-833D94F8FE5D}" type="parTrans" cxnId="{91611FBD-6D9A-42A8-AC92-FD908A6F265F}">
      <dgm:prSet/>
      <dgm:spPr/>
      <dgm:t>
        <a:bodyPr/>
        <a:lstStyle/>
        <a:p>
          <a:endParaRPr lang="en-GB"/>
        </a:p>
      </dgm:t>
    </dgm:pt>
    <dgm:pt modelId="{AF77B486-05FB-4B20-8511-58D3F7866C1C}" type="sibTrans" cxnId="{91611FBD-6D9A-42A8-AC92-FD908A6F265F}">
      <dgm:prSet/>
      <dgm:spPr/>
      <dgm:t>
        <a:bodyPr/>
        <a:lstStyle/>
        <a:p>
          <a:endParaRPr lang="en-GB"/>
        </a:p>
      </dgm:t>
    </dgm:pt>
    <dgm:pt modelId="{732D778B-DF10-4AA2-8E54-EEE9410301E9}" type="pres">
      <dgm:prSet presAssocID="{6FEC9886-7AC6-42A2-9892-463FF7C21EB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63643F8-1DB8-4FE4-B76C-98FCA6CBAEBD}" type="pres">
      <dgm:prSet presAssocID="{6FEC9886-7AC6-42A2-9892-463FF7C21EB6}" presName="radial" presStyleCnt="0">
        <dgm:presLayoutVars>
          <dgm:animLvl val="ctr"/>
        </dgm:presLayoutVars>
      </dgm:prSet>
      <dgm:spPr/>
    </dgm:pt>
    <dgm:pt modelId="{95EDE151-227D-4366-A6E6-941BB9DCB6CF}" type="pres">
      <dgm:prSet presAssocID="{B61CDC8F-6527-4077-9125-8AEE4D81093D}" presName="centerShape" presStyleLbl="vennNode1" presStyleIdx="0" presStyleCnt="6" custScaleX="82645" custScaleY="82645"/>
      <dgm:spPr/>
      <dgm:t>
        <a:bodyPr/>
        <a:lstStyle/>
        <a:p>
          <a:endParaRPr lang="en-GB"/>
        </a:p>
      </dgm:t>
    </dgm:pt>
    <dgm:pt modelId="{C7E3C93B-3042-46EA-9AC8-AD092D5899A4}" type="pres">
      <dgm:prSet presAssocID="{29F66855-47FB-4928-8B8F-B712EE2D678C}" presName="node" presStyleLbl="vennNode1" presStyleIdx="1" presStyleCnt="6" custScaleX="138751" custScaleY="1322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1AFC78-7E96-4A64-B329-AB99D9B2D456}" type="pres">
      <dgm:prSet presAssocID="{00896DB7-E43B-4CDD-A5F9-B69388D9E978}" presName="node" presStyleLbl="vennNode1" presStyleIdx="2" presStyleCnt="6" custScaleX="138751" custScaleY="132281" custRadScaleRad="104874" custRadScaleInc="11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E81252-ADC3-467F-B6FE-8C409EB3C9BB}" type="pres">
      <dgm:prSet presAssocID="{FDC8455A-B962-4A43-8FF2-0D009015EC94}" presName="node" presStyleLbl="vennNode1" presStyleIdx="3" presStyleCnt="6" custScaleX="138751" custScaleY="132281" custRadScaleRad="100757" custRadScaleInc="-8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959CAC-5F1D-48B4-865B-97A8DBCC3C0E}" type="pres">
      <dgm:prSet presAssocID="{3795EBB4-DBE7-48F5-A19D-0F0905B24C9D}" presName="node" presStyleLbl="vennNode1" presStyleIdx="4" presStyleCnt="6" custScaleX="138751" custScaleY="132281" custRadScaleRad="102645" custRadScaleInc="-35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D7AD40-7D8A-4BD1-B0D0-01D2804B5EF9}" type="pres">
      <dgm:prSet presAssocID="{DB78E0F3-D4F5-4CE3-9F5E-DC4365E40088}" presName="node" presStyleLbl="vennNode1" presStyleIdx="5" presStyleCnt="6" custScaleX="138751" custScaleY="132281" custRadScaleRad="104263" custRadScaleInc="-10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C0C6924-61BC-404F-8ACD-BC85EC77CB6A}" srcId="{6FEC9886-7AC6-42A2-9892-463FF7C21EB6}" destId="{B61CDC8F-6527-4077-9125-8AEE4D81093D}" srcOrd="0" destOrd="0" parTransId="{A1A5AC34-D711-4A39-A08E-EB161181C316}" sibTransId="{45E47E57-0F41-4D9A-97EC-5FE90250FD9A}"/>
    <dgm:cxn modelId="{91611FBD-6D9A-42A8-AC92-FD908A6F265F}" srcId="{B61CDC8F-6527-4077-9125-8AEE4D81093D}" destId="{DB78E0F3-D4F5-4CE3-9F5E-DC4365E40088}" srcOrd="4" destOrd="0" parTransId="{3929459C-1EA7-4B77-97AE-833D94F8FE5D}" sibTransId="{AF77B486-05FB-4B20-8511-58D3F7866C1C}"/>
    <dgm:cxn modelId="{C605BF62-3B93-4E33-97E5-E22D0ACDFD2B}" type="presOf" srcId="{00896DB7-E43B-4CDD-A5F9-B69388D9E978}" destId="{FE1AFC78-7E96-4A64-B329-AB99D9B2D456}" srcOrd="0" destOrd="0" presId="urn:microsoft.com/office/officeart/2005/8/layout/radial3"/>
    <dgm:cxn modelId="{834D96B6-F8C8-45AB-B8A9-1F3AE7A25A6F}" srcId="{B61CDC8F-6527-4077-9125-8AEE4D81093D}" destId="{3795EBB4-DBE7-48F5-A19D-0F0905B24C9D}" srcOrd="3" destOrd="0" parTransId="{6FF7BEC8-DDE8-4CDA-93C7-C23528954684}" sibTransId="{7832EDD8-7AB2-4165-B055-F628DFE15C21}"/>
    <dgm:cxn modelId="{CE28BE44-4ABF-4C44-8D34-33461633D852}" type="presOf" srcId="{B61CDC8F-6527-4077-9125-8AEE4D81093D}" destId="{95EDE151-227D-4366-A6E6-941BB9DCB6CF}" srcOrd="0" destOrd="0" presId="urn:microsoft.com/office/officeart/2005/8/layout/radial3"/>
    <dgm:cxn modelId="{D4B98F03-F70A-460C-A04E-74CC5D381A97}" type="presOf" srcId="{6FEC9886-7AC6-42A2-9892-463FF7C21EB6}" destId="{732D778B-DF10-4AA2-8E54-EEE9410301E9}" srcOrd="0" destOrd="0" presId="urn:microsoft.com/office/officeart/2005/8/layout/radial3"/>
    <dgm:cxn modelId="{21661BDC-B923-472E-810B-A6426AE558EC}" srcId="{B61CDC8F-6527-4077-9125-8AEE4D81093D}" destId="{FDC8455A-B962-4A43-8FF2-0D009015EC94}" srcOrd="2" destOrd="0" parTransId="{F9DA715E-514E-49D9-9116-816ED38B9444}" sibTransId="{E7F5D1A4-B074-43D3-BD03-DD5966A72405}"/>
    <dgm:cxn modelId="{1B4F2F2F-6391-4810-86A5-1A118184EE90}" type="presOf" srcId="{DB78E0F3-D4F5-4CE3-9F5E-DC4365E40088}" destId="{F8D7AD40-7D8A-4BD1-B0D0-01D2804B5EF9}" srcOrd="0" destOrd="0" presId="urn:microsoft.com/office/officeart/2005/8/layout/radial3"/>
    <dgm:cxn modelId="{AA8BCB93-86DD-4FB4-A671-FA01A91FA2F0}" type="presOf" srcId="{FDC8455A-B962-4A43-8FF2-0D009015EC94}" destId="{AAE81252-ADC3-467F-B6FE-8C409EB3C9BB}" srcOrd="0" destOrd="0" presId="urn:microsoft.com/office/officeart/2005/8/layout/radial3"/>
    <dgm:cxn modelId="{12BF9E60-FD88-45A1-A23E-3C85FFBAB641}" srcId="{B61CDC8F-6527-4077-9125-8AEE4D81093D}" destId="{00896DB7-E43B-4CDD-A5F9-B69388D9E978}" srcOrd="1" destOrd="0" parTransId="{2CC50F14-F20D-42AA-8378-28E10FF4C5DB}" sibTransId="{8A4F48DC-AAAF-4441-B617-BA12ED3E94E6}"/>
    <dgm:cxn modelId="{3524D5FA-0912-4BD4-9765-EDAEA18BC218}" type="presOf" srcId="{29F66855-47FB-4928-8B8F-B712EE2D678C}" destId="{C7E3C93B-3042-46EA-9AC8-AD092D5899A4}" srcOrd="0" destOrd="0" presId="urn:microsoft.com/office/officeart/2005/8/layout/radial3"/>
    <dgm:cxn modelId="{38D1B2A1-3B29-4157-8351-6A72E765270A}" type="presOf" srcId="{3795EBB4-DBE7-48F5-A19D-0F0905B24C9D}" destId="{ED959CAC-5F1D-48B4-865B-97A8DBCC3C0E}" srcOrd="0" destOrd="0" presId="urn:microsoft.com/office/officeart/2005/8/layout/radial3"/>
    <dgm:cxn modelId="{967F9958-0974-4004-B78C-55486CB72532}" srcId="{B61CDC8F-6527-4077-9125-8AEE4D81093D}" destId="{29F66855-47FB-4928-8B8F-B712EE2D678C}" srcOrd="0" destOrd="0" parTransId="{F05CE1EC-8C4D-4D92-B836-121CC2BDE9F7}" sibTransId="{1FF166F6-FEB0-4561-9F93-6286A54BCDD2}"/>
    <dgm:cxn modelId="{C09ECF04-08F7-40B8-87C6-FC7DA07C15CB}" type="presParOf" srcId="{732D778B-DF10-4AA2-8E54-EEE9410301E9}" destId="{663643F8-1DB8-4FE4-B76C-98FCA6CBAEBD}" srcOrd="0" destOrd="0" presId="urn:microsoft.com/office/officeart/2005/8/layout/radial3"/>
    <dgm:cxn modelId="{2EA76668-84C2-4CB8-95F8-6E1C1759A250}" type="presParOf" srcId="{663643F8-1DB8-4FE4-B76C-98FCA6CBAEBD}" destId="{95EDE151-227D-4366-A6E6-941BB9DCB6CF}" srcOrd="0" destOrd="0" presId="urn:microsoft.com/office/officeart/2005/8/layout/radial3"/>
    <dgm:cxn modelId="{DF7A51B0-686D-41D4-A282-4D0D182FC6AC}" type="presParOf" srcId="{663643F8-1DB8-4FE4-B76C-98FCA6CBAEBD}" destId="{C7E3C93B-3042-46EA-9AC8-AD092D5899A4}" srcOrd="1" destOrd="0" presId="urn:microsoft.com/office/officeart/2005/8/layout/radial3"/>
    <dgm:cxn modelId="{39DC30CB-DD7A-4255-8F04-6EFB2C3741FC}" type="presParOf" srcId="{663643F8-1DB8-4FE4-B76C-98FCA6CBAEBD}" destId="{FE1AFC78-7E96-4A64-B329-AB99D9B2D456}" srcOrd="2" destOrd="0" presId="urn:microsoft.com/office/officeart/2005/8/layout/radial3"/>
    <dgm:cxn modelId="{8C866104-78B6-4F44-A4B8-1FBD5E7E64C8}" type="presParOf" srcId="{663643F8-1DB8-4FE4-B76C-98FCA6CBAEBD}" destId="{AAE81252-ADC3-467F-B6FE-8C409EB3C9BB}" srcOrd="3" destOrd="0" presId="urn:microsoft.com/office/officeart/2005/8/layout/radial3"/>
    <dgm:cxn modelId="{D7B0C220-159A-4848-A7D5-9EBF014A739E}" type="presParOf" srcId="{663643F8-1DB8-4FE4-B76C-98FCA6CBAEBD}" destId="{ED959CAC-5F1D-48B4-865B-97A8DBCC3C0E}" srcOrd="4" destOrd="0" presId="urn:microsoft.com/office/officeart/2005/8/layout/radial3"/>
    <dgm:cxn modelId="{3578EF1A-165B-49D1-AFF0-C52C288FAF00}" type="presParOf" srcId="{663643F8-1DB8-4FE4-B76C-98FCA6CBAEBD}" destId="{F8D7AD40-7D8A-4BD1-B0D0-01D2804B5EF9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EC9886-7AC6-42A2-9892-463FF7C21EB6}" type="doc">
      <dgm:prSet loTypeId="urn:microsoft.com/office/officeart/2005/8/layout/radial3" loCatId="relationship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B61CDC8F-6527-4077-9125-8AEE4D81093D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GB" sz="2400" b="1" dirty="0" smtClean="0"/>
            <a:t>Increased risk of DME</a:t>
          </a:r>
          <a:endParaRPr lang="en-GB" sz="2400" b="1" dirty="0"/>
        </a:p>
      </dgm:t>
    </dgm:pt>
    <dgm:pt modelId="{A1A5AC34-D711-4A39-A08E-EB161181C316}" type="parTrans" cxnId="{7C0C6924-61BC-404F-8ACD-BC85EC77CB6A}">
      <dgm:prSet/>
      <dgm:spPr/>
      <dgm:t>
        <a:bodyPr/>
        <a:lstStyle/>
        <a:p>
          <a:endParaRPr lang="en-GB"/>
        </a:p>
      </dgm:t>
    </dgm:pt>
    <dgm:pt modelId="{45E47E57-0F41-4D9A-97EC-5FE90250FD9A}" type="sibTrans" cxnId="{7C0C6924-61BC-404F-8ACD-BC85EC77CB6A}">
      <dgm:prSet/>
      <dgm:spPr/>
      <dgm:t>
        <a:bodyPr/>
        <a:lstStyle/>
        <a:p>
          <a:endParaRPr lang="en-GB"/>
        </a:p>
      </dgm:t>
    </dgm:pt>
    <dgm:pt modelId="{29F66855-47FB-4928-8B8F-B712EE2D678C}">
      <dgm:prSet phldrT="[Text]" custT="1"/>
      <dgm:spPr/>
      <dgm:t>
        <a:bodyPr/>
        <a:lstStyle/>
        <a:p>
          <a:r>
            <a:rPr lang="en-GB" sz="1800" dirty="0" err="1" smtClean="0"/>
            <a:t>Glycemic</a:t>
          </a:r>
          <a:r>
            <a:rPr lang="en-GB" sz="1800" dirty="0" smtClean="0"/>
            <a:t> control</a:t>
          </a:r>
          <a:endParaRPr lang="en-GB" sz="1800" dirty="0"/>
        </a:p>
      </dgm:t>
    </dgm:pt>
    <dgm:pt modelId="{F05CE1EC-8C4D-4D92-B836-121CC2BDE9F7}" type="parTrans" cxnId="{967F9958-0974-4004-B78C-55486CB72532}">
      <dgm:prSet/>
      <dgm:spPr/>
      <dgm:t>
        <a:bodyPr/>
        <a:lstStyle/>
        <a:p>
          <a:endParaRPr lang="en-GB"/>
        </a:p>
      </dgm:t>
    </dgm:pt>
    <dgm:pt modelId="{1FF166F6-FEB0-4561-9F93-6286A54BCDD2}" type="sibTrans" cxnId="{967F9958-0974-4004-B78C-55486CB72532}">
      <dgm:prSet/>
      <dgm:spPr/>
      <dgm:t>
        <a:bodyPr/>
        <a:lstStyle/>
        <a:p>
          <a:endParaRPr lang="en-GB"/>
        </a:p>
      </dgm:t>
    </dgm:pt>
    <dgm:pt modelId="{00896DB7-E43B-4CDD-A5F9-B69388D9E978}">
      <dgm:prSet phldrT="[Text]" custT="1"/>
      <dgm:spPr/>
      <dgm:t>
        <a:bodyPr/>
        <a:lstStyle/>
        <a:p>
          <a:r>
            <a:rPr lang="en-GB" sz="1800" dirty="0" smtClean="0"/>
            <a:t>Diabetic retinopathy severity</a:t>
          </a:r>
          <a:endParaRPr lang="en-GB" sz="1800" dirty="0"/>
        </a:p>
      </dgm:t>
    </dgm:pt>
    <dgm:pt modelId="{2CC50F14-F20D-42AA-8378-28E10FF4C5DB}" type="parTrans" cxnId="{12BF9E60-FD88-45A1-A23E-3C85FFBAB641}">
      <dgm:prSet/>
      <dgm:spPr/>
      <dgm:t>
        <a:bodyPr/>
        <a:lstStyle/>
        <a:p>
          <a:endParaRPr lang="en-GB"/>
        </a:p>
      </dgm:t>
    </dgm:pt>
    <dgm:pt modelId="{8A4F48DC-AAAF-4441-B617-BA12ED3E94E6}" type="sibTrans" cxnId="{12BF9E60-FD88-45A1-A23E-3C85FFBAB641}">
      <dgm:prSet/>
      <dgm:spPr/>
      <dgm:t>
        <a:bodyPr/>
        <a:lstStyle/>
        <a:p>
          <a:endParaRPr lang="en-GB"/>
        </a:p>
      </dgm:t>
    </dgm:pt>
    <dgm:pt modelId="{FDC8455A-B962-4A43-8FF2-0D009015EC94}">
      <dgm:prSet phldrT="[Text]" custT="1"/>
      <dgm:spPr/>
      <dgm:t>
        <a:bodyPr/>
        <a:lstStyle/>
        <a:p>
          <a:r>
            <a:rPr lang="en-GB" sz="1800" dirty="0" smtClean="0"/>
            <a:t>Age, gender, smoking</a:t>
          </a:r>
          <a:endParaRPr lang="en-GB" sz="1800" dirty="0"/>
        </a:p>
      </dgm:t>
    </dgm:pt>
    <dgm:pt modelId="{F9DA715E-514E-49D9-9116-816ED38B9444}" type="parTrans" cxnId="{21661BDC-B923-472E-810B-A6426AE558EC}">
      <dgm:prSet/>
      <dgm:spPr/>
      <dgm:t>
        <a:bodyPr/>
        <a:lstStyle/>
        <a:p>
          <a:endParaRPr lang="en-GB"/>
        </a:p>
      </dgm:t>
    </dgm:pt>
    <dgm:pt modelId="{E7F5D1A4-B074-43D3-BD03-DD5966A72405}" type="sibTrans" cxnId="{21661BDC-B923-472E-810B-A6426AE558EC}">
      <dgm:prSet/>
      <dgm:spPr/>
      <dgm:t>
        <a:bodyPr/>
        <a:lstStyle/>
        <a:p>
          <a:endParaRPr lang="en-GB"/>
        </a:p>
      </dgm:t>
    </dgm:pt>
    <dgm:pt modelId="{3795EBB4-DBE7-48F5-A19D-0F0905B24C9D}">
      <dgm:prSet phldrT="[Text]" custT="1"/>
      <dgm:spPr/>
      <dgm:t>
        <a:bodyPr/>
        <a:lstStyle/>
        <a:p>
          <a:r>
            <a:rPr lang="en-GB" sz="1800" dirty="0" smtClean="0"/>
            <a:t>Diabetes duration</a:t>
          </a:r>
          <a:endParaRPr lang="en-GB" sz="1800" dirty="0"/>
        </a:p>
      </dgm:t>
    </dgm:pt>
    <dgm:pt modelId="{6FF7BEC8-DDE8-4CDA-93C7-C23528954684}" type="parTrans" cxnId="{834D96B6-F8C8-45AB-B8A9-1F3AE7A25A6F}">
      <dgm:prSet/>
      <dgm:spPr/>
      <dgm:t>
        <a:bodyPr/>
        <a:lstStyle/>
        <a:p>
          <a:endParaRPr lang="en-GB"/>
        </a:p>
      </dgm:t>
    </dgm:pt>
    <dgm:pt modelId="{7832EDD8-7AB2-4165-B055-F628DFE15C21}" type="sibTrans" cxnId="{834D96B6-F8C8-45AB-B8A9-1F3AE7A25A6F}">
      <dgm:prSet/>
      <dgm:spPr/>
      <dgm:t>
        <a:bodyPr/>
        <a:lstStyle/>
        <a:p>
          <a:endParaRPr lang="en-GB"/>
        </a:p>
      </dgm:t>
    </dgm:pt>
    <dgm:pt modelId="{DB78E0F3-D4F5-4CE3-9F5E-DC4365E40088}">
      <dgm:prSet phldrT="[Text]" custT="1"/>
      <dgm:spPr/>
      <dgm:t>
        <a:bodyPr/>
        <a:lstStyle/>
        <a:p>
          <a:r>
            <a:rPr lang="en-GB" sz="1800" b="0" dirty="0" smtClean="0"/>
            <a:t>Hypertension</a:t>
          </a:r>
          <a:endParaRPr lang="en-GB" sz="1800" b="0" dirty="0"/>
        </a:p>
      </dgm:t>
    </dgm:pt>
    <dgm:pt modelId="{3929459C-1EA7-4B77-97AE-833D94F8FE5D}" type="parTrans" cxnId="{91611FBD-6D9A-42A8-AC92-FD908A6F265F}">
      <dgm:prSet/>
      <dgm:spPr/>
      <dgm:t>
        <a:bodyPr/>
        <a:lstStyle/>
        <a:p>
          <a:endParaRPr lang="en-GB"/>
        </a:p>
      </dgm:t>
    </dgm:pt>
    <dgm:pt modelId="{AF77B486-05FB-4B20-8511-58D3F7866C1C}" type="sibTrans" cxnId="{91611FBD-6D9A-42A8-AC92-FD908A6F265F}">
      <dgm:prSet/>
      <dgm:spPr/>
      <dgm:t>
        <a:bodyPr/>
        <a:lstStyle/>
        <a:p>
          <a:endParaRPr lang="en-GB"/>
        </a:p>
      </dgm:t>
    </dgm:pt>
    <dgm:pt modelId="{732D778B-DF10-4AA2-8E54-EEE9410301E9}" type="pres">
      <dgm:prSet presAssocID="{6FEC9886-7AC6-42A2-9892-463FF7C21EB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63643F8-1DB8-4FE4-B76C-98FCA6CBAEBD}" type="pres">
      <dgm:prSet presAssocID="{6FEC9886-7AC6-42A2-9892-463FF7C21EB6}" presName="radial" presStyleCnt="0">
        <dgm:presLayoutVars>
          <dgm:animLvl val="ctr"/>
        </dgm:presLayoutVars>
      </dgm:prSet>
      <dgm:spPr/>
    </dgm:pt>
    <dgm:pt modelId="{95EDE151-227D-4366-A6E6-941BB9DCB6CF}" type="pres">
      <dgm:prSet presAssocID="{B61CDC8F-6527-4077-9125-8AEE4D81093D}" presName="centerShape" presStyleLbl="vennNode1" presStyleIdx="0" presStyleCnt="6" custScaleX="82645" custScaleY="82645"/>
      <dgm:spPr/>
      <dgm:t>
        <a:bodyPr/>
        <a:lstStyle/>
        <a:p>
          <a:endParaRPr lang="en-GB"/>
        </a:p>
      </dgm:t>
    </dgm:pt>
    <dgm:pt modelId="{C7E3C93B-3042-46EA-9AC8-AD092D5899A4}" type="pres">
      <dgm:prSet presAssocID="{29F66855-47FB-4928-8B8F-B712EE2D678C}" presName="node" presStyleLbl="vennNode1" presStyleIdx="1" presStyleCnt="6" custScaleX="138751" custScaleY="1322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1AFC78-7E96-4A64-B329-AB99D9B2D456}" type="pres">
      <dgm:prSet presAssocID="{00896DB7-E43B-4CDD-A5F9-B69388D9E978}" presName="node" presStyleLbl="vennNode1" presStyleIdx="2" presStyleCnt="6" custScaleX="138751" custScaleY="132281" custRadScaleRad="104874" custRadScaleInc="11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E81252-ADC3-467F-B6FE-8C409EB3C9BB}" type="pres">
      <dgm:prSet presAssocID="{FDC8455A-B962-4A43-8FF2-0D009015EC94}" presName="node" presStyleLbl="vennNode1" presStyleIdx="3" presStyleCnt="6" custScaleX="138751" custScaleY="132281" custRadScaleRad="100757" custRadScaleInc="-8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959CAC-5F1D-48B4-865B-97A8DBCC3C0E}" type="pres">
      <dgm:prSet presAssocID="{3795EBB4-DBE7-48F5-A19D-0F0905B24C9D}" presName="node" presStyleLbl="vennNode1" presStyleIdx="4" presStyleCnt="6" custScaleX="138751" custScaleY="132281" custRadScaleRad="101271" custRadScaleInc="5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D7AD40-7D8A-4BD1-B0D0-01D2804B5EF9}" type="pres">
      <dgm:prSet presAssocID="{DB78E0F3-D4F5-4CE3-9F5E-DC4365E40088}" presName="node" presStyleLbl="vennNode1" presStyleIdx="5" presStyleCnt="6" custScaleX="138751" custScaleY="132281" custRadScaleRad="104263" custRadScaleInc="-10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C0C6924-61BC-404F-8ACD-BC85EC77CB6A}" srcId="{6FEC9886-7AC6-42A2-9892-463FF7C21EB6}" destId="{B61CDC8F-6527-4077-9125-8AEE4D81093D}" srcOrd="0" destOrd="0" parTransId="{A1A5AC34-D711-4A39-A08E-EB161181C316}" sibTransId="{45E47E57-0F41-4D9A-97EC-5FE90250FD9A}"/>
    <dgm:cxn modelId="{91611FBD-6D9A-42A8-AC92-FD908A6F265F}" srcId="{B61CDC8F-6527-4077-9125-8AEE4D81093D}" destId="{DB78E0F3-D4F5-4CE3-9F5E-DC4365E40088}" srcOrd="4" destOrd="0" parTransId="{3929459C-1EA7-4B77-97AE-833D94F8FE5D}" sibTransId="{AF77B486-05FB-4B20-8511-58D3F7866C1C}"/>
    <dgm:cxn modelId="{834D96B6-F8C8-45AB-B8A9-1F3AE7A25A6F}" srcId="{B61CDC8F-6527-4077-9125-8AEE4D81093D}" destId="{3795EBB4-DBE7-48F5-A19D-0F0905B24C9D}" srcOrd="3" destOrd="0" parTransId="{6FF7BEC8-DDE8-4CDA-93C7-C23528954684}" sibTransId="{7832EDD8-7AB2-4165-B055-F628DFE15C21}"/>
    <dgm:cxn modelId="{21661BDC-B923-472E-810B-A6426AE558EC}" srcId="{B61CDC8F-6527-4077-9125-8AEE4D81093D}" destId="{FDC8455A-B962-4A43-8FF2-0D009015EC94}" srcOrd="2" destOrd="0" parTransId="{F9DA715E-514E-49D9-9116-816ED38B9444}" sibTransId="{E7F5D1A4-B074-43D3-BD03-DD5966A72405}"/>
    <dgm:cxn modelId="{FFCA3944-EE73-4C7C-A64E-6674EEB0D363}" type="presOf" srcId="{00896DB7-E43B-4CDD-A5F9-B69388D9E978}" destId="{FE1AFC78-7E96-4A64-B329-AB99D9B2D456}" srcOrd="0" destOrd="0" presId="urn:microsoft.com/office/officeart/2005/8/layout/radial3"/>
    <dgm:cxn modelId="{12BF9E60-FD88-45A1-A23E-3C85FFBAB641}" srcId="{B61CDC8F-6527-4077-9125-8AEE4D81093D}" destId="{00896DB7-E43B-4CDD-A5F9-B69388D9E978}" srcOrd="1" destOrd="0" parTransId="{2CC50F14-F20D-42AA-8378-28E10FF4C5DB}" sibTransId="{8A4F48DC-AAAF-4441-B617-BA12ED3E94E6}"/>
    <dgm:cxn modelId="{24061BFA-9A45-4C57-B47B-43C00958246F}" type="presOf" srcId="{29F66855-47FB-4928-8B8F-B712EE2D678C}" destId="{C7E3C93B-3042-46EA-9AC8-AD092D5899A4}" srcOrd="0" destOrd="0" presId="urn:microsoft.com/office/officeart/2005/8/layout/radial3"/>
    <dgm:cxn modelId="{596E24EB-A431-4E04-96E1-92C39D92E034}" type="presOf" srcId="{FDC8455A-B962-4A43-8FF2-0D009015EC94}" destId="{AAE81252-ADC3-467F-B6FE-8C409EB3C9BB}" srcOrd="0" destOrd="0" presId="urn:microsoft.com/office/officeart/2005/8/layout/radial3"/>
    <dgm:cxn modelId="{8E5232A1-7198-49FC-A0A9-B395877D2965}" type="presOf" srcId="{B61CDC8F-6527-4077-9125-8AEE4D81093D}" destId="{95EDE151-227D-4366-A6E6-941BB9DCB6CF}" srcOrd="0" destOrd="0" presId="urn:microsoft.com/office/officeart/2005/8/layout/radial3"/>
    <dgm:cxn modelId="{14B05C8D-B1C4-459F-A420-954650C86AC4}" type="presOf" srcId="{DB78E0F3-D4F5-4CE3-9F5E-DC4365E40088}" destId="{F8D7AD40-7D8A-4BD1-B0D0-01D2804B5EF9}" srcOrd="0" destOrd="0" presId="urn:microsoft.com/office/officeart/2005/8/layout/radial3"/>
    <dgm:cxn modelId="{967F9958-0974-4004-B78C-55486CB72532}" srcId="{B61CDC8F-6527-4077-9125-8AEE4D81093D}" destId="{29F66855-47FB-4928-8B8F-B712EE2D678C}" srcOrd="0" destOrd="0" parTransId="{F05CE1EC-8C4D-4D92-B836-121CC2BDE9F7}" sibTransId="{1FF166F6-FEB0-4561-9F93-6286A54BCDD2}"/>
    <dgm:cxn modelId="{13D7EF6C-F068-429C-9399-8B52B646DA28}" type="presOf" srcId="{6FEC9886-7AC6-42A2-9892-463FF7C21EB6}" destId="{732D778B-DF10-4AA2-8E54-EEE9410301E9}" srcOrd="0" destOrd="0" presId="urn:microsoft.com/office/officeart/2005/8/layout/radial3"/>
    <dgm:cxn modelId="{2DA72744-378B-46B7-A597-09831D9310EF}" type="presOf" srcId="{3795EBB4-DBE7-48F5-A19D-0F0905B24C9D}" destId="{ED959CAC-5F1D-48B4-865B-97A8DBCC3C0E}" srcOrd="0" destOrd="0" presId="urn:microsoft.com/office/officeart/2005/8/layout/radial3"/>
    <dgm:cxn modelId="{A66AC9B4-90B9-41C5-A8C7-488A62F17CA5}" type="presParOf" srcId="{732D778B-DF10-4AA2-8E54-EEE9410301E9}" destId="{663643F8-1DB8-4FE4-B76C-98FCA6CBAEBD}" srcOrd="0" destOrd="0" presId="urn:microsoft.com/office/officeart/2005/8/layout/radial3"/>
    <dgm:cxn modelId="{A8B1EA19-0AA8-4E96-BA48-C19EE425AE8C}" type="presParOf" srcId="{663643F8-1DB8-4FE4-B76C-98FCA6CBAEBD}" destId="{95EDE151-227D-4366-A6E6-941BB9DCB6CF}" srcOrd="0" destOrd="0" presId="urn:microsoft.com/office/officeart/2005/8/layout/radial3"/>
    <dgm:cxn modelId="{5D44C5E2-36AD-45F1-848D-8EBC9D787C89}" type="presParOf" srcId="{663643F8-1DB8-4FE4-B76C-98FCA6CBAEBD}" destId="{C7E3C93B-3042-46EA-9AC8-AD092D5899A4}" srcOrd="1" destOrd="0" presId="urn:microsoft.com/office/officeart/2005/8/layout/radial3"/>
    <dgm:cxn modelId="{7FDF9022-30EB-4612-B2AC-8F350528F18B}" type="presParOf" srcId="{663643F8-1DB8-4FE4-B76C-98FCA6CBAEBD}" destId="{FE1AFC78-7E96-4A64-B329-AB99D9B2D456}" srcOrd="2" destOrd="0" presId="urn:microsoft.com/office/officeart/2005/8/layout/radial3"/>
    <dgm:cxn modelId="{9590249A-DEE3-4AA7-A04F-CDD04F983546}" type="presParOf" srcId="{663643F8-1DB8-4FE4-B76C-98FCA6CBAEBD}" destId="{AAE81252-ADC3-467F-B6FE-8C409EB3C9BB}" srcOrd="3" destOrd="0" presId="urn:microsoft.com/office/officeart/2005/8/layout/radial3"/>
    <dgm:cxn modelId="{4FA102E8-E415-40DD-ADC5-5FC5BB51F93D}" type="presParOf" srcId="{663643F8-1DB8-4FE4-B76C-98FCA6CBAEBD}" destId="{ED959CAC-5F1D-48B4-865B-97A8DBCC3C0E}" srcOrd="4" destOrd="0" presId="urn:microsoft.com/office/officeart/2005/8/layout/radial3"/>
    <dgm:cxn modelId="{D65A92AD-AFAE-407B-A635-E10CFA4E0374}" type="presParOf" srcId="{663643F8-1DB8-4FE4-B76C-98FCA6CBAEBD}" destId="{F8D7AD40-7D8A-4BD1-B0D0-01D2804B5EF9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es-UY" sz="1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sp>
        <p:nvSpPr>
          <p:cNvPr id="3" name="Marcador de fecha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es-UY" sz="1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sp>
        <p:nvSpPr>
          <p:cNvPr id="4" name="Marcador de pie de página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es-UY" sz="1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sp>
        <p:nvSpPr>
          <p:cNvPr id="5" name="Marcador de número de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fld id="{594AAD6E-C67B-4452-9B1F-73ED76F978BA}" type="slidenum">
              <a:t>‹Nº›</a:t>
            </a:fld>
            <a:endParaRPr lang="es-UY" sz="1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35114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cap="sq">
            <a:noFill/>
            <a:prstDash val="solid"/>
          </a:ln>
        </p:spPr>
        <p:txBody>
          <a:bodyPr vert="horz" wrap="none" lIns="90000" tIns="45000" rIns="90000" bIns="45000" anchor="ctr" anchorCtr="1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UY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sp>
        <p:nvSpPr>
          <p:cNvPr id="3" name="Marcador de imagen de diapositiva 2"/>
          <p:cNvSpPr>
            <a:spLocks noGrp="1" noRot="1" noChangeAspect="1"/>
          </p:cNvSpPr>
          <p:nvPr>
            <p:ph type="sldImg" idx="2"/>
          </p:nvPr>
        </p:nvSpPr>
        <p:spPr>
          <a:xfrm>
            <a:off x="-11798640" y="-11796840"/>
            <a:ext cx="11798280" cy="124920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4" name="Marcador de notas 3"/>
          <p:cNvSpPr txBox="1">
            <a:spLocks noGrp="1"/>
          </p:cNvSpPr>
          <p:nvPr>
            <p:ph type="body" sz="quarter" idx="3"/>
          </p:nvPr>
        </p:nvSpPr>
        <p:spPr>
          <a:xfrm>
            <a:off x="685799" y="4343400"/>
            <a:ext cx="5484960" cy="41133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42994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48919" algn="l"/>
        <a:tab pos="898199" algn="l"/>
        <a:tab pos="1347480" algn="l"/>
        <a:tab pos="1796760" algn="l"/>
        <a:tab pos="2246040" algn="l"/>
        <a:tab pos="2695320" algn="l"/>
        <a:tab pos="3144600" algn="l"/>
        <a:tab pos="3593880" algn="l"/>
        <a:tab pos="4043159" algn="l"/>
        <a:tab pos="4492440" algn="l"/>
        <a:tab pos="4941719" algn="l"/>
        <a:tab pos="5391000" algn="l"/>
        <a:tab pos="5840280" algn="l"/>
        <a:tab pos="6289560" algn="l"/>
        <a:tab pos="6738840" algn="l"/>
        <a:tab pos="7188120" algn="l"/>
        <a:tab pos="7637400" algn="l"/>
        <a:tab pos="8086679" algn="l"/>
        <a:tab pos="8535960" algn="l"/>
        <a:tab pos="8985240" algn="l"/>
      </a:tabLst>
      <a:defRPr lang="es-UY" sz="1200" b="0" i="0" u="none" strike="noStrike" cap="none" baseline="0">
        <a:ln>
          <a:noFill/>
        </a:ln>
        <a:solidFill>
          <a:srgbClr val="000000"/>
        </a:solidFill>
        <a:latin typeface="Times New Roman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5159"/>
            <a:ext cx="2571839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CuadroTexto 2"/>
          <p:cNvSpPr txBox="1"/>
          <p:nvPr/>
        </p:nvSpPr>
        <p:spPr>
          <a:xfrm>
            <a:off x="685799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UY" sz="1200" b="0" i="0" u="none" strike="noStrike" kern="1200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46626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UY" kern="1200"/>
          </a:p>
        </p:txBody>
      </p:sp>
    </p:spTree>
    <p:extLst>
      <p:ext uri="{BB962C8B-B14F-4D97-AF65-F5344CB8AC3E}">
        <p14:creationId xmlns:p14="http://schemas.microsoft.com/office/powerpoint/2010/main" val="3342389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UY" kern="1200"/>
          </a:p>
        </p:txBody>
      </p:sp>
    </p:spTree>
    <p:extLst>
      <p:ext uri="{BB962C8B-B14F-4D97-AF65-F5344CB8AC3E}">
        <p14:creationId xmlns:p14="http://schemas.microsoft.com/office/powerpoint/2010/main" val="1891634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UY" kern="1200"/>
          </a:p>
        </p:txBody>
      </p:sp>
    </p:spTree>
    <p:extLst>
      <p:ext uri="{BB962C8B-B14F-4D97-AF65-F5344CB8AC3E}">
        <p14:creationId xmlns:p14="http://schemas.microsoft.com/office/powerpoint/2010/main" val="2366127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UY" kern="1200"/>
          </a:p>
        </p:txBody>
      </p:sp>
    </p:spTree>
    <p:extLst>
      <p:ext uri="{BB962C8B-B14F-4D97-AF65-F5344CB8AC3E}">
        <p14:creationId xmlns:p14="http://schemas.microsoft.com/office/powerpoint/2010/main" val="4283455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UY" kern="1200"/>
          </a:p>
        </p:txBody>
      </p:sp>
    </p:spTree>
    <p:extLst>
      <p:ext uri="{BB962C8B-B14F-4D97-AF65-F5344CB8AC3E}">
        <p14:creationId xmlns:p14="http://schemas.microsoft.com/office/powerpoint/2010/main" val="2229064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UY" kern="1200"/>
          </a:p>
        </p:txBody>
      </p:sp>
    </p:spTree>
    <p:extLst>
      <p:ext uri="{BB962C8B-B14F-4D97-AF65-F5344CB8AC3E}">
        <p14:creationId xmlns:p14="http://schemas.microsoft.com/office/powerpoint/2010/main" val="4104730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UY" kern="1200"/>
          </a:p>
        </p:txBody>
      </p:sp>
    </p:spTree>
    <p:extLst>
      <p:ext uri="{BB962C8B-B14F-4D97-AF65-F5344CB8AC3E}">
        <p14:creationId xmlns:p14="http://schemas.microsoft.com/office/powerpoint/2010/main" val="292466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5159"/>
            <a:ext cx="2571839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CuadroTexto 2"/>
          <p:cNvSpPr txBox="1"/>
          <p:nvPr/>
        </p:nvSpPr>
        <p:spPr>
          <a:xfrm>
            <a:off x="685799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UY" sz="1200" b="0" i="0" u="none" strike="noStrike" kern="1200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078934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UY" kern="1200"/>
          </a:p>
        </p:txBody>
      </p:sp>
    </p:spTree>
    <p:extLst>
      <p:ext uri="{BB962C8B-B14F-4D97-AF65-F5344CB8AC3E}">
        <p14:creationId xmlns:p14="http://schemas.microsoft.com/office/powerpoint/2010/main" val="3729743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UY" kern="1200"/>
          </a:p>
        </p:txBody>
      </p:sp>
    </p:spTree>
    <p:extLst>
      <p:ext uri="{BB962C8B-B14F-4D97-AF65-F5344CB8AC3E}">
        <p14:creationId xmlns:p14="http://schemas.microsoft.com/office/powerpoint/2010/main" val="1907224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UY" kern="1200"/>
          </a:p>
        </p:txBody>
      </p:sp>
    </p:spTree>
    <p:extLst>
      <p:ext uri="{BB962C8B-B14F-4D97-AF65-F5344CB8AC3E}">
        <p14:creationId xmlns:p14="http://schemas.microsoft.com/office/powerpoint/2010/main" val="3288193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3F705060-E115-4BAD-BFE8-F9B1EFA1D88E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At</a:t>
            </a:r>
            <a:r>
              <a:rPr lang="en-US" baseline="0" dirty="0" smtClean="0"/>
              <a:t> s</a:t>
            </a:r>
            <a:r>
              <a:rPr lang="en-US" dirty="0" smtClean="0"/>
              <a:t>tages 1 and 2</a:t>
            </a:r>
            <a:r>
              <a:rPr lang="en-US" baseline="0" dirty="0" smtClean="0"/>
              <a:t> (‘no AMD’ or AREDS category 1)</a:t>
            </a:r>
            <a:r>
              <a:rPr lang="en-US" baseline="30000" dirty="0" smtClean="0"/>
              <a:t>1</a:t>
            </a:r>
            <a:r>
              <a:rPr lang="en-US" baseline="0" dirty="0" smtClean="0"/>
              <a:t> there are no or few small </a:t>
            </a:r>
            <a:r>
              <a:rPr lang="en-US" baseline="0" dirty="0" err="1" smtClean="0"/>
              <a:t>drusen</a:t>
            </a:r>
            <a:r>
              <a:rPr lang="en-US" baseline="0" dirty="0" smtClean="0"/>
              <a:t> due to a small amount of retinal waste build-up (&lt;63 </a:t>
            </a:r>
            <a:r>
              <a:rPr lang="el-GR" baseline="0" dirty="0" smtClean="0"/>
              <a:t>μ</a:t>
            </a:r>
            <a:r>
              <a:rPr lang="en-GB" baseline="0" dirty="0" smtClean="0"/>
              <a:t>m</a:t>
            </a:r>
            <a:r>
              <a:rPr lang="en-US" baseline="0" dirty="0" smtClean="0"/>
              <a:t> in diameter), but no other visual signs or symptoms.</a:t>
            </a:r>
            <a:r>
              <a:rPr lang="en-US" baseline="30000" dirty="0" smtClean="0"/>
              <a:t>2</a:t>
            </a:r>
            <a:r>
              <a:rPr lang="en-US" baseline="0" dirty="0" smtClean="0"/>
              <a:t> Approximately 90% of the Caucasian population aged ≥40 years will have one or two of these </a:t>
            </a:r>
            <a:r>
              <a:rPr lang="en-US" baseline="0" dirty="0" err="1" smtClean="0"/>
              <a:t>drusen</a:t>
            </a:r>
            <a:r>
              <a:rPr lang="en-US" baseline="0" dirty="0" smtClean="0"/>
              <a:t>, and there is very little risk of progression to advanced AMD in these subjects.</a:t>
            </a:r>
            <a:r>
              <a:rPr lang="en-US" baseline="30000" dirty="0" smtClean="0"/>
              <a:t>3</a:t>
            </a:r>
            <a:r>
              <a:rPr lang="en-US" baseline="0" dirty="0" smtClean="0"/>
              <a:t> </a:t>
            </a:r>
            <a:r>
              <a:rPr lang="en-US" dirty="0" smtClean="0"/>
              <a:t> 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i="0" dirty="0" smtClean="0"/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i="0" dirty="0" smtClean="0"/>
              <a:t>Age-Related Eye Disease Study (AREDS) research group. Arch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Opthalmol</a:t>
            </a:r>
            <a:r>
              <a:rPr lang="en-US" i="0" baseline="0" dirty="0" smtClean="0"/>
              <a:t> 2001;119:1417-36.</a:t>
            </a:r>
            <a:endParaRPr lang="en-GB" i="0" dirty="0" smtClean="0"/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i="0" dirty="0" err="1" smtClean="0"/>
              <a:t>Ambati</a:t>
            </a:r>
            <a:r>
              <a:rPr lang="en-US" i="0" dirty="0" smtClean="0"/>
              <a:t> J, et al. Survey of Ophthalmology 2003;48:257-93.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b="0" i="0" baseline="0" dirty="0" smtClean="0"/>
              <a:t>Cook H, et al. Br Med Bull 2008;85:127-49.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GB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2634519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3F705060-E115-4BAD-BFE8-F9B1EFA1D88E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At stages 3 and 4</a:t>
            </a:r>
            <a:r>
              <a:rPr lang="en-US" baseline="0" dirty="0" smtClean="0"/>
              <a:t> (‘early AMD’ or AREDS category 2)</a:t>
            </a:r>
            <a:r>
              <a:rPr lang="en-US" baseline="30000" dirty="0" smtClean="0"/>
              <a:t>1</a:t>
            </a:r>
            <a:r>
              <a:rPr lang="en-US" baseline="0" dirty="0" smtClean="0"/>
              <a:t> more small </a:t>
            </a:r>
            <a:r>
              <a:rPr lang="en-US" baseline="0" dirty="0" err="1" smtClean="0"/>
              <a:t>drusen</a:t>
            </a:r>
            <a:r>
              <a:rPr lang="en-US" baseline="0" dirty="0" smtClean="0"/>
              <a:t> and some intermediate </a:t>
            </a:r>
            <a:r>
              <a:rPr lang="en-US" baseline="0" dirty="0" err="1" smtClean="0"/>
              <a:t>drusen</a:t>
            </a:r>
            <a:r>
              <a:rPr lang="en-US" baseline="0" dirty="0" smtClean="0"/>
              <a:t> (63-124 </a:t>
            </a:r>
            <a:r>
              <a:rPr lang="el-GR" baseline="0" dirty="0" smtClean="0"/>
              <a:t>μ</a:t>
            </a:r>
            <a:r>
              <a:rPr lang="en-GB" baseline="0" dirty="0" smtClean="0"/>
              <a:t>m; 125 </a:t>
            </a:r>
            <a:r>
              <a:rPr lang="el-GR" baseline="0" dirty="0" smtClean="0"/>
              <a:t>μ</a:t>
            </a:r>
            <a:r>
              <a:rPr lang="en-GB" baseline="0" dirty="0" smtClean="0"/>
              <a:t>m is the approximate diameter of a retinal vein at the optic nerve head</a:t>
            </a:r>
            <a:r>
              <a:rPr lang="en-US" baseline="0" dirty="0" smtClean="0"/>
              <a:t>)</a:t>
            </a:r>
            <a:r>
              <a:rPr lang="en-US" baseline="30000" dirty="0" smtClean="0"/>
              <a:t>2</a:t>
            </a:r>
            <a:r>
              <a:rPr lang="en-US" baseline="0" dirty="0" smtClean="0"/>
              <a:t> develop, as well as minimal RPE abnormalities (e.g. changes in pigmentation).</a:t>
            </a:r>
            <a:r>
              <a:rPr lang="en-US" baseline="30000" dirty="0" smtClean="0"/>
              <a:t>1</a:t>
            </a:r>
            <a:r>
              <a:rPr lang="en-US" baseline="0" dirty="0" smtClean="0"/>
              <a:t> The larger and more prevalent the </a:t>
            </a:r>
            <a:r>
              <a:rPr lang="en-US" baseline="0" dirty="0" err="1" smtClean="0"/>
              <a:t>drusen</a:t>
            </a:r>
            <a:r>
              <a:rPr lang="en-US" baseline="0" dirty="0" smtClean="0"/>
              <a:t>, the higher the risk of progression to advanced AMD.</a:t>
            </a:r>
            <a:r>
              <a:rPr lang="en-US" baseline="30000" dirty="0" smtClean="0"/>
              <a:t>2 </a:t>
            </a:r>
            <a:r>
              <a:rPr lang="en-US" baseline="0" dirty="0" smtClean="0"/>
              <a:t>However, patients with ‘early AMD’ have only a 1.3% risk of progressing to advanced AMD in 5 years.</a:t>
            </a:r>
            <a:r>
              <a:rPr lang="en-US" baseline="30000" dirty="0" smtClean="0"/>
              <a:t>1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At these stages of disease progression, vision</a:t>
            </a:r>
            <a:r>
              <a:rPr lang="en-US" baseline="0" dirty="0" smtClean="0"/>
              <a:t> is likely to be unaffected, although some vision impairment may appear towards the end of stage 4. </a:t>
            </a:r>
          </a:p>
          <a:p>
            <a:pPr eaLnBrk="1" hangingPunct="1"/>
            <a:endParaRPr lang="en-US" dirty="0" smtClean="0"/>
          </a:p>
          <a:p>
            <a:pPr marL="228600" marR="0" indent="-228600" algn="l" defTabSz="457200" rtl="0" eaLnBrk="1" fontAlgn="auto" latinLnBrk="0" hangingPunct="1"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Age-Related Eye Disease Study (AREDS) research group. Arch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Ophthalmol</a:t>
            </a:r>
            <a:r>
              <a:rPr lang="en-US" sz="1200" i="0" baseline="0" dirty="0" smtClean="0"/>
              <a:t> 2001;119:1417-36.</a:t>
            </a:r>
          </a:p>
          <a:p>
            <a:pPr marL="228600" marR="0" indent="-228600" algn="l" defTabSz="457200" rtl="0" eaLnBrk="1" fontAlgn="auto" latinLnBrk="0" hangingPunct="1">
              <a:buClrTx/>
              <a:buSzTx/>
              <a:buFont typeface="+mj-lt"/>
              <a:buAutoNum type="arabicPeriod"/>
              <a:tabLst/>
              <a:defRPr/>
            </a:pPr>
            <a:r>
              <a:rPr lang="en-GB" sz="1200" b="0" i="0" baseline="0" dirty="0" smtClean="0"/>
              <a:t>Cook H, et al. Br Med Bull 2008;85:127-49.</a:t>
            </a:r>
            <a:endParaRPr lang="en-AU" sz="1200" i="0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53163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3F705060-E115-4BAD-BFE8-F9B1EFA1D88E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At stage 5 </a:t>
            </a:r>
            <a:r>
              <a:rPr lang="en-US" baseline="0" dirty="0" smtClean="0"/>
              <a:t>(‘Intermediate/early advanced AMD’ or AREDS category 3/early 4)</a:t>
            </a:r>
            <a:r>
              <a:rPr lang="en-US" baseline="30000" dirty="0" smtClean="0"/>
              <a:t>1</a:t>
            </a:r>
            <a:r>
              <a:rPr lang="en-US" baseline="0" dirty="0" smtClean="0"/>
              <a:t>, signs include extensive medium–large-sized </a:t>
            </a:r>
            <a:r>
              <a:rPr lang="en-US" baseline="0" dirty="0" err="1" smtClean="0"/>
              <a:t>drusen</a:t>
            </a:r>
            <a:r>
              <a:rPr lang="en-US" baseline="0" dirty="0" smtClean="0"/>
              <a:t> (≥125 </a:t>
            </a:r>
            <a:r>
              <a:rPr lang="el-GR" baseline="0" dirty="0" smtClean="0"/>
              <a:t>μ</a:t>
            </a:r>
            <a:r>
              <a:rPr lang="en-GB" baseline="0" dirty="0" smtClean="0"/>
              <a:t>m) </a:t>
            </a:r>
            <a:r>
              <a:rPr lang="en-US" baseline="0" dirty="0" smtClean="0"/>
              <a:t>and areas of geographical atrophy (including loss of RPE, </a:t>
            </a:r>
            <a:r>
              <a:rPr lang="en-US" baseline="0" dirty="0" err="1" smtClean="0"/>
              <a:t>choriocapillaris</a:t>
            </a:r>
            <a:r>
              <a:rPr lang="en-US" baseline="0" dirty="0" smtClean="0"/>
              <a:t> and photoreceptor cells) not involving the center of the fovea.</a:t>
            </a:r>
            <a:r>
              <a:rPr lang="en-US" baseline="30000" dirty="0" smtClean="0"/>
              <a:t>1,</a:t>
            </a:r>
            <a:r>
              <a:rPr lang="en-US" baseline="0" dirty="0" smtClean="0"/>
              <a:t> A substantial decrease in visual acuity is generally noticeable at this stage due to the destruction of the photoreceptors, involving distortion, blurring or a black or gray patch in central vision, known as a scotoma.</a:t>
            </a:r>
            <a:r>
              <a:rPr lang="en-US" baseline="30000" dirty="0" smtClean="0"/>
              <a:t>2</a:t>
            </a:r>
            <a:r>
              <a:rPr lang="en-US" baseline="0" dirty="0" smtClean="0"/>
              <a:t> The 5-year progression from intermediate to advanced AMD was reported to be 18% in the AREDS study.</a:t>
            </a:r>
            <a:r>
              <a:rPr lang="en-US" baseline="30000" dirty="0" smtClean="0"/>
              <a:t>1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i="0" dirty="0" smtClean="0"/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Age-Related Eye Disease Study (AREDS) research group. Arch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Ophthalmol</a:t>
            </a:r>
            <a:r>
              <a:rPr lang="en-US" sz="1200" i="0" baseline="0" dirty="0" smtClean="0"/>
              <a:t> 2001;119:1417-36.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200" b="0" i="0" baseline="0" dirty="0" smtClean="0"/>
              <a:t>Cook H, et al. Br Med Bull 2008:85;127-49.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i="0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04490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3F705060-E115-4BAD-BFE8-F9B1EFA1D88E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4572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stage 6</a:t>
            </a:r>
            <a:r>
              <a:rPr lang="en-US" baseline="0" dirty="0" smtClean="0"/>
              <a:t> (‘Advanced AMD’ or AREDS category 4), pathological changes in Bruch’s membrane cause retinal hypoxia, which leads to the </a:t>
            </a:r>
            <a:r>
              <a:rPr lang="en-US" baseline="0" dirty="0" err="1" smtClean="0"/>
              <a:t>upregulation</a:t>
            </a:r>
            <a:r>
              <a:rPr lang="en-US" baseline="0" dirty="0" smtClean="0"/>
              <a:t> of vascular endothelial growth factor (VEGF).</a:t>
            </a:r>
            <a:r>
              <a:rPr lang="en-US" baseline="30000" dirty="0" smtClean="0"/>
              <a:t>1</a:t>
            </a:r>
            <a:r>
              <a:rPr lang="en-US" baseline="0" dirty="0" smtClean="0"/>
              <a:t> As a result, more fragile blood vessels are formed though angiogenesis.</a:t>
            </a:r>
            <a:r>
              <a:rPr lang="en-US" baseline="30000" dirty="0" smtClean="0"/>
              <a:t>1</a:t>
            </a:r>
            <a:r>
              <a:rPr lang="en-US" baseline="0" dirty="0" smtClean="0"/>
              <a:t> At this stage t</a:t>
            </a:r>
            <a:r>
              <a:rPr lang="en-US" sz="1200" i="0" dirty="0" smtClean="0"/>
              <a:t>he individual</a:t>
            </a:r>
            <a:r>
              <a:rPr lang="en-US" sz="1200" i="0" baseline="0" dirty="0" smtClean="0"/>
              <a:t> is likely to experience </a:t>
            </a:r>
            <a:r>
              <a:rPr lang="en-US" sz="1200" i="0" dirty="0" smtClean="0"/>
              <a:t>severe and rapid vision loss.</a:t>
            </a:r>
            <a:r>
              <a:rPr lang="en-US" sz="1200" i="0" baseline="0" dirty="0" smtClean="0"/>
              <a:t> O</a:t>
            </a:r>
            <a:r>
              <a:rPr lang="en-US" baseline="0" dirty="0" smtClean="0"/>
              <a:t>ne or more of the following signs may also be present:</a:t>
            </a:r>
            <a:r>
              <a:rPr lang="en-US" baseline="30000" dirty="0" smtClean="0"/>
              <a:t>2</a:t>
            </a:r>
          </a:p>
          <a:p>
            <a:pPr marL="182563" indent="-182563" eaLnBrk="1" hangingPunct="1">
              <a:buFont typeface="Arial" pitchFamily="34" charset="0"/>
              <a:buChar char="•"/>
            </a:pPr>
            <a:r>
              <a:rPr lang="en-US" baseline="0" dirty="0" smtClean="0"/>
              <a:t>Geographic atrophy (advanced dry AMD) of the RPE and </a:t>
            </a:r>
            <a:r>
              <a:rPr lang="en-US" baseline="0" dirty="0" err="1" smtClean="0"/>
              <a:t>choriocapillaris</a:t>
            </a:r>
            <a:r>
              <a:rPr lang="en-US" baseline="0" dirty="0" smtClean="0"/>
              <a:t> involving the central fovea, with multiple large </a:t>
            </a:r>
            <a:r>
              <a:rPr lang="en-US" baseline="0" dirty="0" err="1" smtClean="0"/>
              <a:t>drusen</a:t>
            </a:r>
            <a:r>
              <a:rPr lang="en-US" baseline="0" dirty="0" smtClean="0"/>
              <a:t> surrounding the atrophic site.</a:t>
            </a:r>
          </a:p>
          <a:p>
            <a:pPr marL="182563" indent="-182563" eaLnBrk="1" hangingPunct="1">
              <a:buFont typeface="Arial" pitchFamily="34" charset="0"/>
              <a:buChar char="•"/>
            </a:pPr>
            <a:r>
              <a:rPr lang="en-US" baseline="0" dirty="0" smtClean="0"/>
              <a:t>Macular damage as a result of new blood vessel growth through the RPE and retina (</a:t>
            </a:r>
            <a:r>
              <a:rPr lang="en-US" baseline="0" dirty="0" err="1" smtClean="0"/>
              <a:t>neovascular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maculopathy</a:t>
            </a:r>
            <a:r>
              <a:rPr lang="en-US" dirty="0" smtClean="0"/>
              <a:t>),</a:t>
            </a:r>
            <a:r>
              <a:rPr lang="en-US" baseline="0" dirty="0" smtClean="0"/>
              <a:t> including:</a:t>
            </a:r>
          </a:p>
          <a:p>
            <a:pPr marL="354013" lvl="1" indent="-171450" eaLnBrk="1" hangingPunct="1">
              <a:buClr>
                <a:schemeClr val="tx1"/>
              </a:buClr>
              <a:buFont typeface="Symbol" pitchFamily="18" charset="2"/>
              <a:buChar char="-"/>
            </a:pPr>
            <a:r>
              <a:rPr lang="en-US" baseline="0" dirty="0" smtClean="0"/>
              <a:t>CNV, leading to bleeding and exudation into the macula</a:t>
            </a:r>
          </a:p>
          <a:p>
            <a:pPr marL="354013" marR="0" lvl="1" indent="-171450" algn="l" defTabSz="457200" rtl="0" eaLnBrk="1" fontAlgn="auto" latinLnBrk="0" hangingPunct="1">
              <a:buClr>
                <a:schemeClr val="tx1"/>
              </a:buClr>
              <a:buSzTx/>
              <a:buFont typeface="Symbol" pitchFamily="18" charset="2"/>
              <a:buChar char="-"/>
              <a:tabLst/>
              <a:defRPr/>
            </a:pPr>
            <a:r>
              <a:rPr lang="en-US" baseline="0" dirty="0" smtClean="0"/>
              <a:t>Serous fluid and/or </a:t>
            </a:r>
            <a:r>
              <a:rPr lang="en-US" baseline="0" dirty="0" err="1" smtClean="0"/>
              <a:t>haemorrhagic</a:t>
            </a:r>
            <a:r>
              <a:rPr lang="en-US" baseline="0" dirty="0" smtClean="0"/>
              <a:t> detachment of the sensory retina or RPE</a:t>
            </a:r>
          </a:p>
          <a:p>
            <a:pPr marL="354013" marR="0" lvl="1" indent="-171450" algn="l" defTabSz="457200" rtl="0" eaLnBrk="1" fontAlgn="auto" latinLnBrk="0" hangingPunct="1">
              <a:buClr>
                <a:schemeClr val="tx1"/>
              </a:buClr>
              <a:buSzTx/>
              <a:buFont typeface="Symbol" pitchFamily="18" charset="2"/>
              <a:buChar char="-"/>
              <a:tabLst/>
              <a:defRPr/>
            </a:pPr>
            <a:r>
              <a:rPr lang="en-US" dirty="0" smtClean="0"/>
              <a:t>Retinal hard exudates (as a result of leakage)</a:t>
            </a:r>
          </a:p>
          <a:p>
            <a:pPr marL="354013" marR="0" lvl="1" indent="-171450" algn="l" defTabSz="457200" rtl="0" eaLnBrk="1" fontAlgn="auto" latinLnBrk="0" hangingPunct="1">
              <a:buClr>
                <a:schemeClr val="tx1"/>
              </a:buClr>
              <a:buSzTx/>
              <a:buFont typeface="Symbol" pitchFamily="18" charset="2"/>
              <a:buChar char="-"/>
              <a:tabLst/>
              <a:defRPr/>
            </a:pPr>
            <a:r>
              <a:rPr lang="en-US" baseline="0" dirty="0" err="1" smtClean="0"/>
              <a:t>Subretinal</a:t>
            </a:r>
            <a:r>
              <a:rPr lang="en-US" baseline="0" dirty="0" smtClean="0"/>
              <a:t> and sub-RPE</a:t>
            </a:r>
            <a:r>
              <a:rPr lang="en-US" dirty="0" smtClean="0"/>
              <a:t> </a:t>
            </a:r>
            <a:r>
              <a:rPr lang="en-US" dirty="0" err="1" smtClean="0"/>
              <a:t>fibrovascular</a:t>
            </a:r>
            <a:r>
              <a:rPr lang="en-US" dirty="0" smtClean="0"/>
              <a:t> proliferation</a:t>
            </a:r>
          </a:p>
          <a:p>
            <a:pPr marL="354013" marR="0" lvl="1" indent="-171450" algn="l" defTabSz="457200" rtl="0" eaLnBrk="1" fontAlgn="auto" latinLnBrk="0" hangingPunct="1">
              <a:buClr>
                <a:schemeClr val="tx1"/>
              </a:buClr>
              <a:buSzTx/>
              <a:buFont typeface="Symbol" pitchFamily="18" charset="2"/>
              <a:buChar char="-"/>
              <a:tabLst/>
              <a:defRPr/>
            </a:pPr>
            <a:r>
              <a:rPr lang="en-US" baseline="0" dirty="0" smtClean="0"/>
              <a:t>Permanent retinal scarring</a:t>
            </a:r>
            <a:r>
              <a:rPr lang="en-US" dirty="0" smtClean="0"/>
              <a:t> as a result of damage/bleeding</a:t>
            </a:r>
            <a:endParaRPr lang="en-US" baseline="0" dirty="0" smtClean="0"/>
          </a:p>
          <a:p>
            <a:pPr marL="228600" marR="0" indent="-228600" algn="l" defTabSz="457200" rtl="0" eaLnBrk="1" fontAlgn="auto" latinLnBrk="0" hangingPunct="1">
              <a:buClrTx/>
              <a:buSzTx/>
              <a:buFont typeface="+mj-lt"/>
              <a:buNone/>
              <a:tabLst/>
              <a:defRPr/>
            </a:pPr>
            <a:endParaRPr lang="en-US" sz="1200" i="0" dirty="0" smtClean="0"/>
          </a:p>
          <a:p>
            <a:pPr marL="228600" marR="0" indent="-228600" algn="l" defTabSz="457200" rtl="0" eaLnBrk="1" fontAlgn="auto" latinLnBrk="0" hangingPunct="1"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err="1" smtClean="0"/>
              <a:t>Salminen</a:t>
            </a:r>
            <a:r>
              <a:rPr lang="en-US" sz="1200" dirty="0" smtClean="0"/>
              <a:t> A, et al. Mol Med 2010;16:53542.</a:t>
            </a:r>
            <a:endParaRPr lang="en-US" sz="1200" i="0" dirty="0" smtClean="0"/>
          </a:p>
          <a:p>
            <a:pPr marL="228600" marR="0" indent="-228600" algn="l" defTabSz="457200" rtl="0" eaLnBrk="1" fontAlgn="auto" latinLnBrk="0" hangingPunct="1"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Age-Related Eye Disease Study (AREDS) research group. Arch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Ophthalmol</a:t>
            </a:r>
            <a:r>
              <a:rPr lang="en-US" sz="1200" i="0" baseline="0" dirty="0" smtClean="0"/>
              <a:t> 2001;119:1417-36.</a:t>
            </a:r>
          </a:p>
        </p:txBody>
      </p:sp>
    </p:spTree>
    <p:extLst>
      <p:ext uri="{BB962C8B-B14F-4D97-AF65-F5344CB8AC3E}">
        <p14:creationId xmlns:p14="http://schemas.microsoft.com/office/powerpoint/2010/main" val="21737830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227175" y="-11796713"/>
            <a:ext cx="16656050" cy="12492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The primary risk factor for the development of DME is diabetes mellitus. The type, duration of disease and age of onset have been associated with the incidence of DME:</a:t>
            </a:r>
            <a:r>
              <a:rPr lang="en-GB" baseline="30000" dirty="0" smtClean="0"/>
              <a:t>1,2</a:t>
            </a:r>
            <a:r>
              <a:rPr lang="en-GB" dirty="0" smtClean="0"/>
              <a:t> A US study showed that, over a period of 10 years, DME occurred in 20.1% of younger-onset patients, 25.4% of older-onset patients receiving insulin, and 13.9% of older-onset patients not receiving insulin.</a:t>
            </a:r>
            <a:r>
              <a:rPr lang="en-GB" baseline="30000" dirty="0" smtClean="0"/>
              <a:t>1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Additional factors associated with DME include:</a:t>
            </a:r>
            <a:r>
              <a:rPr lang="en-GB" baseline="30000" dirty="0" smtClean="0"/>
              <a:t>3</a:t>
            </a:r>
            <a:r>
              <a:rPr lang="en-GB" dirty="0" smtClean="0"/>
              <a:t> </a:t>
            </a:r>
          </a:p>
          <a:p>
            <a:pPr marL="182563" indent="-182563" eaLnBrk="1" hangingPunct="1">
              <a:spcBef>
                <a:spcPct val="0"/>
              </a:spcBef>
              <a:buFontTx/>
              <a:buChar char="•"/>
            </a:pPr>
            <a:r>
              <a:rPr lang="en-GB" dirty="0" smtClean="0"/>
              <a:t>Having more severe diabetic retinopathy</a:t>
            </a:r>
          </a:p>
          <a:p>
            <a:pPr marL="182563" indent="-182563" eaLnBrk="1" hangingPunct="1">
              <a:spcBef>
                <a:spcPct val="0"/>
              </a:spcBef>
              <a:buFontTx/>
              <a:buChar char="•"/>
            </a:pPr>
            <a:r>
              <a:rPr lang="en-GB" dirty="0" smtClean="0"/>
              <a:t>Gender (higher incidence in males)</a:t>
            </a:r>
          </a:p>
          <a:p>
            <a:pPr marL="182563" indent="-182563" eaLnBrk="1" hangingPunct="1">
              <a:spcBef>
                <a:spcPct val="0"/>
              </a:spcBef>
              <a:buFontTx/>
              <a:buChar char="•"/>
            </a:pPr>
            <a:r>
              <a:rPr lang="en-GB" dirty="0" smtClean="0"/>
              <a:t>Higher </a:t>
            </a:r>
            <a:r>
              <a:rPr lang="en-GB" dirty="0" err="1" smtClean="0"/>
              <a:t>glycosylated</a:t>
            </a:r>
            <a:r>
              <a:rPr lang="en-GB" dirty="0" smtClean="0"/>
              <a:t> </a:t>
            </a:r>
            <a:r>
              <a:rPr lang="en-GB" dirty="0" err="1" smtClean="0"/>
              <a:t>hemoglobin</a:t>
            </a:r>
            <a:r>
              <a:rPr lang="en-GB" dirty="0" smtClean="0"/>
              <a:t> (poor </a:t>
            </a:r>
            <a:r>
              <a:rPr lang="en-GB" dirty="0" err="1" smtClean="0"/>
              <a:t>glycemic</a:t>
            </a:r>
            <a:r>
              <a:rPr lang="en-GB" dirty="0" smtClean="0"/>
              <a:t> control)</a:t>
            </a:r>
          </a:p>
          <a:p>
            <a:pPr marL="182563" indent="-182563" eaLnBrk="1" hangingPunct="1">
              <a:spcBef>
                <a:spcPct val="0"/>
              </a:spcBef>
              <a:buFontTx/>
              <a:buChar char="•"/>
            </a:pPr>
            <a:r>
              <a:rPr lang="en-GB" dirty="0" smtClean="0"/>
              <a:t>Higher systolic and diastolic blood pressure</a:t>
            </a:r>
          </a:p>
          <a:p>
            <a:pPr marL="182563" indent="-182563" eaLnBrk="1" hangingPunct="1">
              <a:spcBef>
                <a:spcPct val="0"/>
              </a:spcBef>
              <a:buFontTx/>
              <a:buChar char="•"/>
            </a:pPr>
            <a:r>
              <a:rPr lang="en-GB" dirty="0" smtClean="0"/>
              <a:t>Smoking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marL="182563" indent="-182563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dirty="0" smtClean="0"/>
              <a:t>Klein R, et al. Ophthalmology 1995;102:7-16.</a:t>
            </a:r>
          </a:p>
          <a:p>
            <a:pPr marL="182563" indent="-182563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GB" dirty="0" smtClean="0"/>
              <a:t>Chen E, et al. </a:t>
            </a:r>
            <a:r>
              <a:rPr lang="en-GB" dirty="0" err="1" smtClean="0"/>
              <a:t>Curr</a:t>
            </a:r>
            <a:r>
              <a:rPr lang="en-GB" dirty="0" smtClean="0"/>
              <a:t> Med Res </a:t>
            </a:r>
            <a:r>
              <a:rPr lang="en-GB" dirty="0" err="1" smtClean="0"/>
              <a:t>Opin</a:t>
            </a:r>
            <a:r>
              <a:rPr lang="en-GB" dirty="0" smtClean="0"/>
              <a:t> 2010;26:1587-97.</a:t>
            </a:r>
          </a:p>
          <a:p>
            <a:pPr marL="182563" indent="-182563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GB" dirty="0" smtClean="0"/>
              <a:t>Klein R, et al. Ophthalmology 2009;116:497-503.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81B5F9-3228-4F63-9DE8-154C286F111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029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5159"/>
            <a:ext cx="2571839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CuadroTexto 2"/>
          <p:cNvSpPr txBox="1"/>
          <p:nvPr/>
        </p:nvSpPr>
        <p:spPr>
          <a:xfrm>
            <a:off x="685799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UY" sz="1200" b="0" i="0" u="none" strike="noStrike" kern="1200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333716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5159"/>
            <a:ext cx="2571839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CuadroTexto 2"/>
          <p:cNvSpPr txBox="1"/>
          <p:nvPr/>
        </p:nvSpPr>
        <p:spPr>
          <a:xfrm>
            <a:off x="685799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UY" sz="1200" b="0" i="0" u="none" strike="noStrike" kern="1200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65570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UY" kern="1200"/>
          </a:p>
        </p:txBody>
      </p:sp>
    </p:spTree>
    <p:extLst>
      <p:ext uri="{BB962C8B-B14F-4D97-AF65-F5344CB8AC3E}">
        <p14:creationId xmlns:p14="http://schemas.microsoft.com/office/powerpoint/2010/main" val="2769936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UY" kern="1200"/>
          </a:p>
        </p:txBody>
      </p:sp>
    </p:spTree>
    <p:extLst>
      <p:ext uri="{BB962C8B-B14F-4D97-AF65-F5344CB8AC3E}">
        <p14:creationId xmlns:p14="http://schemas.microsoft.com/office/powerpoint/2010/main" val="2145135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UY" kern="1200"/>
          </a:p>
        </p:txBody>
      </p:sp>
    </p:spTree>
    <p:extLst>
      <p:ext uri="{BB962C8B-B14F-4D97-AF65-F5344CB8AC3E}">
        <p14:creationId xmlns:p14="http://schemas.microsoft.com/office/powerpoint/2010/main" val="1012535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UY" kern="1200"/>
          </a:p>
        </p:txBody>
      </p:sp>
    </p:spTree>
    <p:extLst>
      <p:ext uri="{BB962C8B-B14F-4D97-AF65-F5344CB8AC3E}">
        <p14:creationId xmlns:p14="http://schemas.microsoft.com/office/powerpoint/2010/main" val="1593635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UY" kern="1200"/>
          </a:p>
        </p:txBody>
      </p:sp>
    </p:spTree>
    <p:extLst>
      <p:ext uri="{BB962C8B-B14F-4D97-AF65-F5344CB8AC3E}">
        <p14:creationId xmlns:p14="http://schemas.microsoft.com/office/powerpoint/2010/main" val="1048396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UY" kern="1200"/>
          </a:p>
        </p:txBody>
      </p:sp>
    </p:spTree>
    <p:extLst>
      <p:ext uri="{BB962C8B-B14F-4D97-AF65-F5344CB8AC3E}">
        <p14:creationId xmlns:p14="http://schemas.microsoft.com/office/powerpoint/2010/main" val="1069513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UY" kern="1200"/>
          </a:p>
        </p:txBody>
      </p:sp>
    </p:spTree>
    <p:extLst>
      <p:ext uri="{BB962C8B-B14F-4D97-AF65-F5344CB8AC3E}">
        <p14:creationId xmlns:p14="http://schemas.microsoft.com/office/powerpoint/2010/main" val="217061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75A7EFF-4EB8-4D53-8D81-F3E562315A98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1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0B89C44-7479-400A-96B8-4D90CE9BD60E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347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338138"/>
            <a:ext cx="2055813" cy="57864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38138"/>
            <a:ext cx="6019800" cy="57864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C78CD7-CED1-4980-A1D5-6746E8199983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170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E3BD713-1A42-4BFE-9A32-9C3469D324F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766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EF1EBE95-1CC5-460D-A28D-BD4CC4E1A10A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792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97B5EE5-843F-4520-AD72-2D053DB02EDF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70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71538" y="2674938"/>
            <a:ext cx="3627437" cy="34496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51375" y="2674938"/>
            <a:ext cx="3627438" cy="34496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85F2DC6-BAEC-4B05-BBD5-4D1FB02D25C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755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E1AD4053-C26A-44EF-94AF-B97901C3DCA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165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ED445BB2-3B9C-4C97-A16C-144AF49AA63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511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879EDF9-79BF-402B-8848-DEB2D2E37E0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634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C3776C0-03F6-4BC1-A13C-A811F6ABFC4F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676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5796CD4-AA8D-4733-8632-4D0CF09120A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10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99F7DA1-68EC-4DDF-A717-2D26A20FE7A0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2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EDD76C6-A248-43BF-A3A7-D45B820CF2D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74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338138"/>
            <a:ext cx="2055813" cy="57864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38138"/>
            <a:ext cx="6019800" cy="57864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441AE13-26CD-4E82-9B75-5D5BC221E7C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09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1F9833B-B8C6-493A-8D4D-F8C07E119475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08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C3BE72A-ADBE-44B2-BDC1-49FCEE56651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082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6B19C34-EB07-47D6-BB56-E8375557E79F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771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71538" y="2674938"/>
            <a:ext cx="3627437" cy="34496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51375" y="2674938"/>
            <a:ext cx="3627438" cy="34496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4155686-8B8E-4E3D-A077-19D623697E2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633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5E023B0-A212-4F4B-B9BB-BD41774DB83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30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3D04F3A-5D66-4028-9A64-7F1D14FF881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856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19082BC-E566-4FD3-9040-68EDA8AB9FB4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033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76ACB24-3B92-4A31-8412-B97545C00D05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397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F7F7A3A-17C7-4400-AC08-9A9018B08C7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193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80003E1-B208-4724-82DF-D1A24193A8D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54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7B2B62A-491C-4CD2-AF65-6B95D6F95CD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10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338138"/>
            <a:ext cx="2055813" cy="57864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38138"/>
            <a:ext cx="6019800" cy="57864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4F41978-35B3-44C2-960D-46EAC9101BB4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11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18850"/>
            <a:ext cx="9144000" cy="5089507"/>
          </a:xfrm>
          <a:prstGeom prst="rect">
            <a:avLst/>
          </a:prstGeom>
          <a:gradFill flip="none" rotWithShape="1">
            <a:gsLst>
              <a:gs pos="33000">
                <a:srgbClr val="4BA6D2"/>
              </a:gs>
              <a:gs pos="100000">
                <a:srgbClr val="DE6224"/>
              </a:gs>
              <a:gs pos="0">
                <a:srgbClr val="DE6224"/>
              </a:gs>
              <a:gs pos="72000">
                <a:srgbClr val="2F516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118850"/>
            <a:ext cx="4565701" cy="55439"/>
          </a:xfrm>
          <a:prstGeom prst="rect">
            <a:avLst/>
          </a:prstGeom>
          <a:solidFill>
            <a:srgbClr val="2F51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 descr="Novartis 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216" y="6390552"/>
            <a:ext cx="1758105" cy="285098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4578299" y="1118850"/>
            <a:ext cx="4565701" cy="55439"/>
          </a:xfrm>
          <a:prstGeom prst="rect">
            <a:avLst/>
          </a:prstGeom>
          <a:solidFill>
            <a:srgbClr val="DE62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5393" y="2693987"/>
            <a:ext cx="6845142" cy="147002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615825">
            <a:off x="344320" y="1987764"/>
            <a:ext cx="3302000" cy="3340100"/>
          </a:xfrm>
          <a:prstGeom prst="rect">
            <a:avLst/>
          </a:prstGeom>
        </p:spPr>
      </p:pic>
      <p:pic>
        <p:nvPicPr>
          <p:cNvPr id="21" name="Picture 20" descr="crescent 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14659">
            <a:off x="-1" y="1174289"/>
            <a:ext cx="4529625" cy="476362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0535" y="251083"/>
            <a:ext cx="1800000" cy="67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56144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437" y="6385205"/>
            <a:ext cx="3647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fld id="{016B8E99-4FBC-CD49-B53E-A24FE32A7D3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049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4242" y="2906713"/>
            <a:ext cx="451042" cy="365125"/>
          </a:xfrm>
          <a:prstGeom prst="rect">
            <a:avLst/>
          </a:prstGeom>
        </p:spPr>
        <p:txBody>
          <a:bodyPr/>
          <a:lstStyle/>
          <a:p>
            <a:fld id="{016B8E99-4FBC-CD49-B53E-A24FE32A7D3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681437" y="6385205"/>
            <a:ext cx="3647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pPr defTabSz="457200">
              <a:defRPr/>
            </a:pPr>
            <a:fld id="{016B8E99-4FBC-CD49-B53E-A24FE32A7D38}" type="slidenum">
              <a:rPr lang="en-US" smtClean="0"/>
              <a:pPr defTabSz="457200"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2271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6B8E99-4FBC-CD49-B53E-A24FE32A7D3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681437" y="6385205"/>
            <a:ext cx="3647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pPr defTabSz="457200">
              <a:defRPr/>
            </a:pPr>
            <a:fld id="{016B8E99-4FBC-CD49-B53E-A24FE32A7D38}" type="slidenum">
              <a:rPr lang="en-US" smtClean="0"/>
              <a:pPr defTabSz="457200"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749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6B8E99-4FBC-CD49-B53E-A24FE32A7D3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81437" y="6385205"/>
            <a:ext cx="3647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pPr defTabSz="457200">
              <a:defRPr/>
            </a:pPr>
            <a:fld id="{016B8E99-4FBC-CD49-B53E-A24FE32A7D38}" type="slidenum">
              <a:rPr lang="en-US" smtClean="0"/>
              <a:pPr defTabSz="457200"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014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6B8E99-4FBC-CD49-B53E-A24FE32A7D3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681437" y="6385205"/>
            <a:ext cx="3647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pPr defTabSz="457200">
              <a:defRPr/>
            </a:pPr>
            <a:fld id="{016B8E99-4FBC-CD49-B53E-A24FE32A7D38}" type="slidenum">
              <a:rPr lang="en-US" smtClean="0"/>
              <a:pPr defTabSz="457200"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3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71538" y="2674938"/>
            <a:ext cx="3627437" cy="34496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51375" y="2674938"/>
            <a:ext cx="3627438" cy="34496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867E66E-E18D-41E0-82CD-218726757E2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248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6B8E99-4FBC-CD49-B53E-A24FE32A7D3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681437" y="6385205"/>
            <a:ext cx="3647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pPr defTabSz="457200">
              <a:defRPr/>
            </a:pPr>
            <a:fld id="{016B8E99-4FBC-CD49-B53E-A24FE32A7D38}" type="slidenum">
              <a:rPr lang="en-US" smtClean="0"/>
              <a:pPr defTabSz="457200"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3264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6B8E99-4FBC-CD49-B53E-A24FE32A7D3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681437" y="6385205"/>
            <a:ext cx="3647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pPr defTabSz="457200">
              <a:defRPr/>
            </a:pPr>
            <a:fld id="{016B8E99-4FBC-CD49-B53E-A24FE32A7D38}" type="slidenum">
              <a:rPr lang="en-US" smtClean="0"/>
              <a:pPr defTabSz="457200"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2156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6B8E99-4FBC-CD49-B53E-A24FE32A7D3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681437" y="6385205"/>
            <a:ext cx="3647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pPr defTabSz="457200">
              <a:defRPr/>
            </a:pPr>
            <a:fld id="{016B8E99-4FBC-CD49-B53E-A24FE32A7D38}" type="slidenum">
              <a:rPr lang="en-US" smtClean="0"/>
              <a:pPr defTabSz="457200"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103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6B8E99-4FBC-CD49-B53E-A24FE32A7D3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681437" y="6385205"/>
            <a:ext cx="3647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pPr defTabSz="457200">
              <a:defRPr/>
            </a:pPr>
            <a:fld id="{016B8E99-4FBC-CD49-B53E-A24FE32A7D38}" type="slidenum">
              <a:rPr lang="en-US" smtClean="0"/>
              <a:pPr defTabSz="457200"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2014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6B8E99-4FBC-CD49-B53E-A24FE32A7D3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681437" y="6385205"/>
            <a:ext cx="3647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pPr defTabSz="457200">
              <a:defRPr/>
            </a:pPr>
            <a:fld id="{016B8E99-4FBC-CD49-B53E-A24FE32A7D38}" type="slidenum">
              <a:rPr lang="en-US" smtClean="0"/>
              <a:pPr defTabSz="457200"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41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1B971E2-4544-46F4-89AF-123AE4DC495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398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D2D6B09-621A-4391-A0C5-BB4BEF8D4215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58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7BE5D73-A200-4E6B-827D-42547D473238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60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8C15AF2-C0F8-4CB9-9C8F-76E1417E9A3F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508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211A83A-6102-42FE-B303-BEE164A9770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752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/>
          <p:cNvSpPr/>
          <p:nvPr/>
        </p:nvSpPr>
        <p:spPr>
          <a:xfrm>
            <a:off x="228600" y="228600"/>
            <a:ext cx="8696160" cy="2468519"/>
          </a:xfrm>
          <a:custGeom>
            <a:avLst>
              <a:gd name="f0" fmla="val 726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UY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10960" y="1679399"/>
            <a:ext cx="8722080" cy="1328760"/>
            <a:chOff x="210960" y="1679399"/>
            <a:chExt cx="8722080" cy="1328760"/>
          </a:xfrm>
        </p:grpSpPr>
        <p:sp>
          <p:nvSpPr>
            <p:cNvPr id="4" name="Forma libre 3"/>
            <p:cNvSpPr/>
            <p:nvPr/>
          </p:nvSpPr>
          <p:spPr>
            <a:xfrm>
              <a:off x="6046920" y="1824119"/>
              <a:ext cx="2874960" cy="7128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06"/>
                <a:gd name="f7" fmla="val 640"/>
                <a:gd name="f8" fmla="val 572"/>
                <a:gd name="f9" fmla="val 636"/>
                <a:gd name="f10" fmla="val 2700"/>
                <a:gd name="f11" fmla="val 2586"/>
                <a:gd name="f12" fmla="val 18"/>
                <a:gd name="f13" fmla="val 2470"/>
                <a:gd name="f14" fmla="val 38"/>
                <a:gd name="f15" fmla="val 2352"/>
                <a:gd name="f16" fmla="val 60"/>
                <a:gd name="f17" fmla="val 2230"/>
                <a:gd name="f18" fmla="val 82"/>
                <a:gd name="f19" fmla="val 2106"/>
                <a:gd name="f20" fmla="val 108"/>
                <a:gd name="f21" fmla="val 1978"/>
                <a:gd name="f22" fmla="val 134"/>
                <a:gd name="f23" fmla="val 1848"/>
                <a:gd name="f24" fmla="val 164"/>
                <a:gd name="f25" fmla="val 1714"/>
                <a:gd name="f26" fmla="val 194"/>
                <a:gd name="f27" fmla="val 1472"/>
                <a:gd name="f28" fmla="val 252"/>
                <a:gd name="f29" fmla="val 1236"/>
                <a:gd name="f30" fmla="val 304"/>
                <a:gd name="f31" fmla="val 1010"/>
                <a:gd name="f32" fmla="val 352"/>
                <a:gd name="f33" fmla="val 792"/>
                <a:gd name="f34" fmla="val 398"/>
                <a:gd name="f35" fmla="val 584"/>
                <a:gd name="f36" fmla="val 438"/>
                <a:gd name="f37" fmla="val 382"/>
                <a:gd name="f38" fmla="val 474"/>
                <a:gd name="f39" fmla="val 188"/>
                <a:gd name="f40" fmla="val 508"/>
                <a:gd name="f41" fmla="val 538"/>
                <a:gd name="f42" fmla="val 130"/>
                <a:gd name="f43" fmla="val 556"/>
                <a:gd name="f44" fmla="val 254"/>
                <a:gd name="f45" fmla="val 374"/>
                <a:gd name="f46" fmla="val 586"/>
                <a:gd name="f47" fmla="val 492"/>
                <a:gd name="f48" fmla="val 598"/>
                <a:gd name="f49" fmla="val 606"/>
                <a:gd name="f50" fmla="val 610"/>
                <a:gd name="f51" fmla="val 716"/>
                <a:gd name="f52" fmla="val 618"/>
                <a:gd name="f53" fmla="val 822"/>
                <a:gd name="f54" fmla="val 626"/>
                <a:gd name="f55" fmla="val 926"/>
                <a:gd name="f56" fmla="val 632"/>
                <a:gd name="f57" fmla="val 1028"/>
                <a:gd name="f58" fmla="val 1126"/>
                <a:gd name="f59" fmla="val 638"/>
                <a:gd name="f60" fmla="val 1220"/>
                <a:gd name="f61" fmla="val 1312"/>
                <a:gd name="f62" fmla="val 1402"/>
                <a:gd name="f63" fmla="val 1490"/>
                <a:gd name="f64" fmla="val 1574"/>
                <a:gd name="f65" fmla="val 1656"/>
                <a:gd name="f66" fmla="val 1734"/>
                <a:gd name="f67" fmla="val 620"/>
                <a:gd name="f68" fmla="val 1812"/>
                <a:gd name="f69" fmla="val 612"/>
                <a:gd name="f70" fmla="val 1886"/>
                <a:gd name="f71" fmla="val 602"/>
                <a:gd name="f72" fmla="val 1960"/>
                <a:gd name="f73" fmla="val 592"/>
                <a:gd name="f74" fmla="val 2030"/>
                <a:gd name="f75" fmla="val 580"/>
                <a:gd name="f76" fmla="val 2100"/>
                <a:gd name="f77" fmla="val 568"/>
                <a:gd name="f78" fmla="val 2166"/>
                <a:gd name="f79" fmla="val 554"/>
                <a:gd name="f80" fmla="val 2232"/>
                <a:gd name="f81" fmla="val 540"/>
                <a:gd name="f82" fmla="val 2296"/>
                <a:gd name="f83" fmla="val 524"/>
                <a:gd name="f84" fmla="val 2358"/>
                <a:gd name="f85" fmla="val 2418"/>
                <a:gd name="f86" fmla="val 490"/>
                <a:gd name="f87" fmla="val 2478"/>
                <a:gd name="f88" fmla="val 472"/>
                <a:gd name="f89" fmla="val 2592"/>
                <a:gd name="f90" fmla="val 432"/>
                <a:gd name="f91" fmla="val 2702"/>
                <a:gd name="f92" fmla="val 390"/>
                <a:gd name="f93" fmla="val 388"/>
                <a:gd name="f94" fmla="+- 0 0 0"/>
                <a:gd name="f95" fmla="*/ f3 1 2706"/>
                <a:gd name="f96" fmla="*/ f4 1 640"/>
                <a:gd name="f97" fmla="*/ f94 f0 1"/>
                <a:gd name="f98" fmla="*/ 2700 f95 1"/>
                <a:gd name="f99" fmla="*/ 0 f96 1"/>
                <a:gd name="f100" fmla="*/ f97 1 f2"/>
                <a:gd name="f101" fmla="*/ 2586 f95 1"/>
                <a:gd name="f102" fmla="*/ 18 f96 1"/>
                <a:gd name="f103" fmla="*/ 2470 f95 1"/>
                <a:gd name="f104" fmla="*/ 38 f96 1"/>
                <a:gd name="f105" fmla="*/ 2352 f95 1"/>
                <a:gd name="f106" fmla="*/ 60 f96 1"/>
                <a:gd name="f107" fmla="*/ 2230 f95 1"/>
                <a:gd name="f108" fmla="*/ 82 f96 1"/>
                <a:gd name="f109" fmla="*/ 2106 f95 1"/>
                <a:gd name="f110" fmla="*/ 108 f96 1"/>
                <a:gd name="f111" fmla="*/ 1978 f95 1"/>
                <a:gd name="f112" fmla="*/ 134 f96 1"/>
                <a:gd name="f113" fmla="*/ 1848 f95 1"/>
                <a:gd name="f114" fmla="*/ 164 f96 1"/>
                <a:gd name="f115" fmla="*/ 1714 f95 1"/>
                <a:gd name="f116" fmla="*/ 194 f96 1"/>
                <a:gd name="f117" fmla="*/ 1472 f95 1"/>
                <a:gd name="f118" fmla="*/ 252 f96 1"/>
                <a:gd name="f119" fmla="*/ 1236 f95 1"/>
                <a:gd name="f120" fmla="*/ 304 f96 1"/>
                <a:gd name="f121" fmla="*/ 1010 f95 1"/>
                <a:gd name="f122" fmla="*/ 352 f96 1"/>
                <a:gd name="f123" fmla="*/ 792 f95 1"/>
                <a:gd name="f124" fmla="*/ 398 f96 1"/>
                <a:gd name="f125" fmla="*/ 584 f95 1"/>
                <a:gd name="f126" fmla="*/ 438 f96 1"/>
                <a:gd name="f127" fmla="*/ 382 f95 1"/>
                <a:gd name="f128" fmla="*/ 474 f96 1"/>
                <a:gd name="f129" fmla="*/ 188 f95 1"/>
                <a:gd name="f130" fmla="*/ 508 f96 1"/>
                <a:gd name="f131" fmla="*/ 0 f95 1"/>
                <a:gd name="f132" fmla="*/ 538 f96 1"/>
                <a:gd name="f133" fmla="*/ 130 f95 1"/>
                <a:gd name="f134" fmla="*/ 556 f96 1"/>
                <a:gd name="f135" fmla="*/ 254 f95 1"/>
                <a:gd name="f136" fmla="*/ 572 f96 1"/>
                <a:gd name="f137" fmla="*/ 374 f95 1"/>
                <a:gd name="f138" fmla="*/ 586 f96 1"/>
                <a:gd name="f139" fmla="*/ 492 f95 1"/>
                <a:gd name="f140" fmla="*/ 598 f96 1"/>
                <a:gd name="f141" fmla="*/ 606 f95 1"/>
                <a:gd name="f142" fmla="*/ 610 f96 1"/>
                <a:gd name="f143" fmla="*/ 716 f95 1"/>
                <a:gd name="f144" fmla="*/ 618 f96 1"/>
                <a:gd name="f145" fmla="*/ 822 f95 1"/>
                <a:gd name="f146" fmla="*/ 626 f96 1"/>
                <a:gd name="f147" fmla="*/ 926 f95 1"/>
                <a:gd name="f148" fmla="*/ 632 f96 1"/>
                <a:gd name="f149" fmla="*/ 1028 f95 1"/>
                <a:gd name="f150" fmla="*/ 636 f96 1"/>
                <a:gd name="f151" fmla="*/ 1126 f95 1"/>
                <a:gd name="f152" fmla="*/ 638 f96 1"/>
                <a:gd name="f153" fmla="*/ 1220 f95 1"/>
                <a:gd name="f154" fmla="*/ 640 f96 1"/>
                <a:gd name="f155" fmla="*/ 1312 f95 1"/>
                <a:gd name="f156" fmla="*/ 1402 f95 1"/>
                <a:gd name="f157" fmla="*/ 1490 f95 1"/>
                <a:gd name="f158" fmla="*/ 1574 f95 1"/>
                <a:gd name="f159" fmla="*/ 1656 f95 1"/>
                <a:gd name="f160" fmla="*/ 1734 f95 1"/>
                <a:gd name="f161" fmla="*/ 620 f96 1"/>
                <a:gd name="f162" fmla="*/ 1812 f95 1"/>
                <a:gd name="f163" fmla="*/ 612 f96 1"/>
                <a:gd name="f164" fmla="*/ 1886 f95 1"/>
                <a:gd name="f165" fmla="*/ 602 f96 1"/>
                <a:gd name="f166" fmla="*/ 1960 f95 1"/>
                <a:gd name="f167" fmla="*/ 592 f96 1"/>
                <a:gd name="f168" fmla="*/ 2030 f95 1"/>
                <a:gd name="f169" fmla="*/ 580 f96 1"/>
                <a:gd name="f170" fmla="*/ 2100 f95 1"/>
                <a:gd name="f171" fmla="*/ 568 f96 1"/>
                <a:gd name="f172" fmla="*/ 2166 f95 1"/>
                <a:gd name="f173" fmla="*/ 554 f96 1"/>
                <a:gd name="f174" fmla="*/ 2232 f95 1"/>
                <a:gd name="f175" fmla="*/ 540 f96 1"/>
                <a:gd name="f176" fmla="*/ 2296 f95 1"/>
                <a:gd name="f177" fmla="*/ 524 f96 1"/>
                <a:gd name="f178" fmla="*/ 2358 f95 1"/>
                <a:gd name="f179" fmla="*/ 2418 f95 1"/>
                <a:gd name="f180" fmla="*/ 490 f96 1"/>
                <a:gd name="f181" fmla="*/ 2478 f95 1"/>
                <a:gd name="f182" fmla="*/ 472 f96 1"/>
                <a:gd name="f183" fmla="*/ 2592 f95 1"/>
                <a:gd name="f184" fmla="*/ 432 f96 1"/>
                <a:gd name="f185" fmla="*/ 2702 f95 1"/>
                <a:gd name="f186" fmla="*/ 390 f96 1"/>
                <a:gd name="f187" fmla="*/ 2706 f95 1"/>
                <a:gd name="f188" fmla="*/ 388 f96 1"/>
                <a:gd name="f189" fmla="+- f100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9">
                  <a:pos x="f98" y="f99"/>
                </a:cxn>
                <a:cxn ang="f189">
                  <a:pos x="f98" y="f99"/>
                </a:cxn>
                <a:cxn ang="f189">
                  <a:pos x="f101" y="f102"/>
                </a:cxn>
                <a:cxn ang="f189">
                  <a:pos x="f103" y="f104"/>
                </a:cxn>
                <a:cxn ang="f189">
                  <a:pos x="f105" y="f106"/>
                </a:cxn>
                <a:cxn ang="f189">
                  <a:pos x="f107" y="f108"/>
                </a:cxn>
                <a:cxn ang="f189">
                  <a:pos x="f109" y="f110"/>
                </a:cxn>
                <a:cxn ang="f189">
                  <a:pos x="f111" y="f112"/>
                </a:cxn>
                <a:cxn ang="f189">
                  <a:pos x="f113" y="f114"/>
                </a:cxn>
                <a:cxn ang="f189">
                  <a:pos x="f115" y="f116"/>
                </a:cxn>
                <a:cxn ang="f189">
                  <a:pos x="f115" y="f116"/>
                </a:cxn>
                <a:cxn ang="f189">
                  <a:pos x="f117" y="f118"/>
                </a:cxn>
                <a:cxn ang="f189">
                  <a:pos x="f119" y="f120"/>
                </a:cxn>
                <a:cxn ang="f189">
                  <a:pos x="f121" y="f122"/>
                </a:cxn>
                <a:cxn ang="f189">
                  <a:pos x="f123" y="f124"/>
                </a:cxn>
                <a:cxn ang="f189">
                  <a:pos x="f125" y="f126"/>
                </a:cxn>
                <a:cxn ang="f189">
                  <a:pos x="f127" y="f128"/>
                </a:cxn>
                <a:cxn ang="f189">
                  <a:pos x="f129" y="f130"/>
                </a:cxn>
                <a:cxn ang="f189">
                  <a:pos x="f131" y="f132"/>
                </a:cxn>
                <a:cxn ang="f189">
                  <a:pos x="f131" y="f132"/>
                </a:cxn>
                <a:cxn ang="f189">
                  <a:pos x="f133" y="f134"/>
                </a:cxn>
                <a:cxn ang="f189">
                  <a:pos x="f135" y="f136"/>
                </a:cxn>
                <a:cxn ang="f189">
                  <a:pos x="f137" y="f138"/>
                </a:cxn>
                <a:cxn ang="f189">
                  <a:pos x="f139" y="f140"/>
                </a:cxn>
                <a:cxn ang="f189">
                  <a:pos x="f141" y="f142"/>
                </a:cxn>
                <a:cxn ang="f189">
                  <a:pos x="f143" y="f144"/>
                </a:cxn>
                <a:cxn ang="f189">
                  <a:pos x="f145" y="f146"/>
                </a:cxn>
                <a:cxn ang="f189">
                  <a:pos x="f147" y="f148"/>
                </a:cxn>
                <a:cxn ang="f189">
                  <a:pos x="f149" y="f150"/>
                </a:cxn>
                <a:cxn ang="f189">
                  <a:pos x="f151" y="f152"/>
                </a:cxn>
                <a:cxn ang="f189">
                  <a:pos x="f153" y="f154"/>
                </a:cxn>
                <a:cxn ang="f189">
                  <a:pos x="f155" y="f154"/>
                </a:cxn>
                <a:cxn ang="f189">
                  <a:pos x="f156" y="f152"/>
                </a:cxn>
                <a:cxn ang="f189">
                  <a:pos x="f157" y="f150"/>
                </a:cxn>
                <a:cxn ang="f189">
                  <a:pos x="f158" y="f148"/>
                </a:cxn>
                <a:cxn ang="f189">
                  <a:pos x="f159" y="f146"/>
                </a:cxn>
                <a:cxn ang="f189">
                  <a:pos x="f160" y="f161"/>
                </a:cxn>
                <a:cxn ang="f189">
                  <a:pos x="f162" y="f163"/>
                </a:cxn>
                <a:cxn ang="f189">
                  <a:pos x="f164" y="f165"/>
                </a:cxn>
                <a:cxn ang="f189">
                  <a:pos x="f166" y="f167"/>
                </a:cxn>
                <a:cxn ang="f189">
                  <a:pos x="f168" y="f169"/>
                </a:cxn>
                <a:cxn ang="f189">
                  <a:pos x="f170" y="f171"/>
                </a:cxn>
                <a:cxn ang="f189">
                  <a:pos x="f172" y="f173"/>
                </a:cxn>
                <a:cxn ang="f189">
                  <a:pos x="f174" y="f175"/>
                </a:cxn>
                <a:cxn ang="f189">
                  <a:pos x="f176" y="f177"/>
                </a:cxn>
                <a:cxn ang="f189">
                  <a:pos x="f178" y="f130"/>
                </a:cxn>
                <a:cxn ang="f189">
                  <a:pos x="f179" y="f180"/>
                </a:cxn>
                <a:cxn ang="f189">
                  <a:pos x="f181" y="f182"/>
                </a:cxn>
                <a:cxn ang="f189">
                  <a:pos x="f183" y="f184"/>
                </a:cxn>
                <a:cxn ang="f189">
                  <a:pos x="f185" y="f186"/>
                </a:cxn>
                <a:cxn ang="f189">
                  <a:pos x="f185" y="f186"/>
                </a:cxn>
                <a:cxn ang="f189">
                  <a:pos x="f187" y="f188"/>
                </a:cxn>
                <a:cxn ang="f189">
                  <a:pos x="f187" y="f188"/>
                </a:cxn>
                <a:cxn ang="f189">
                  <a:pos x="f187" y="f99"/>
                </a:cxn>
                <a:cxn ang="f189">
                  <a:pos x="f187" y="f99"/>
                </a:cxn>
                <a:cxn ang="f189">
                  <a:pos x="f98" y="f99"/>
                </a:cxn>
                <a:cxn ang="f189">
                  <a:pos x="f98" y="f99"/>
                </a:cxn>
              </a:cxnLst>
              <a:rect l="l" t="t" r="r" b="b"/>
              <a:pathLst>
                <a:path w="2706" h="640">
                  <a:moveTo>
                    <a:pt x="f10" y="f5"/>
                  </a:moveTo>
                  <a:lnTo>
                    <a:pt x="f10" y="f5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5" y="f41"/>
                  </a:lnTo>
                  <a:lnTo>
                    <a:pt x="f5" y="f41"/>
                  </a:lnTo>
                  <a:lnTo>
                    <a:pt x="f42" y="f43"/>
                  </a:lnTo>
                  <a:lnTo>
                    <a:pt x="f44" y="f8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9"/>
                  </a:lnTo>
                  <a:lnTo>
                    <a:pt x="f58" y="f59"/>
                  </a:lnTo>
                  <a:lnTo>
                    <a:pt x="f60" y="f7"/>
                  </a:lnTo>
                  <a:lnTo>
                    <a:pt x="f61" y="f7"/>
                  </a:lnTo>
                  <a:lnTo>
                    <a:pt x="f62" y="f59"/>
                  </a:lnTo>
                  <a:lnTo>
                    <a:pt x="f63" y="f9"/>
                  </a:lnTo>
                  <a:lnTo>
                    <a:pt x="f64" y="f56"/>
                  </a:lnTo>
                  <a:lnTo>
                    <a:pt x="f65" y="f54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40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91" y="f92"/>
                  </a:lnTo>
                  <a:lnTo>
                    <a:pt x="f6" y="f93"/>
                  </a:lnTo>
                  <a:lnTo>
                    <a:pt x="f6" y="f93"/>
                  </a:lnTo>
                  <a:lnTo>
                    <a:pt x="f6" y="f5"/>
                  </a:lnTo>
                  <a:lnTo>
                    <a:pt x="f6" y="f5"/>
                  </a:lnTo>
                  <a:lnTo>
                    <a:pt x="f10" y="f5"/>
                  </a:lnTo>
                  <a:lnTo>
                    <a:pt x="f10" y="f5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es-UY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" name="Forma libre 4"/>
            <p:cNvSpPr/>
            <p:nvPr/>
          </p:nvSpPr>
          <p:spPr>
            <a:xfrm>
              <a:off x="2619360" y="1695600"/>
              <a:ext cx="5543640" cy="8492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16"/>
                <a:gd name="f7" fmla="val 762"/>
                <a:gd name="f8" fmla="val 610"/>
                <a:gd name="f9" fmla="val 296"/>
                <a:gd name="f10" fmla="val 162"/>
                <a:gd name="f11" fmla="val 32"/>
                <a:gd name="f12" fmla="val 714"/>
                <a:gd name="f13" fmla="val 5102"/>
                <a:gd name="f14" fmla="val 700"/>
                <a:gd name="f15" fmla="val 4984"/>
                <a:gd name="f16" fmla="val 686"/>
                <a:gd name="f17" fmla="val 4738"/>
                <a:gd name="f18" fmla="val 652"/>
                <a:gd name="f19" fmla="val 4478"/>
                <a:gd name="f20" fmla="val 4204"/>
                <a:gd name="f21" fmla="val 564"/>
                <a:gd name="f22" fmla="val 3914"/>
                <a:gd name="f23" fmla="val 508"/>
                <a:gd name="f24" fmla="val 3608"/>
                <a:gd name="f25" fmla="val 446"/>
                <a:gd name="f26" fmla="val 3286"/>
                <a:gd name="f27" fmla="val 374"/>
                <a:gd name="f28" fmla="val 2946"/>
                <a:gd name="f29" fmla="val 2812"/>
                <a:gd name="f30" fmla="val 266"/>
                <a:gd name="f31" fmla="val 2682"/>
                <a:gd name="f32" fmla="val 236"/>
                <a:gd name="f33" fmla="val 2556"/>
                <a:gd name="f34" fmla="val 210"/>
                <a:gd name="f35" fmla="val 2430"/>
                <a:gd name="f36" fmla="val 184"/>
                <a:gd name="f37" fmla="val 2308"/>
                <a:gd name="f38" fmla="val 2190"/>
                <a:gd name="f39" fmla="val 140"/>
                <a:gd name="f40" fmla="val 2074"/>
                <a:gd name="f41" fmla="val 120"/>
                <a:gd name="f42" fmla="val 1960"/>
                <a:gd name="f43" fmla="val 102"/>
                <a:gd name="f44" fmla="val 1850"/>
                <a:gd name="f45" fmla="val 86"/>
                <a:gd name="f46" fmla="val 1740"/>
                <a:gd name="f47" fmla="val 72"/>
                <a:gd name="f48" fmla="val 1532"/>
                <a:gd name="f49" fmla="val 46"/>
                <a:gd name="f50" fmla="val 1334"/>
                <a:gd name="f51" fmla="val 28"/>
                <a:gd name="f52" fmla="val 1148"/>
                <a:gd name="f53" fmla="val 14"/>
                <a:gd name="f54" fmla="val 970"/>
                <a:gd name="f55" fmla="val 4"/>
                <a:gd name="f56" fmla="val 802"/>
                <a:gd name="f57" fmla="val 644"/>
                <a:gd name="f58" fmla="val 496"/>
                <a:gd name="f59" fmla="val 358"/>
                <a:gd name="f60" fmla="val 10"/>
                <a:gd name="f61" fmla="val 230"/>
                <a:gd name="f62" fmla="val 20"/>
                <a:gd name="f63" fmla="val 110"/>
                <a:gd name="f64" fmla="val 48"/>
                <a:gd name="f65" fmla="val 154"/>
                <a:gd name="f66" fmla="val 66"/>
                <a:gd name="f67" fmla="val 314"/>
                <a:gd name="f68" fmla="val 480"/>
                <a:gd name="f69" fmla="val 112"/>
                <a:gd name="f70" fmla="val 830"/>
                <a:gd name="f71" fmla="val 174"/>
                <a:gd name="f72" fmla="val 1014"/>
                <a:gd name="f73" fmla="val 1206"/>
                <a:gd name="f74" fmla="val 250"/>
                <a:gd name="f75" fmla="val 1402"/>
                <a:gd name="f76" fmla="val 1756"/>
                <a:gd name="f77" fmla="val 378"/>
                <a:gd name="f78" fmla="val 2092"/>
                <a:gd name="f79" fmla="val 450"/>
                <a:gd name="f80" fmla="val 2408"/>
                <a:gd name="f81" fmla="val 516"/>
                <a:gd name="f82" fmla="val 2562"/>
                <a:gd name="f83" fmla="val 544"/>
                <a:gd name="f84" fmla="val 2708"/>
                <a:gd name="f85" fmla="val 572"/>
                <a:gd name="f86" fmla="val 2852"/>
                <a:gd name="f87" fmla="val 598"/>
                <a:gd name="f88" fmla="val 2992"/>
                <a:gd name="f89" fmla="val 620"/>
                <a:gd name="f90" fmla="val 3128"/>
                <a:gd name="f91" fmla="val 642"/>
                <a:gd name="f92" fmla="val 3260"/>
                <a:gd name="f93" fmla="val 662"/>
                <a:gd name="f94" fmla="val 3388"/>
                <a:gd name="f95" fmla="val 678"/>
                <a:gd name="f96" fmla="val 3512"/>
                <a:gd name="f97" fmla="val 694"/>
                <a:gd name="f98" fmla="val 3632"/>
                <a:gd name="f99" fmla="val 708"/>
                <a:gd name="f100" fmla="val 3750"/>
                <a:gd name="f101" fmla="val 722"/>
                <a:gd name="f102" fmla="val 3864"/>
                <a:gd name="f103" fmla="val 732"/>
                <a:gd name="f104" fmla="val 3974"/>
                <a:gd name="f105" fmla="val 740"/>
                <a:gd name="f106" fmla="val 4080"/>
                <a:gd name="f107" fmla="val 748"/>
                <a:gd name="f108" fmla="val 4184"/>
                <a:gd name="f109" fmla="val 754"/>
                <a:gd name="f110" fmla="val 4286"/>
                <a:gd name="f111" fmla="val 758"/>
                <a:gd name="f112" fmla="val 4384"/>
                <a:gd name="f113" fmla="val 4570"/>
                <a:gd name="f114" fmla="val 4660"/>
                <a:gd name="f115" fmla="val 760"/>
                <a:gd name="f116" fmla="val 4746"/>
                <a:gd name="f117" fmla="val 4830"/>
                <a:gd name="f118" fmla="val 4912"/>
                <a:gd name="f119" fmla="val 4992"/>
                <a:gd name="f120" fmla="val 5068"/>
                <a:gd name="f121" fmla="val 5144"/>
                <a:gd name="f122" fmla="val 724"/>
                <a:gd name="f123" fmla="+- 0 0 0"/>
                <a:gd name="f124" fmla="*/ f3 1 5216"/>
                <a:gd name="f125" fmla="*/ f4 1 762"/>
                <a:gd name="f126" fmla="*/ f123 f0 1"/>
                <a:gd name="f127" fmla="*/ 5216 f124 1"/>
                <a:gd name="f128" fmla="*/ 714 f125 1"/>
                <a:gd name="f129" fmla="*/ f126 1 f2"/>
                <a:gd name="f130" fmla="*/ 4984 f124 1"/>
                <a:gd name="f131" fmla="*/ 686 f125 1"/>
                <a:gd name="f132" fmla="*/ 4478 f124 1"/>
                <a:gd name="f133" fmla="*/ 610 f125 1"/>
                <a:gd name="f134" fmla="*/ 3914 f124 1"/>
                <a:gd name="f135" fmla="*/ 508 f125 1"/>
                <a:gd name="f136" fmla="*/ 3286 f124 1"/>
                <a:gd name="f137" fmla="*/ 374 f125 1"/>
                <a:gd name="f138" fmla="*/ 2946 f124 1"/>
                <a:gd name="f139" fmla="*/ 296 f125 1"/>
                <a:gd name="f140" fmla="*/ 2682 f124 1"/>
                <a:gd name="f141" fmla="*/ 236 f125 1"/>
                <a:gd name="f142" fmla="*/ 2430 f124 1"/>
                <a:gd name="f143" fmla="*/ 184 f125 1"/>
                <a:gd name="f144" fmla="*/ 2190 f124 1"/>
                <a:gd name="f145" fmla="*/ 140 f125 1"/>
                <a:gd name="f146" fmla="*/ 1960 f124 1"/>
                <a:gd name="f147" fmla="*/ 102 f125 1"/>
                <a:gd name="f148" fmla="*/ 1740 f124 1"/>
                <a:gd name="f149" fmla="*/ 72 f125 1"/>
                <a:gd name="f150" fmla="*/ 1334 f124 1"/>
                <a:gd name="f151" fmla="*/ 28 f125 1"/>
                <a:gd name="f152" fmla="*/ 970 f124 1"/>
                <a:gd name="f153" fmla="*/ 4 f125 1"/>
                <a:gd name="f154" fmla="*/ 644 f124 1"/>
                <a:gd name="f155" fmla="*/ 0 f125 1"/>
                <a:gd name="f156" fmla="*/ 358 f124 1"/>
                <a:gd name="f157" fmla="*/ 10 f125 1"/>
                <a:gd name="f158" fmla="*/ 110 f124 1"/>
                <a:gd name="f159" fmla="*/ 32 f125 1"/>
                <a:gd name="f160" fmla="*/ 0 f124 1"/>
                <a:gd name="f161" fmla="*/ 48 f125 1"/>
                <a:gd name="f162" fmla="*/ 314 f124 1"/>
                <a:gd name="f163" fmla="*/ 86 f125 1"/>
                <a:gd name="f164" fmla="*/ 652 f124 1"/>
                <a:gd name="f165" fmla="*/ 1014 f124 1"/>
                <a:gd name="f166" fmla="*/ 210 f125 1"/>
                <a:gd name="f167" fmla="*/ 1402 f124 1"/>
                <a:gd name="f168" fmla="*/ 1756 f124 1"/>
                <a:gd name="f169" fmla="*/ 378 f125 1"/>
                <a:gd name="f170" fmla="*/ 2408 f124 1"/>
                <a:gd name="f171" fmla="*/ 516 f125 1"/>
                <a:gd name="f172" fmla="*/ 2708 f124 1"/>
                <a:gd name="f173" fmla="*/ 572 f125 1"/>
                <a:gd name="f174" fmla="*/ 2992 f124 1"/>
                <a:gd name="f175" fmla="*/ 620 f125 1"/>
                <a:gd name="f176" fmla="*/ 3260 f124 1"/>
                <a:gd name="f177" fmla="*/ 662 f125 1"/>
                <a:gd name="f178" fmla="*/ 3512 f124 1"/>
                <a:gd name="f179" fmla="*/ 694 f125 1"/>
                <a:gd name="f180" fmla="*/ 3750 f124 1"/>
                <a:gd name="f181" fmla="*/ 722 f125 1"/>
                <a:gd name="f182" fmla="*/ 3974 f124 1"/>
                <a:gd name="f183" fmla="*/ 740 f125 1"/>
                <a:gd name="f184" fmla="*/ 4184 f124 1"/>
                <a:gd name="f185" fmla="*/ 754 f125 1"/>
                <a:gd name="f186" fmla="*/ 4384 f124 1"/>
                <a:gd name="f187" fmla="*/ 762 f125 1"/>
                <a:gd name="f188" fmla="*/ 4570 f124 1"/>
                <a:gd name="f189" fmla="*/ 4746 f124 1"/>
                <a:gd name="f190" fmla="*/ 758 f125 1"/>
                <a:gd name="f191" fmla="*/ 4912 f124 1"/>
                <a:gd name="f192" fmla="*/ 748 f125 1"/>
                <a:gd name="f193" fmla="*/ 5068 f124 1"/>
                <a:gd name="f194" fmla="*/ 732 f125 1"/>
                <a:gd name="f195" fmla="+- f129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5">
                  <a:pos x="f127" y="f128"/>
                </a:cxn>
                <a:cxn ang="f195">
                  <a:pos x="f130" y="f131"/>
                </a:cxn>
                <a:cxn ang="f195">
                  <a:pos x="f132" y="f133"/>
                </a:cxn>
                <a:cxn ang="f195">
                  <a:pos x="f134" y="f135"/>
                </a:cxn>
                <a:cxn ang="f195">
                  <a:pos x="f136" y="f137"/>
                </a:cxn>
                <a:cxn ang="f195">
                  <a:pos x="f138" y="f139"/>
                </a:cxn>
                <a:cxn ang="f195">
                  <a:pos x="f140" y="f141"/>
                </a:cxn>
                <a:cxn ang="f195">
                  <a:pos x="f142" y="f143"/>
                </a:cxn>
                <a:cxn ang="f195">
                  <a:pos x="f144" y="f145"/>
                </a:cxn>
                <a:cxn ang="f195">
                  <a:pos x="f146" y="f147"/>
                </a:cxn>
                <a:cxn ang="f195">
                  <a:pos x="f148" y="f149"/>
                </a:cxn>
                <a:cxn ang="f195">
                  <a:pos x="f150" y="f151"/>
                </a:cxn>
                <a:cxn ang="f195">
                  <a:pos x="f152" y="f153"/>
                </a:cxn>
                <a:cxn ang="f195">
                  <a:pos x="f154" y="f155"/>
                </a:cxn>
                <a:cxn ang="f195">
                  <a:pos x="f156" y="f157"/>
                </a:cxn>
                <a:cxn ang="f195">
                  <a:pos x="f158" y="f159"/>
                </a:cxn>
                <a:cxn ang="f195">
                  <a:pos x="f160" y="f161"/>
                </a:cxn>
                <a:cxn ang="f195">
                  <a:pos x="f162" y="f163"/>
                </a:cxn>
                <a:cxn ang="f195">
                  <a:pos x="f164" y="f145"/>
                </a:cxn>
                <a:cxn ang="f195">
                  <a:pos x="f165" y="f166"/>
                </a:cxn>
                <a:cxn ang="f195">
                  <a:pos x="f167" y="f139"/>
                </a:cxn>
                <a:cxn ang="f195">
                  <a:pos x="f168" y="f169"/>
                </a:cxn>
                <a:cxn ang="f195">
                  <a:pos x="f170" y="f171"/>
                </a:cxn>
                <a:cxn ang="f195">
                  <a:pos x="f172" y="f173"/>
                </a:cxn>
                <a:cxn ang="f195">
                  <a:pos x="f174" y="f175"/>
                </a:cxn>
                <a:cxn ang="f195">
                  <a:pos x="f176" y="f177"/>
                </a:cxn>
                <a:cxn ang="f195">
                  <a:pos x="f178" y="f179"/>
                </a:cxn>
                <a:cxn ang="f195">
                  <a:pos x="f180" y="f181"/>
                </a:cxn>
                <a:cxn ang="f195">
                  <a:pos x="f182" y="f183"/>
                </a:cxn>
                <a:cxn ang="f195">
                  <a:pos x="f184" y="f185"/>
                </a:cxn>
                <a:cxn ang="f195">
                  <a:pos x="f186" y="f187"/>
                </a:cxn>
                <a:cxn ang="f195">
                  <a:pos x="f188" y="f187"/>
                </a:cxn>
                <a:cxn ang="f195">
                  <a:pos x="f189" y="f190"/>
                </a:cxn>
                <a:cxn ang="f195">
                  <a:pos x="f191" y="f192"/>
                </a:cxn>
                <a:cxn ang="f195">
                  <a:pos x="f193" y="f194"/>
                </a:cxn>
                <a:cxn ang="f195">
                  <a:pos x="f127" y="f128"/>
                </a:cxn>
              </a:cxnLst>
              <a:rect l="l" t="t" r="r" b="b"/>
              <a:pathLst>
                <a:path w="5216" h="762">
                  <a:moveTo>
                    <a:pt x="f6" y="f12"/>
                  </a:move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8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9"/>
                  </a:lnTo>
                  <a:lnTo>
                    <a:pt x="f28" y="f9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10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"/>
                  </a:lnTo>
                  <a:lnTo>
                    <a:pt x="f57" y="f5"/>
                  </a:lnTo>
                  <a:lnTo>
                    <a:pt x="f58" y="f55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11"/>
                  </a:lnTo>
                  <a:lnTo>
                    <a:pt x="f5" y="f64"/>
                  </a:lnTo>
                  <a:lnTo>
                    <a:pt x="f5" y="f64"/>
                  </a:lnTo>
                  <a:lnTo>
                    <a:pt x="f65" y="f66"/>
                  </a:lnTo>
                  <a:lnTo>
                    <a:pt x="f67" y="f45"/>
                  </a:lnTo>
                  <a:lnTo>
                    <a:pt x="f68" y="f69"/>
                  </a:lnTo>
                  <a:lnTo>
                    <a:pt x="f18" y="f39"/>
                  </a:lnTo>
                  <a:lnTo>
                    <a:pt x="f70" y="f71"/>
                  </a:lnTo>
                  <a:lnTo>
                    <a:pt x="f72" y="f34"/>
                  </a:lnTo>
                  <a:lnTo>
                    <a:pt x="f73" y="f74"/>
                  </a:lnTo>
                  <a:lnTo>
                    <a:pt x="f75" y="f9"/>
                  </a:lnTo>
                  <a:lnTo>
                    <a:pt x="f75" y="f9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7"/>
                  </a:lnTo>
                  <a:lnTo>
                    <a:pt x="f19" y="f7"/>
                  </a:lnTo>
                  <a:lnTo>
                    <a:pt x="f113" y="f7"/>
                  </a:lnTo>
                  <a:lnTo>
                    <a:pt x="f114" y="f115"/>
                  </a:lnTo>
                  <a:lnTo>
                    <a:pt x="f116" y="f111"/>
                  </a:lnTo>
                  <a:lnTo>
                    <a:pt x="f117" y="f109"/>
                  </a:lnTo>
                  <a:lnTo>
                    <a:pt x="f118" y="f107"/>
                  </a:lnTo>
                  <a:lnTo>
                    <a:pt x="f119" y="f105"/>
                  </a:lnTo>
                  <a:lnTo>
                    <a:pt x="f120" y="f103"/>
                  </a:lnTo>
                  <a:lnTo>
                    <a:pt x="f121" y="f122"/>
                  </a:lnTo>
                  <a:lnTo>
                    <a:pt x="f6" y="f12"/>
                  </a:lnTo>
                  <a:lnTo>
                    <a:pt x="f6" y="f12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es-UY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6" name="Forma libre 5"/>
            <p:cNvSpPr/>
            <p:nvPr/>
          </p:nvSpPr>
          <p:spPr>
            <a:xfrm>
              <a:off x="2828880" y="1708200"/>
              <a:ext cx="5465880" cy="772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44"/>
                <a:gd name="f7" fmla="val 694"/>
                <a:gd name="f8" fmla="val 70"/>
                <a:gd name="f9" fmla="val 18"/>
                <a:gd name="f10" fmla="val 66"/>
                <a:gd name="f11" fmla="val 72"/>
                <a:gd name="f12" fmla="val 56"/>
                <a:gd name="f13" fmla="val 164"/>
                <a:gd name="f14" fmla="val 42"/>
                <a:gd name="f15" fmla="val 224"/>
                <a:gd name="f16" fmla="val 34"/>
                <a:gd name="f17" fmla="val 294"/>
                <a:gd name="f18" fmla="val 26"/>
                <a:gd name="f19" fmla="val 372"/>
                <a:gd name="f20" fmla="val 20"/>
                <a:gd name="f21" fmla="val 462"/>
                <a:gd name="f22" fmla="val 14"/>
                <a:gd name="f23" fmla="val 560"/>
                <a:gd name="f24" fmla="val 8"/>
                <a:gd name="f25" fmla="val 670"/>
                <a:gd name="f26" fmla="val 4"/>
                <a:gd name="f27" fmla="val 790"/>
                <a:gd name="f28" fmla="val 2"/>
                <a:gd name="f29" fmla="val 920"/>
                <a:gd name="f30" fmla="val 1060"/>
                <a:gd name="f31" fmla="val 1210"/>
                <a:gd name="f32" fmla="val 6"/>
                <a:gd name="f33" fmla="val 1372"/>
                <a:gd name="f34" fmla="val 1544"/>
                <a:gd name="f35" fmla="val 24"/>
                <a:gd name="f36" fmla="val 1726"/>
                <a:gd name="f37" fmla="val 40"/>
                <a:gd name="f38" fmla="val 1920"/>
                <a:gd name="f39" fmla="val 58"/>
                <a:gd name="f40" fmla="val 2126"/>
                <a:gd name="f41" fmla="val 80"/>
                <a:gd name="f42" fmla="val 2342"/>
                <a:gd name="f43" fmla="val 106"/>
                <a:gd name="f44" fmla="val 2570"/>
                <a:gd name="f45" fmla="val 138"/>
                <a:gd name="f46" fmla="val 2808"/>
                <a:gd name="f47" fmla="val 174"/>
                <a:gd name="f48" fmla="val 3058"/>
                <a:gd name="f49" fmla="val 216"/>
                <a:gd name="f50" fmla="val 3320"/>
                <a:gd name="f51" fmla="val 266"/>
                <a:gd name="f52" fmla="val 3594"/>
                <a:gd name="f53" fmla="val 320"/>
                <a:gd name="f54" fmla="val 3880"/>
                <a:gd name="f55" fmla="val 380"/>
                <a:gd name="f56" fmla="val 4178"/>
                <a:gd name="f57" fmla="val 448"/>
                <a:gd name="f58" fmla="val 4488"/>
                <a:gd name="f59" fmla="val 522"/>
                <a:gd name="f60" fmla="val 4810"/>
                <a:gd name="f61" fmla="val 604"/>
                <a:gd name="f62" fmla="+- 0 0 0"/>
                <a:gd name="f63" fmla="*/ f3 1 5144"/>
                <a:gd name="f64" fmla="*/ f4 1 694"/>
                <a:gd name="f65" fmla="*/ f62 f0 1"/>
                <a:gd name="f66" fmla="*/ 0 f63 1"/>
                <a:gd name="f67" fmla="*/ 70 f64 1"/>
                <a:gd name="f68" fmla="*/ f65 1 f2"/>
                <a:gd name="f69" fmla="*/ 18 f63 1"/>
                <a:gd name="f70" fmla="*/ 66 f64 1"/>
                <a:gd name="f71" fmla="*/ 72 f63 1"/>
                <a:gd name="f72" fmla="*/ 56 f64 1"/>
                <a:gd name="f73" fmla="*/ 164 f63 1"/>
                <a:gd name="f74" fmla="*/ 42 f64 1"/>
                <a:gd name="f75" fmla="*/ 224 f63 1"/>
                <a:gd name="f76" fmla="*/ 34 f64 1"/>
                <a:gd name="f77" fmla="*/ 294 f63 1"/>
                <a:gd name="f78" fmla="*/ 26 f64 1"/>
                <a:gd name="f79" fmla="*/ 372 f63 1"/>
                <a:gd name="f80" fmla="*/ 20 f64 1"/>
                <a:gd name="f81" fmla="*/ 462 f63 1"/>
                <a:gd name="f82" fmla="*/ 14 f64 1"/>
                <a:gd name="f83" fmla="*/ 560 f63 1"/>
                <a:gd name="f84" fmla="*/ 8 f64 1"/>
                <a:gd name="f85" fmla="*/ 670 f63 1"/>
                <a:gd name="f86" fmla="*/ 4 f64 1"/>
                <a:gd name="f87" fmla="*/ 790 f63 1"/>
                <a:gd name="f88" fmla="*/ 2 f64 1"/>
                <a:gd name="f89" fmla="*/ 920 f63 1"/>
                <a:gd name="f90" fmla="*/ 0 f64 1"/>
                <a:gd name="f91" fmla="*/ 1060 f63 1"/>
                <a:gd name="f92" fmla="*/ 1210 f63 1"/>
                <a:gd name="f93" fmla="*/ 6 f64 1"/>
                <a:gd name="f94" fmla="*/ 1372 f63 1"/>
                <a:gd name="f95" fmla="*/ 1544 f63 1"/>
                <a:gd name="f96" fmla="*/ 24 f64 1"/>
                <a:gd name="f97" fmla="*/ 1726 f63 1"/>
                <a:gd name="f98" fmla="*/ 40 f64 1"/>
                <a:gd name="f99" fmla="*/ 1920 f63 1"/>
                <a:gd name="f100" fmla="*/ 58 f64 1"/>
                <a:gd name="f101" fmla="*/ 2126 f63 1"/>
                <a:gd name="f102" fmla="*/ 80 f64 1"/>
                <a:gd name="f103" fmla="*/ 2342 f63 1"/>
                <a:gd name="f104" fmla="*/ 106 f64 1"/>
                <a:gd name="f105" fmla="*/ 2570 f63 1"/>
                <a:gd name="f106" fmla="*/ 138 f64 1"/>
                <a:gd name="f107" fmla="*/ 2808 f63 1"/>
                <a:gd name="f108" fmla="*/ 174 f64 1"/>
                <a:gd name="f109" fmla="*/ 3058 f63 1"/>
                <a:gd name="f110" fmla="*/ 216 f64 1"/>
                <a:gd name="f111" fmla="*/ 3320 f63 1"/>
                <a:gd name="f112" fmla="*/ 266 f64 1"/>
                <a:gd name="f113" fmla="*/ 3594 f63 1"/>
                <a:gd name="f114" fmla="*/ 320 f64 1"/>
                <a:gd name="f115" fmla="*/ 3880 f63 1"/>
                <a:gd name="f116" fmla="*/ 380 f64 1"/>
                <a:gd name="f117" fmla="*/ 4178 f63 1"/>
                <a:gd name="f118" fmla="*/ 448 f64 1"/>
                <a:gd name="f119" fmla="*/ 4488 f63 1"/>
                <a:gd name="f120" fmla="*/ 522 f64 1"/>
                <a:gd name="f121" fmla="*/ 4810 f63 1"/>
                <a:gd name="f122" fmla="*/ 604 f64 1"/>
                <a:gd name="f123" fmla="*/ 5144 f63 1"/>
                <a:gd name="f124" fmla="*/ 694 f64 1"/>
                <a:gd name="f125" fmla="+- f68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5">
                  <a:pos x="f66" y="f67"/>
                </a:cxn>
                <a:cxn ang="f125">
                  <a:pos x="f66" y="f67"/>
                </a:cxn>
                <a:cxn ang="f125">
                  <a:pos x="f69" y="f70"/>
                </a:cxn>
                <a:cxn ang="f125">
                  <a:pos x="f71" y="f72"/>
                </a:cxn>
                <a:cxn ang="f125">
                  <a:pos x="f73" y="f74"/>
                </a:cxn>
                <a:cxn ang="f125">
                  <a:pos x="f75" y="f76"/>
                </a:cxn>
                <a:cxn ang="f125">
                  <a:pos x="f77" y="f78"/>
                </a:cxn>
                <a:cxn ang="f125">
                  <a:pos x="f79" y="f80"/>
                </a:cxn>
                <a:cxn ang="f125">
                  <a:pos x="f81" y="f82"/>
                </a:cxn>
                <a:cxn ang="f125">
                  <a:pos x="f83" y="f84"/>
                </a:cxn>
                <a:cxn ang="f125">
                  <a:pos x="f85" y="f86"/>
                </a:cxn>
                <a:cxn ang="f125">
                  <a:pos x="f87" y="f88"/>
                </a:cxn>
                <a:cxn ang="f125">
                  <a:pos x="f89" y="f90"/>
                </a:cxn>
                <a:cxn ang="f125">
                  <a:pos x="f91" y="f88"/>
                </a:cxn>
                <a:cxn ang="f125">
                  <a:pos x="f92" y="f93"/>
                </a:cxn>
                <a:cxn ang="f125">
                  <a:pos x="f94" y="f82"/>
                </a:cxn>
                <a:cxn ang="f125">
                  <a:pos x="f95" y="f96"/>
                </a:cxn>
                <a:cxn ang="f125">
                  <a:pos x="f97" y="f98"/>
                </a:cxn>
                <a:cxn ang="f125">
                  <a:pos x="f99" y="f100"/>
                </a:cxn>
                <a:cxn ang="f125">
                  <a:pos x="f101" y="f102"/>
                </a:cxn>
                <a:cxn ang="f125">
                  <a:pos x="f103" y="f104"/>
                </a:cxn>
                <a:cxn ang="f125">
                  <a:pos x="f105" y="f106"/>
                </a:cxn>
                <a:cxn ang="f125">
                  <a:pos x="f107" y="f108"/>
                </a:cxn>
                <a:cxn ang="f125">
                  <a:pos x="f109" y="f110"/>
                </a:cxn>
                <a:cxn ang="f125">
                  <a:pos x="f111" y="f112"/>
                </a:cxn>
                <a:cxn ang="f125">
                  <a:pos x="f113" y="f114"/>
                </a:cxn>
                <a:cxn ang="f125">
                  <a:pos x="f115" y="f116"/>
                </a:cxn>
                <a:cxn ang="f125">
                  <a:pos x="f117" y="f118"/>
                </a:cxn>
                <a:cxn ang="f125">
                  <a:pos x="f119" y="f120"/>
                </a:cxn>
                <a:cxn ang="f125">
                  <a:pos x="f121" y="f122"/>
                </a:cxn>
                <a:cxn ang="f125">
                  <a:pos x="f123" y="f124"/>
                </a:cxn>
              </a:cxnLst>
              <a:rect l="l" t="t" r="r" b="b"/>
              <a:pathLst>
                <a:path w="5144" h="694">
                  <a:moveTo>
                    <a:pt x="f5" y="f8"/>
                  </a:moveTo>
                  <a:lnTo>
                    <a:pt x="f5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5"/>
                  </a:lnTo>
                  <a:lnTo>
                    <a:pt x="f30" y="f28"/>
                  </a:lnTo>
                  <a:lnTo>
                    <a:pt x="f31" y="f32"/>
                  </a:lnTo>
                  <a:lnTo>
                    <a:pt x="f33" y="f22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" y="f7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es-UY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7" name="Forma libre 6"/>
            <p:cNvSpPr/>
            <p:nvPr/>
          </p:nvSpPr>
          <p:spPr>
            <a:xfrm>
              <a:off x="5608800" y="1695600"/>
              <a:ext cx="3306600" cy="650880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3112"/>
                <a:gd name="f8" fmla="val 584"/>
                <a:gd name="f9" fmla="val 90"/>
                <a:gd name="f10" fmla="val 560"/>
                <a:gd name="f11" fmla="val 336"/>
                <a:gd name="f12" fmla="val 498"/>
                <a:gd name="f13" fmla="val 506"/>
                <a:gd name="f14" fmla="val 456"/>
                <a:gd name="f15" fmla="val 702"/>
                <a:gd name="f16" fmla="val 410"/>
                <a:gd name="f17" fmla="val 920"/>
                <a:gd name="f18" fmla="val 1154"/>
                <a:gd name="f19" fmla="val 306"/>
                <a:gd name="f20" fmla="val 1402"/>
                <a:gd name="f21" fmla="val 254"/>
                <a:gd name="f22" fmla="val 1656"/>
                <a:gd name="f23" fmla="val 202"/>
                <a:gd name="f24" fmla="val 1916"/>
                <a:gd name="f25" fmla="val 154"/>
                <a:gd name="f26" fmla="val 2174"/>
                <a:gd name="f27" fmla="val 108"/>
                <a:gd name="f28" fmla="val 2302"/>
                <a:gd name="f29" fmla="val 88"/>
                <a:gd name="f30" fmla="val 2426"/>
                <a:gd name="f31" fmla="val 68"/>
                <a:gd name="f32" fmla="val 2550"/>
                <a:gd name="f33" fmla="val 52"/>
                <a:gd name="f34" fmla="val 2670"/>
                <a:gd name="f35" fmla="val 36"/>
                <a:gd name="f36" fmla="val 2788"/>
                <a:gd name="f37" fmla="val 24"/>
                <a:gd name="f38" fmla="val 2900"/>
                <a:gd name="f39" fmla="val 14"/>
                <a:gd name="f40" fmla="val 3008"/>
                <a:gd name="f41" fmla="val 6"/>
                <a:gd name="f42" fmla="+- 0 0 0"/>
                <a:gd name="f43" fmla="*/ f4 1 3112"/>
                <a:gd name="f44" fmla="*/ f5 1 584"/>
                <a:gd name="f45" fmla="*/ f42 f0 1"/>
                <a:gd name="f46" fmla="*/ 0 f43 1"/>
                <a:gd name="f47" fmla="*/ 584 f44 1"/>
                <a:gd name="f48" fmla="*/ f45 1 f3"/>
                <a:gd name="f49" fmla="*/ 90 f43 1"/>
                <a:gd name="f50" fmla="*/ 560 f44 1"/>
                <a:gd name="f51" fmla="*/ 336 f43 1"/>
                <a:gd name="f52" fmla="*/ 498 f44 1"/>
                <a:gd name="f53" fmla="*/ 506 f43 1"/>
                <a:gd name="f54" fmla="*/ 456 f44 1"/>
                <a:gd name="f55" fmla="*/ 702 f43 1"/>
                <a:gd name="f56" fmla="*/ 410 f44 1"/>
                <a:gd name="f57" fmla="*/ 920 f43 1"/>
                <a:gd name="f58" fmla="*/ 360 f44 1"/>
                <a:gd name="f59" fmla="*/ 1154 f43 1"/>
                <a:gd name="f60" fmla="*/ 306 f44 1"/>
                <a:gd name="f61" fmla="*/ 1402 f43 1"/>
                <a:gd name="f62" fmla="*/ 254 f44 1"/>
                <a:gd name="f63" fmla="*/ 1656 f43 1"/>
                <a:gd name="f64" fmla="*/ 202 f44 1"/>
                <a:gd name="f65" fmla="*/ 1916 f43 1"/>
                <a:gd name="f66" fmla="*/ 154 f44 1"/>
                <a:gd name="f67" fmla="*/ 2174 f43 1"/>
                <a:gd name="f68" fmla="*/ 108 f44 1"/>
                <a:gd name="f69" fmla="*/ 2302 f43 1"/>
                <a:gd name="f70" fmla="*/ 88 f44 1"/>
                <a:gd name="f71" fmla="*/ 2426 f43 1"/>
                <a:gd name="f72" fmla="*/ 68 f44 1"/>
                <a:gd name="f73" fmla="*/ 2550 f43 1"/>
                <a:gd name="f74" fmla="*/ 52 f44 1"/>
                <a:gd name="f75" fmla="*/ 2670 f43 1"/>
                <a:gd name="f76" fmla="*/ 36 f44 1"/>
                <a:gd name="f77" fmla="*/ 2788 f43 1"/>
                <a:gd name="f78" fmla="*/ 24 f44 1"/>
                <a:gd name="f79" fmla="*/ 2900 f43 1"/>
                <a:gd name="f80" fmla="*/ 14 f44 1"/>
                <a:gd name="f81" fmla="*/ 3008 f43 1"/>
                <a:gd name="f82" fmla="*/ 6 f44 1"/>
                <a:gd name="f83" fmla="*/ 3112 f43 1"/>
                <a:gd name="f84" fmla="*/ 0 f44 1"/>
                <a:gd name="f85" fmla="+- f48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5">
                  <a:pos x="f46" y="f47"/>
                </a:cxn>
                <a:cxn ang="f85">
                  <a:pos x="f46" y="f47"/>
                </a:cxn>
                <a:cxn ang="f85">
                  <a:pos x="f49" y="f50"/>
                </a:cxn>
                <a:cxn ang="f85">
                  <a:pos x="f51" y="f52"/>
                </a:cxn>
                <a:cxn ang="f85">
                  <a:pos x="f53" y="f54"/>
                </a:cxn>
                <a:cxn ang="f85">
                  <a:pos x="f55" y="f56"/>
                </a:cxn>
                <a:cxn ang="f85">
                  <a:pos x="f57" y="f58"/>
                </a:cxn>
                <a:cxn ang="f85">
                  <a:pos x="f59" y="f60"/>
                </a:cxn>
                <a:cxn ang="f85">
                  <a:pos x="f61" y="f62"/>
                </a:cxn>
                <a:cxn ang="f85">
                  <a:pos x="f63" y="f64"/>
                </a:cxn>
                <a:cxn ang="f85">
                  <a:pos x="f65" y="f66"/>
                </a:cxn>
                <a:cxn ang="f85">
                  <a:pos x="f67" y="f68"/>
                </a:cxn>
                <a:cxn ang="f85">
                  <a:pos x="f69" y="f70"/>
                </a:cxn>
                <a:cxn ang="f85">
                  <a:pos x="f71" y="f72"/>
                </a:cxn>
                <a:cxn ang="f85">
                  <a:pos x="f73" y="f74"/>
                </a:cxn>
                <a:cxn ang="f85">
                  <a:pos x="f75" y="f76"/>
                </a:cxn>
                <a:cxn ang="f85">
                  <a:pos x="f77" y="f78"/>
                </a:cxn>
                <a:cxn ang="f85">
                  <a:pos x="f79" y="f80"/>
                </a:cxn>
                <a:cxn ang="f85">
                  <a:pos x="f81" y="f82"/>
                </a:cxn>
                <a:cxn ang="f85">
                  <a:pos x="f83" y="f84"/>
                </a:cxn>
              </a:cxnLst>
              <a:rect l="l" t="t" r="r" b="b"/>
              <a:pathLst>
                <a:path w="3112" h="584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2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7" y="f6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es-UY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" name="Forma libre 7"/>
            <p:cNvSpPr/>
            <p:nvPr/>
          </p:nvSpPr>
          <p:spPr>
            <a:xfrm>
              <a:off x="210960" y="1679399"/>
              <a:ext cx="8722080" cy="1328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96"/>
                <a:gd name="f7" fmla="val 1192"/>
                <a:gd name="f8" fmla="val 2126"/>
                <a:gd name="f9" fmla="val 234"/>
                <a:gd name="f10" fmla="val 8192"/>
                <a:gd name="f11" fmla="val 512"/>
                <a:gd name="f12" fmla="val 8116"/>
                <a:gd name="f13" fmla="val 542"/>
                <a:gd name="f14" fmla="val 8040"/>
                <a:gd name="f15" fmla="val 570"/>
                <a:gd name="f16" fmla="val 7960"/>
                <a:gd name="f17" fmla="val 596"/>
                <a:gd name="f18" fmla="val 7878"/>
                <a:gd name="f19" fmla="val 620"/>
                <a:gd name="f20" fmla="val 7794"/>
                <a:gd name="f21" fmla="val 644"/>
                <a:gd name="f22" fmla="val 7706"/>
                <a:gd name="f23" fmla="val 666"/>
                <a:gd name="f24" fmla="val 7616"/>
                <a:gd name="f25" fmla="val 684"/>
                <a:gd name="f26" fmla="val 7522"/>
                <a:gd name="f27" fmla="val 702"/>
                <a:gd name="f28" fmla="val 7424"/>
                <a:gd name="f29" fmla="val 718"/>
                <a:gd name="f30" fmla="val 7322"/>
                <a:gd name="f31" fmla="val 730"/>
                <a:gd name="f32" fmla="val 7216"/>
                <a:gd name="f33" fmla="val 742"/>
                <a:gd name="f34" fmla="val 7106"/>
                <a:gd name="f35" fmla="val 750"/>
                <a:gd name="f36" fmla="val 6992"/>
                <a:gd name="f37" fmla="val 758"/>
                <a:gd name="f38" fmla="val 6872"/>
                <a:gd name="f39" fmla="val 762"/>
                <a:gd name="f40" fmla="val 6748"/>
                <a:gd name="f41" fmla="val 6618"/>
                <a:gd name="f42" fmla="val 760"/>
                <a:gd name="f43" fmla="val 6482"/>
                <a:gd name="f44" fmla="val 756"/>
                <a:gd name="f45" fmla="val 6342"/>
                <a:gd name="f46" fmla="val 6196"/>
                <a:gd name="f47" fmla="val 740"/>
                <a:gd name="f48" fmla="val 6042"/>
                <a:gd name="f49" fmla="val 726"/>
                <a:gd name="f50" fmla="val 5882"/>
                <a:gd name="f51" fmla="val 710"/>
                <a:gd name="f52" fmla="val 5716"/>
                <a:gd name="f53" fmla="val 690"/>
                <a:gd name="f54" fmla="val 5544"/>
                <a:gd name="f55" fmla="val 668"/>
                <a:gd name="f56" fmla="val 5364"/>
                <a:gd name="f57" fmla="val 642"/>
                <a:gd name="f58" fmla="val 5176"/>
                <a:gd name="f59" fmla="val 612"/>
                <a:gd name="f60" fmla="val 4982"/>
                <a:gd name="f61" fmla="val 578"/>
                <a:gd name="f62" fmla="val 4778"/>
                <a:gd name="f63" fmla="val 540"/>
                <a:gd name="f64" fmla="val 4568"/>
                <a:gd name="f65" fmla="val 500"/>
                <a:gd name="f66" fmla="val 4348"/>
                <a:gd name="f67" fmla="val 454"/>
                <a:gd name="f68" fmla="val 4122"/>
                <a:gd name="f69" fmla="val 406"/>
                <a:gd name="f70" fmla="val 3886"/>
                <a:gd name="f71" fmla="val 354"/>
                <a:gd name="f72" fmla="val 3640"/>
                <a:gd name="f73" fmla="val 296"/>
                <a:gd name="f74" fmla="val 3396"/>
                <a:gd name="f75" fmla="val 240"/>
                <a:gd name="f76" fmla="val 3160"/>
                <a:gd name="f77" fmla="val 192"/>
                <a:gd name="f78" fmla="val 2934"/>
                <a:gd name="f79" fmla="val 148"/>
                <a:gd name="f80" fmla="val 2718"/>
                <a:gd name="f81" fmla="val 112"/>
                <a:gd name="f82" fmla="val 2512"/>
                <a:gd name="f83" fmla="val 82"/>
                <a:gd name="f84" fmla="val 2314"/>
                <a:gd name="f85" fmla="val 56"/>
                <a:gd name="f86" fmla="val 36"/>
                <a:gd name="f87" fmla="val 1948"/>
                <a:gd name="f88" fmla="val 20"/>
                <a:gd name="f89" fmla="val 1776"/>
                <a:gd name="f90" fmla="val 10"/>
                <a:gd name="f91" fmla="val 1616"/>
                <a:gd name="f92" fmla="val 2"/>
                <a:gd name="f93" fmla="val 1462"/>
                <a:gd name="f94" fmla="val 1318"/>
                <a:gd name="f95" fmla="val 1182"/>
                <a:gd name="f96" fmla="val 4"/>
                <a:gd name="f97" fmla="val 1054"/>
                <a:gd name="f98" fmla="val 934"/>
                <a:gd name="f99" fmla="val 822"/>
                <a:gd name="f100" fmla="val 30"/>
                <a:gd name="f101" fmla="val 716"/>
                <a:gd name="f102" fmla="val 44"/>
                <a:gd name="f103" fmla="val 58"/>
                <a:gd name="f104" fmla="val 530"/>
                <a:gd name="f105" fmla="val 74"/>
                <a:gd name="f106" fmla="val 450"/>
                <a:gd name="f107" fmla="val 92"/>
                <a:gd name="f108" fmla="val 374"/>
                <a:gd name="f109" fmla="val 108"/>
                <a:gd name="f110" fmla="val 308"/>
                <a:gd name="f111" fmla="val 126"/>
                <a:gd name="f112" fmla="val 248"/>
                <a:gd name="f113" fmla="val 144"/>
                <a:gd name="f114" fmla="val 194"/>
                <a:gd name="f115" fmla="val 160"/>
                <a:gd name="f116" fmla="val 176"/>
                <a:gd name="f117" fmla="val 48"/>
                <a:gd name="f118" fmla="val 216"/>
                <a:gd name="f119" fmla="val 12"/>
                <a:gd name="f120" fmla="val 1186"/>
                <a:gd name="f121" fmla="val 510"/>
                <a:gd name="f122" fmla="+- 0 0 0"/>
                <a:gd name="f123" fmla="*/ f3 1 8196"/>
                <a:gd name="f124" fmla="*/ f4 1 1192"/>
                <a:gd name="f125" fmla="*/ f122 f0 1"/>
                <a:gd name="f126" fmla="*/ 8192 f123 1"/>
                <a:gd name="f127" fmla="*/ 512 f124 1"/>
                <a:gd name="f128" fmla="*/ f125 1 f2"/>
                <a:gd name="f129" fmla="*/ 8040 f123 1"/>
                <a:gd name="f130" fmla="*/ 570 f124 1"/>
                <a:gd name="f131" fmla="*/ 7878 f123 1"/>
                <a:gd name="f132" fmla="*/ 620 f124 1"/>
                <a:gd name="f133" fmla="*/ 7706 f123 1"/>
                <a:gd name="f134" fmla="*/ 666 f124 1"/>
                <a:gd name="f135" fmla="*/ 7522 f123 1"/>
                <a:gd name="f136" fmla="*/ 702 f124 1"/>
                <a:gd name="f137" fmla="*/ 7322 f123 1"/>
                <a:gd name="f138" fmla="*/ 730 f124 1"/>
                <a:gd name="f139" fmla="*/ 7106 f123 1"/>
                <a:gd name="f140" fmla="*/ 750 f124 1"/>
                <a:gd name="f141" fmla="*/ 6872 f123 1"/>
                <a:gd name="f142" fmla="*/ 762 f124 1"/>
                <a:gd name="f143" fmla="*/ 6618 f123 1"/>
                <a:gd name="f144" fmla="*/ 760 f124 1"/>
                <a:gd name="f145" fmla="*/ 6342 f123 1"/>
                <a:gd name="f146" fmla="*/ 6042 f123 1"/>
                <a:gd name="f147" fmla="*/ 726 f124 1"/>
                <a:gd name="f148" fmla="*/ 5716 f123 1"/>
                <a:gd name="f149" fmla="*/ 690 f124 1"/>
                <a:gd name="f150" fmla="*/ 5364 f123 1"/>
                <a:gd name="f151" fmla="*/ 642 f124 1"/>
                <a:gd name="f152" fmla="*/ 4982 f123 1"/>
                <a:gd name="f153" fmla="*/ 578 f124 1"/>
                <a:gd name="f154" fmla="*/ 4568 f123 1"/>
                <a:gd name="f155" fmla="*/ 500 f124 1"/>
                <a:gd name="f156" fmla="*/ 4122 f123 1"/>
                <a:gd name="f157" fmla="*/ 406 f124 1"/>
                <a:gd name="f158" fmla="*/ 3640 f123 1"/>
                <a:gd name="f159" fmla="*/ 296 f124 1"/>
                <a:gd name="f160" fmla="*/ 3396 f123 1"/>
                <a:gd name="f161" fmla="*/ 240 f124 1"/>
                <a:gd name="f162" fmla="*/ 2934 f123 1"/>
                <a:gd name="f163" fmla="*/ 148 f124 1"/>
                <a:gd name="f164" fmla="*/ 2512 f123 1"/>
                <a:gd name="f165" fmla="*/ 82 f124 1"/>
                <a:gd name="f166" fmla="*/ 2126 f123 1"/>
                <a:gd name="f167" fmla="*/ 36 f124 1"/>
                <a:gd name="f168" fmla="*/ 1776 f123 1"/>
                <a:gd name="f169" fmla="*/ 10 f124 1"/>
                <a:gd name="f170" fmla="*/ 1462 f123 1"/>
                <a:gd name="f171" fmla="*/ 0 f124 1"/>
                <a:gd name="f172" fmla="*/ 1182 f123 1"/>
                <a:gd name="f173" fmla="*/ 4 f124 1"/>
                <a:gd name="f174" fmla="*/ 934 f123 1"/>
                <a:gd name="f175" fmla="*/ 20 f124 1"/>
                <a:gd name="f176" fmla="*/ 716 f123 1"/>
                <a:gd name="f177" fmla="*/ 44 f124 1"/>
                <a:gd name="f178" fmla="*/ 530 f123 1"/>
                <a:gd name="f179" fmla="*/ 74 f124 1"/>
                <a:gd name="f180" fmla="*/ 374 f123 1"/>
                <a:gd name="f181" fmla="*/ 108 f124 1"/>
                <a:gd name="f182" fmla="*/ 248 f123 1"/>
                <a:gd name="f183" fmla="*/ 144 f124 1"/>
                <a:gd name="f184" fmla="*/ 148 f123 1"/>
                <a:gd name="f185" fmla="*/ 176 f124 1"/>
                <a:gd name="f186" fmla="*/ 48 f123 1"/>
                <a:gd name="f187" fmla="*/ 216 f124 1"/>
                <a:gd name="f188" fmla="*/ 0 f123 1"/>
                <a:gd name="f189" fmla="*/ 1192 f124 1"/>
                <a:gd name="f190" fmla="*/ 8196 f123 1"/>
                <a:gd name="f191" fmla="*/ 1186 f124 1"/>
                <a:gd name="f192" fmla="*/ 510 f124 1"/>
                <a:gd name="f193" fmla="+- f128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3">
                  <a:pos x="f126" y="f127"/>
                </a:cxn>
                <a:cxn ang="f193">
                  <a:pos x="f129" y="f130"/>
                </a:cxn>
                <a:cxn ang="f193">
                  <a:pos x="f131" y="f132"/>
                </a:cxn>
                <a:cxn ang="f193">
                  <a:pos x="f133" y="f134"/>
                </a:cxn>
                <a:cxn ang="f193">
                  <a:pos x="f135" y="f136"/>
                </a:cxn>
                <a:cxn ang="f193">
                  <a:pos x="f137" y="f138"/>
                </a:cxn>
                <a:cxn ang="f193">
                  <a:pos x="f139" y="f140"/>
                </a:cxn>
                <a:cxn ang="f193">
                  <a:pos x="f141" y="f142"/>
                </a:cxn>
                <a:cxn ang="f193">
                  <a:pos x="f143" y="f144"/>
                </a:cxn>
                <a:cxn ang="f193">
                  <a:pos x="f145" y="f140"/>
                </a:cxn>
                <a:cxn ang="f193">
                  <a:pos x="f146" y="f147"/>
                </a:cxn>
                <a:cxn ang="f193">
                  <a:pos x="f148" y="f149"/>
                </a:cxn>
                <a:cxn ang="f193">
                  <a:pos x="f150" y="f151"/>
                </a:cxn>
                <a:cxn ang="f193">
                  <a:pos x="f152" y="f153"/>
                </a:cxn>
                <a:cxn ang="f193">
                  <a:pos x="f154" y="f155"/>
                </a:cxn>
                <a:cxn ang="f193">
                  <a:pos x="f156" y="f157"/>
                </a:cxn>
                <a:cxn ang="f193">
                  <a:pos x="f158" y="f159"/>
                </a:cxn>
                <a:cxn ang="f193">
                  <a:pos x="f160" y="f161"/>
                </a:cxn>
                <a:cxn ang="f193">
                  <a:pos x="f162" y="f163"/>
                </a:cxn>
                <a:cxn ang="f193">
                  <a:pos x="f164" y="f165"/>
                </a:cxn>
                <a:cxn ang="f193">
                  <a:pos x="f166" y="f167"/>
                </a:cxn>
                <a:cxn ang="f193">
                  <a:pos x="f168" y="f169"/>
                </a:cxn>
                <a:cxn ang="f193">
                  <a:pos x="f170" y="f171"/>
                </a:cxn>
                <a:cxn ang="f193">
                  <a:pos x="f172" y="f173"/>
                </a:cxn>
                <a:cxn ang="f193">
                  <a:pos x="f174" y="f175"/>
                </a:cxn>
                <a:cxn ang="f193">
                  <a:pos x="f176" y="f177"/>
                </a:cxn>
                <a:cxn ang="f193">
                  <a:pos x="f178" y="f179"/>
                </a:cxn>
                <a:cxn ang="f193">
                  <a:pos x="f180" y="f181"/>
                </a:cxn>
                <a:cxn ang="f193">
                  <a:pos x="f182" y="f183"/>
                </a:cxn>
                <a:cxn ang="f193">
                  <a:pos x="f184" y="f185"/>
                </a:cxn>
                <a:cxn ang="f193">
                  <a:pos x="f186" y="f187"/>
                </a:cxn>
                <a:cxn ang="f193">
                  <a:pos x="f188" y="f161"/>
                </a:cxn>
                <a:cxn ang="f193">
                  <a:pos x="f126" y="f189"/>
                </a:cxn>
                <a:cxn ang="f193">
                  <a:pos x="f190" y="f191"/>
                </a:cxn>
                <a:cxn ang="f193">
                  <a:pos x="f190" y="f192"/>
                </a:cxn>
                <a:cxn ang="f193">
                  <a:pos x="f126" y="f127"/>
                </a:cxn>
              </a:cxnLst>
              <a:rect l="l" t="t" r="r" b="b"/>
              <a:pathLst>
                <a:path w="8196" h="1192">
                  <a:moveTo>
                    <a:pt x="f10" y="f11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39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3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93" y="f5"/>
                  </a:lnTo>
                  <a:lnTo>
                    <a:pt x="f94" y="f5"/>
                  </a:lnTo>
                  <a:lnTo>
                    <a:pt x="f95" y="f96"/>
                  </a:lnTo>
                  <a:lnTo>
                    <a:pt x="f97" y="f90"/>
                  </a:lnTo>
                  <a:lnTo>
                    <a:pt x="f98" y="f88"/>
                  </a:lnTo>
                  <a:lnTo>
                    <a:pt x="f99" y="f100"/>
                  </a:lnTo>
                  <a:lnTo>
                    <a:pt x="f101" y="f102"/>
                  </a:lnTo>
                  <a:lnTo>
                    <a:pt x="f19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113"/>
                  </a:lnTo>
                  <a:lnTo>
                    <a:pt x="f114" y="f115"/>
                  </a:lnTo>
                  <a:lnTo>
                    <a:pt x="f79" y="f116"/>
                  </a:lnTo>
                  <a:lnTo>
                    <a:pt x="f109" y="f77"/>
                  </a:lnTo>
                  <a:lnTo>
                    <a:pt x="f117" y="f118"/>
                  </a:lnTo>
                  <a:lnTo>
                    <a:pt x="f119" y="f9"/>
                  </a:lnTo>
                  <a:lnTo>
                    <a:pt x="f5" y="f75"/>
                  </a:lnTo>
                  <a:lnTo>
                    <a:pt x="f5" y="f7"/>
                  </a:lnTo>
                  <a:lnTo>
                    <a:pt x="f10" y="f7"/>
                  </a:lnTo>
                  <a:lnTo>
                    <a:pt x="f10" y="f7"/>
                  </a:lnTo>
                  <a:lnTo>
                    <a:pt x="f6" y="f120"/>
                  </a:lnTo>
                  <a:lnTo>
                    <a:pt x="f6" y="f120"/>
                  </a:lnTo>
                  <a:lnTo>
                    <a:pt x="f6" y="f121"/>
                  </a:lnTo>
                  <a:lnTo>
                    <a:pt x="f6" y="f121"/>
                  </a:lnTo>
                  <a:lnTo>
                    <a:pt x="f10" y="f11"/>
                  </a:lnTo>
                  <a:lnTo>
                    <a:pt x="f10" y="f11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es-UY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endParaRPr>
            </a:p>
          </p:txBody>
        </p:sp>
      </p:grpSp>
      <p:sp>
        <p:nvSpPr>
          <p:cNvPr id="9" name="Marcador de título 8"/>
          <p:cNvSpPr txBox="1">
            <a:spLocks noGrp="1"/>
          </p:cNvSpPr>
          <p:nvPr>
            <p:ph type="title"/>
          </p:nvPr>
        </p:nvSpPr>
        <p:spPr>
          <a:xfrm>
            <a:off x="457200" y="337680"/>
            <a:ext cx="8228160" cy="125099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/>
          <a:p>
            <a:endParaRPr lang="es-UY"/>
          </a:p>
        </p:txBody>
      </p:sp>
      <p:sp>
        <p:nvSpPr>
          <p:cNvPr id="10" name="Forma libre 9"/>
          <p:cNvSpPr/>
          <p:nvPr/>
        </p:nvSpPr>
        <p:spPr>
          <a:xfrm>
            <a:off x="5164200" y="6249960"/>
            <a:ext cx="3786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UY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sp>
        <p:nvSpPr>
          <p:cNvPr id="11" name="Forma libre 10"/>
          <p:cNvSpPr/>
          <p:nvPr/>
        </p:nvSpPr>
        <p:spPr>
          <a:xfrm>
            <a:off x="193680" y="6249960"/>
            <a:ext cx="3786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UY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sp>
        <p:nvSpPr>
          <p:cNvPr id="12" name="Marcador de número de diapositiva 11"/>
          <p:cNvSpPr txBox="1">
            <a:spLocks noGrp="1"/>
          </p:cNvSpPr>
          <p:nvPr>
            <p:ph type="sldNum" sz="quarter" idx="4"/>
          </p:nvPr>
        </p:nvSpPr>
        <p:spPr>
          <a:xfrm>
            <a:off x="3990960" y="6249960"/>
            <a:ext cx="1160640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ctr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es-ES" sz="1800" b="0" i="0" u="none" strike="noStrike" baseline="0"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defRPr>
            </a:lvl1pPr>
          </a:lstStyle>
          <a:p>
            <a:pPr lvl="0"/>
            <a:fld id="{6A9D093E-E5FE-42FA-8B54-1C8FA633AB86}" type="slidenum">
              <a:t>‹Nº›</a:t>
            </a:fld>
            <a:endParaRPr lang="es-ES"/>
          </a:p>
        </p:txBody>
      </p:sp>
      <p:sp>
        <p:nvSpPr>
          <p:cNvPr id="13" name="Marcador de texto 12"/>
          <p:cNvSpPr txBox="1">
            <a:spLocks noGrp="1"/>
          </p:cNvSpPr>
          <p:nvPr>
            <p:ph type="body" idx="1"/>
          </p:nvPr>
        </p:nvSpPr>
        <p:spPr>
          <a:xfrm>
            <a:off x="871559" y="2674440"/>
            <a:ext cx="7407360" cy="34498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es-UY" sz="4400" b="0" i="0" u="none" strike="noStrike" cap="none" baseline="0">
          <a:ln>
            <a:noFill/>
          </a:ln>
          <a:solidFill>
            <a:srgbClr val="FFFFFF"/>
          </a:solidFill>
          <a:latin typeface="Candara" pitchFamily="34"/>
          <a:ea typeface="Microsoft YaHei" pitchFamily="2"/>
        </a:defRPr>
      </a:lvl1pPr>
    </p:titleStyle>
    <p:bodyStyle>
      <a:lvl1pPr marL="342720" marR="0" indent="-342720" algn="l" rtl="0" hangingPunct="1">
        <a:lnSpc>
          <a:spcPct val="100000"/>
        </a:lnSpc>
        <a:spcBef>
          <a:spcPts val="598"/>
        </a:spcBef>
        <a:spcAft>
          <a:spcPts val="0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es-UY" sz="2400" b="0" i="0" u="none" strike="noStrike" cap="none" baseline="0">
          <a:ln>
            <a:noFill/>
          </a:ln>
          <a:solidFill>
            <a:srgbClr val="073E87"/>
          </a:solidFill>
          <a:latin typeface="Candara" pitchFamily="34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/>
          <p:cNvSpPr/>
          <p:nvPr/>
        </p:nvSpPr>
        <p:spPr>
          <a:xfrm>
            <a:off x="228600" y="228600"/>
            <a:ext cx="8696160" cy="6035759"/>
          </a:xfrm>
          <a:custGeom>
            <a:avLst>
              <a:gd name="f0" fmla="val 27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UY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10960" y="5354640"/>
            <a:ext cx="8722080" cy="1328760"/>
            <a:chOff x="210960" y="5354640"/>
            <a:chExt cx="8722080" cy="1328760"/>
          </a:xfrm>
        </p:grpSpPr>
        <p:sp>
          <p:nvSpPr>
            <p:cNvPr id="4" name="Forma libre 3"/>
            <p:cNvSpPr/>
            <p:nvPr/>
          </p:nvSpPr>
          <p:spPr>
            <a:xfrm>
              <a:off x="6054840" y="5499000"/>
              <a:ext cx="2878200" cy="7128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06"/>
                <a:gd name="f7" fmla="val 640"/>
                <a:gd name="f8" fmla="val 572"/>
                <a:gd name="f9" fmla="val 636"/>
                <a:gd name="f10" fmla="val 2700"/>
                <a:gd name="f11" fmla="val 2586"/>
                <a:gd name="f12" fmla="val 18"/>
                <a:gd name="f13" fmla="val 2470"/>
                <a:gd name="f14" fmla="val 38"/>
                <a:gd name="f15" fmla="val 2352"/>
                <a:gd name="f16" fmla="val 60"/>
                <a:gd name="f17" fmla="val 2230"/>
                <a:gd name="f18" fmla="val 82"/>
                <a:gd name="f19" fmla="val 2106"/>
                <a:gd name="f20" fmla="val 108"/>
                <a:gd name="f21" fmla="val 1978"/>
                <a:gd name="f22" fmla="val 134"/>
                <a:gd name="f23" fmla="val 1848"/>
                <a:gd name="f24" fmla="val 164"/>
                <a:gd name="f25" fmla="val 1714"/>
                <a:gd name="f26" fmla="val 194"/>
                <a:gd name="f27" fmla="val 1472"/>
                <a:gd name="f28" fmla="val 252"/>
                <a:gd name="f29" fmla="val 1236"/>
                <a:gd name="f30" fmla="val 304"/>
                <a:gd name="f31" fmla="val 1010"/>
                <a:gd name="f32" fmla="val 352"/>
                <a:gd name="f33" fmla="val 792"/>
                <a:gd name="f34" fmla="val 398"/>
                <a:gd name="f35" fmla="val 584"/>
                <a:gd name="f36" fmla="val 438"/>
                <a:gd name="f37" fmla="val 382"/>
                <a:gd name="f38" fmla="val 474"/>
                <a:gd name="f39" fmla="val 188"/>
                <a:gd name="f40" fmla="val 508"/>
                <a:gd name="f41" fmla="val 538"/>
                <a:gd name="f42" fmla="val 130"/>
                <a:gd name="f43" fmla="val 556"/>
                <a:gd name="f44" fmla="val 254"/>
                <a:gd name="f45" fmla="val 374"/>
                <a:gd name="f46" fmla="val 586"/>
                <a:gd name="f47" fmla="val 492"/>
                <a:gd name="f48" fmla="val 598"/>
                <a:gd name="f49" fmla="val 606"/>
                <a:gd name="f50" fmla="val 610"/>
                <a:gd name="f51" fmla="val 716"/>
                <a:gd name="f52" fmla="val 618"/>
                <a:gd name="f53" fmla="val 822"/>
                <a:gd name="f54" fmla="val 626"/>
                <a:gd name="f55" fmla="val 926"/>
                <a:gd name="f56" fmla="val 632"/>
                <a:gd name="f57" fmla="val 1028"/>
                <a:gd name="f58" fmla="val 1126"/>
                <a:gd name="f59" fmla="val 638"/>
                <a:gd name="f60" fmla="val 1220"/>
                <a:gd name="f61" fmla="val 1312"/>
                <a:gd name="f62" fmla="val 1402"/>
                <a:gd name="f63" fmla="val 1490"/>
                <a:gd name="f64" fmla="val 1574"/>
                <a:gd name="f65" fmla="val 1656"/>
                <a:gd name="f66" fmla="val 1734"/>
                <a:gd name="f67" fmla="val 620"/>
                <a:gd name="f68" fmla="val 1812"/>
                <a:gd name="f69" fmla="val 612"/>
                <a:gd name="f70" fmla="val 1886"/>
                <a:gd name="f71" fmla="val 602"/>
                <a:gd name="f72" fmla="val 1960"/>
                <a:gd name="f73" fmla="val 592"/>
                <a:gd name="f74" fmla="val 2030"/>
                <a:gd name="f75" fmla="val 580"/>
                <a:gd name="f76" fmla="val 2100"/>
                <a:gd name="f77" fmla="val 568"/>
                <a:gd name="f78" fmla="val 2166"/>
                <a:gd name="f79" fmla="val 554"/>
                <a:gd name="f80" fmla="val 2232"/>
                <a:gd name="f81" fmla="val 540"/>
                <a:gd name="f82" fmla="val 2296"/>
                <a:gd name="f83" fmla="val 524"/>
                <a:gd name="f84" fmla="val 2358"/>
                <a:gd name="f85" fmla="val 2418"/>
                <a:gd name="f86" fmla="val 490"/>
                <a:gd name="f87" fmla="val 2478"/>
                <a:gd name="f88" fmla="val 472"/>
                <a:gd name="f89" fmla="val 2592"/>
                <a:gd name="f90" fmla="val 432"/>
                <a:gd name="f91" fmla="val 2702"/>
                <a:gd name="f92" fmla="val 390"/>
                <a:gd name="f93" fmla="val 388"/>
                <a:gd name="f94" fmla="+- 0 0 0"/>
                <a:gd name="f95" fmla="*/ f3 1 2706"/>
                <a:gd name="f96" fmla="*/ f4 1 640"/>
                <a:gd name="f97" fmla="*/ f94 f0 1"/>
                <a:gd name="f98" fmla="*/ 2700 f95 1"/>
                <a:gd name="f99" fmla="*/ 0 f96 1"/>
                <a:gd name="f100" fmla="*/ f97 1 f2"/>
                <a:gd name="f101" fmla="*/ 2586 f95 1"/>
                <a:gd name="f102" fmla="*/ 18 f96 1"/>
                <a:gd name="f103" fmla="*/ 2470 f95 1"/>
                <a:gd name="f104" fmla="*/ 38 f96 1"/>
                <a:gd name="f105" fmla="*/ 2352 f95 1"/>
                <a:gd name="f106" fmla="*/ 60 f96 1"/>
                <a:gd name="f107" fmla="*/ 2230 f95 1"/>
                <a:gd name="f108" fmla="*/ 82 f96 1"/>
                <a:gd name="f109" fmla="*/ 2106 f95 1"/>
                <a:gd name="f110" fmla="*/ 108 f96 1"/>
                <a:gd name="f111" fmla="*/ 1978 f95 1"/>
                <a:gd name="f112" fmla="*/ 134 f96 1"/>
                <a:gd name="f113" fmla="*/ 1848 f95 1"/>
                <a:gd name="f114" fmla="*/ 164 f96 1"/>
                <a:gd name="f115" fmla="*/ 1714 f95 1"/>
                <a:gd name="f116" fmla="*/ 194 f96 1"/>
                <a:gd name="f117" fmla="*/ 1472 f95 1"/>
                <a:gd name="f118" fmla="*/ 252 f96 1"/>
                <a:gd name="f119" fmla="*/ 1236 f95 1"/>
                <a:gd name="f120" fmla="*/ 304 f96 1"/>
                <a:gd name="f121" fmla="*/ 1010 f95 1"/>
                <a:gd name="f122" fmla="*/ 352 f96 1"/>
                <a:gd name="f123" fmla="*/ 792 f95 1"/>
                <a:gd name="f124" fmla="*/ 398 f96 1"/>
                <a:gd name="f125" fmla="*/ 584 f95 1"/>
                <a:gd name="f126" fmla="*/ 438 f96 1"/>
                <a:gd name="f127" fmla="*/ 382 f95 1"/>
                <a:gd name="f128" fmla="*/ 474 f96 1"/>
                <a:gd name="f129" fmla="*/ 188 f95 1"/>
                <a:gd name="f130" fmla="*/ 508 f96 1"/>
                <a:gd name="f131" fmla="*/ 0 f95 1"/>
                <a:gd name="f132" fmla="*/ 538 f96 1"/>
                <a:gd name="f133" fmla="*/ 130 f95 1"/>
                <a:gd name="f134" fmla="*/ 556 f96 1"/>
                <a:gd name="f135" fmla="*/ 254 f95 1"/>
                <a:gd name="f136" fmla="*/ 572 f96 1"/>
                <a:gd name="f137" fmla="*/ 374 f95 1"/>
                <a:gd name="f138" fmla="*/ 586 f96 1"/>
                <a:gd name="f139" fmla="*/ 492 f95 1"/>
                <a:gd name="f140" fmla="*/ 598 f96 1"/>
                <a:gd name="f141" fmla="*/ 606 f95 1"/>
                <a:gd name="f142" fmla="*/ 610 f96 1"/>
                <a:gd name="f143" fmla="*/ 716 f95 1"/>
                <a:gd name="f144" fmla="*/ 618 f96 1"/>
                <a:gd name="f145" fmla="*/ 822 f95 1"/>
                <a:gd name="f146" fmla="*/ 626 f96 1"/>
                <a:gd name="f147" fmla="*/ 926 f95 1"/>
                <a:gd name="f148" fmla="*/ 632 f96 1"/>
                <a:gd name="f149" fmla="*/ 1028 f95 1"/>
                <a:gd name="f150" fmla="*/ 636 f96 1"/>
                <a:gd name="f151" fmla="*/ 1126 f95 1"/>
                <a:gd name="f152" fmla="*/ 638 f96 1"/>
                <a:gd name="f153" fmla="*/ 1220 f95 1"/>
                <a:gd name="f154" fmla="*/ 640 f96 1"/>
                <a:gd name="f155" fmla="*/ 1312 f95 1"/>
                <a:gd name="f156" fmla="*/ 1402 f95 1"/>
                <a:gd name="f157" fmla="*/ 1490 f95 1"/>
                <a:gd name="f158" fmla="*/ 1574 f95 1"/>
                <a:gd name="f159" fmla="*/ 1656 f95 1"/>
                <a:gd name="f160" fmla="*/ 1734 f95 1"/>
                <a:gd name="f161" fmla="*/ 620 f96 1"/>
                <a:gd name="f162" fmla="*/ 1812 f95 1"/>
                <a:gd name="f163" fmla="*/ 612 f96 1"/>
                <a:gd name="f164" fmla="*/ 1886 f95 1"/>
                <a:gd name="f165" fmla="*/ 602 f96 1"/>
                <a:gd name="f166" fmla="*/ 1960 f95 1"/>
                <a:gd name="f167" fmla="*/ 592 f96 1"/>
                <a:gd name="f168" fmla="*/ 2030 f95 1"/>
                <a:gd name="f169" fmla="*/ 580 f96 1"/>
                <a:gd name="f170" fmla="*/ 2100 f95 1"/>
                <a:gd name="f171" fmla="*/ 568 f96 1"/>
                <a:gd name="f172" fmla="*/ 2166 f95 1"/>
                <a:gd name="f173" fmla="*/ 554 f96 1"/>
                <a:gd name="f174" fmla="*/ 2232 f95 1"/>
                <a:gd name="f175" fmla="*/ 540 f96 1"/>
                <a:gd name="f176" fmla="*/ 2296 f95 1"/>
                <a:gd name="f177" fmla="*/ 524 f96 1"/>
                <a:gd name="f178" fmla="*/ 2358 f95 1"/>
                <a:gd name="f179" fmla="*/ 2418 f95 1"/>
                <a:gd name="f180" fmla="*/ 490 f96 1"/>
                <a:gd name="f181" fmla="*/ 2478 f95 1"/>
                <a:gd name="f182" fmla="*/ 472 f96 1"/>
                <a:gd name="f183" fmla="*/ 2592 f95 1"/>
                <a:gd name="f184" fmla="*/ 432 f96 1"/>
                <a:gd name="f185" fmla="*/ 2702 f95 1"/>
                <a:gd name="f186" fmla="*/ 390 f96 1"/>
                <a:gd name="f187" fmla="*/ 2706 f95 1"/>
                <a:gd name="f188" fmla="*/ 388 f96 1"/>
                <a:gd name="f189" fmla="+- f100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9">
                  <a:pos x="f98" y="f99"/>
                </a:cxn>
                <a:cxn ang="f189">
                  <a:pos x="f98" y="f99"/>
                </a:cxn>
                <a:cxn ang="f189">
                  <a:pos x="f101" y="f102"/>
                </a:cxn>
                <a:cxn ang="f189">
                  <a:pos x="f103" y="f104"/>
                </a:cxn>
                <a:cxn ang="f189">
                  <a:pos x="f105" y="f106"/>
                </a:cxn>
                <a:cxn ang="f189">
                  <a:pos x="f107" y="f108"/>
                </a:cxn>
                <a:cxn ang="f189">
                  <a:pos x="f109" y="f110"/>
                </a:cxn>
                <a:cxn ang="f189">
                  <a:pos x="f111" y="f112"/>
                </a:cxn>
                <a:cxn ang="f189">
                  <a:pos x="f113" y="f114"/>
                </a:cxn>
                <a:cxn ang="f189">
                  <a:pos x="f115" y="f116"/>
                </a:cxn>
                <a:cxn ang="f189">
                  <a:pos x="f115" y="f116"/>
                </a:cxn>
                <a:cxn ang="f189">
                  <a:pos x="f117" y="f118"/>
                </a:cxn>
                <a:cxn ang="f189">
                  <a:pos x="f119" y="f120"/>
                </a:cxn>
                <a:cxn ang="f189">
                  <a:pos x="f121" y="f122"/>
                </a:cxn>
                <a:cxn ang="f189">
                  <a:pos x="f123" y="f124"/>
                </a:cxn>
                <a:cxn ang="f189">
                  <a:pos x="f125" y="f126"/>
                </a:cxn>
                <a:cxn ang="f189">
                  <a:pos x="f127" y="f128"/>
                </a:cxn>
                <a:cxn ang="f189">
                  <a:pos x="f129" y="f130"/>
                </a:cxn>
                <a:cxn ang="f189">
                  <a:pos x="f131" y="f132"/>
                </a:cxn>
                <a:cxn ang="f189">
                  <a:pos x="f131" y="f132"/>
                </a:cxn>
                <a:cxn ang="f189">
                  <a:pos x="f133" y="f134"/>
                </a:cxn>
                <a:cxn ang="f189">
                  <a:pos x="f135" y="f136"/>
                </a:cxn>
                <a:cxn ang="f189">
                  <a:pos x="f137" y="f138"/>
                </a:cxn>
                <a:cxn ang="f189">
                  <a:pos x="f139" y="f140"/>
                </a:cxn>
                <a:cxn ang="f189">
                  <a:pos x="f141" y="f142"/>
                </a:cxn>
                <a:cxn ang="f189">
                  <a:pos x="f143" y="f144"/>
                </a:cxn>
                <a:cxn ang="f189">
                  <a:pos x="f145" y="f146"/>
                </a:cxn>
                <a:cxn ang="f189">
                  <a:pos x="f147" y="f148"/>
                </a:cxn>
                <a:cxn ang="f189">
                  <a:pos x="f149" y="f150"/>
                </a:cxn>
                <a:cxn ang="f189">
                  <a:pos x="f151" y="f152"/>
                </a:cxn>
                <a:cxn ang="f189">
                  <a:pos x="f153" y="f154"/>
                </a:cxn>
                <a:cxn ang="f189">
                  <a:pos x="f155" y="f154"/>
                </a:cxn>
                <a:cxn ang="f189">
                  <a:pos x="f156" y="f152"/>
                </a:cxn>
                <a:cxn ang="f189">
                  <a:pos x="f157" y="f150"/>
                </a:cxn>
                <a:cxn ang="f189">
                  <a:pos x="f158" y="f148"/>
                </a:cxn>
                <a:cxn ang="f189">
                  <a:pos x="f159" y="f146"/>
                </a:cxn>
                <a:cxn ang="f189">
                  <a:pos x="f160" y="f161"/>
                </a:cxn>
                <a:cxn ang="f189">
                  <a:pos x="f162" y="f163"/>
                </a:cxn>
                <a:cxn ang="f189">
                  <a:pos x="f164" y="f165"/>
                </a:cxn>
                <a:cxn ang="f189">
                  <a:pos x="f166" y="f167"/>
                </a:cxn>
                <a:cxn ang="f189">
                  <a:pos x="f168" y="f169"/>
                </a:cxn>
                <a:cxn ang="f189">
                  <a:pos x="f170" y="f171"/>
                </a:cxn>
                <a:cxn ang="f189">
                  <a:pos x="f172" y="f173"/>
                </a:cxn>
                <a:cxn ang="f189">
                  <a:pos x="f174" y="f175"/>
                </a:cxn>
                <a:cxn ang="f189">
                  <a:pos x="f176" y="f177"/>
                </a:cxn>
                <a:cxn ang="f189">
                  <a:pos x="f178" y="f130"/>
                </a:cxn>
                <a:cxn ang="f189">
                  <a:pos x="f179" y="f180"/>
                </a:cxn>
                <a:cxn ang="f189">
                  <a:pos x="f181" y="f182"/>
                </a:cxn>
                <a:cxn ang="f189">
                  <a:pos x="f183" y="f184"/>
                </a:cxn>
                <a:cxn ang="f189">
                  <a:pos x="f185" y="f186"/>
                </a:cxn>
                <a:cxn ang="f189">
                  <a:pos x="f185" y="f186"/>
                </a:cxn>
                <a:cxn ang="f189">
                  <a:pos x="f187" y="f188"/>
                </a:cxn>
                <a:cxn ang="f189">
                  <a:pos x="f187" y="f188"/>
                </a:cxn>
                <a:cxn ang="f189">
                  <a:pos x="f187" y="f99"/>
                </a:cxn>
                <a:cxn ang="f189">
                  <a:pos x="f187" y="f99"/>
                </a:cxn>
                <a:cxn ang="f189">
                  <a:pos x="f98" y="f99"/>
                </a:cxn>
                <a:cxn ang="f189">
                  <a:pos x="f98" y="f99"/>
                </a:cxn>
              </a:cxnLst>
              <a:rect l="l" t="t" r="r" b="b"/>
              <a:pathLst>
                <a:path w="2706" h="640">
                  <a:moveTo>
                    <a:pt x="f10" y="f5"/>
                  </a:moveTo>
                  <a:lnTo>
                    <a:pt x="f10" y="f5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5" y="f41"/>
                  </a:lnTo>
                  <a:lnTo>
                    <a:pt x="f5" y="f41"/>
                  </a:lnTo>
                  <a:lnTo>
                    <a:pt x="f42" y="f43"/>
                  </a:lnTo>
                  <a:lnTo>
                    <a:pt x="f44" y="f8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9"/>
                  </a:lnTo>
                  <a:lnTo>
                    <a:pt x="f58" y="f59"/>
                  </a:lnTo>
                  <a:lnTo>
                    <a:pt x="f60" y="f7"/>
                  </a:lnTo>
                  <a:lnTo>
                    <a:pt x="f61" y="f7"/>
                  </a:lnTo>
                  <a:lnTo>
                    <a:pt x="f62" y="f59"/>
                  </a:lnTo>
                  <a:lnTo>
                    <a:pt x="f63" y="f9"/>
                  </a:lnTo>
                  <a:lnTo>
                    <a:pt x="f64" y="f56"/>
                  </a:lnTo>
                  <a:lnTo>
                    <a:pt x="f65" y="f54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40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91" y="f92"/>
                  </a:lnTo>
                  <a:lnTo>
                    <a:pt x="f6" y="f93"/>
                  </a:lnTo>
                  <a:lnTo>
                    <a:pt x="f6" y="f93"/>
                  </a:lnTo>
                  <a:lnTo>
                    <a:pt x="f6" y="f5"/>
                  </a:lnTo>
                  <a:lnTo>
                    <a:pt x="f6" y="f5"/>
                  </a:lnTo>
                  <a:lnTo>
                    <a:pt x="f10" y="f5"/>
                  </a:lnTo>
                  <a:lnTo>
                    <a:pt x="f10" y="f5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es-UY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" name="Forma libre 4"/>
            <p:cNvSpPr/>
            <p:nvPr/>
          </p:nvSpPr>
          <p:spPr>
            <a:xfrm>
              <a:off x="2620800" y="5370480"/>
              <a:ext cx="5550120" cy="8492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16"/>
                <a:gd name="f7" fmla="val 762"/>
                <a:gd name="f8" fmla="val 610"/>
                <a:gd name="f9" fmla="val 296"/>
                <a:gd name="f10" fmla="val 162"/>
                <a:gd name="f11" fmla="val 32"/>
                <a:gd name="f12" fmla="val 714"/>
                <a:gd name="f13" fmla="val 5102"/>
                <a:gd name="f14" fmla="val 700"/>
                <a:gd name="f15" fmla="val 4984"/>
                <a:gd name="f16" fmla="val 686"/>
                <a:gd name="f17" fmla="val 4738"/>
                <a:gd name="f18" fmla="val 652"/>
                <a:gd name="f19" fmla="val 4478"/>
                <a:gd name="f20" fmla="val 4204"/>
                <a:gd name="f21" fmla="val 564"/>
                <a:gd name="f22" fmla="val 3914"/>
                <a:gd name="f23" fmla="val 508"/>
                <a:gd name="f24" fmla="val 3608"/>
                <a:gd name="f25" fmla="val 446"/>
                <a:gd name="f26" fmla="val 3286"/>
                <a:gd name="f27" fmla="val 374"/>
                <a:gd name="f28" fmla="val 2946"/>
                <a:gd name="f29" fmla="val 2812"/>
                <a:gd name="f30" fmla="val 266"/>
                <a:gd name="f31" fmla="val 2682"/>
                <a:gd name="f32" fmla="val 236"/>
                <a:gd name="f33" fmla="val 2556"/>
                <a:gd name="f34" fmla="val 210"/>
                <a:gd name="f35" fmla="val 2430"/>
                <a:gd name="f36" fmla="val 184"/>
                <a:gd name="f37" fmla="val 2308"/>
                <a:gd name="f38" fmla="val 2190"/>
                <a:gd name="f39" fmla="val 140"/>
                <a:gd name="f40" fmla="val 2074"/>
                <a:gd name="f41" fmla="val 120"/>
                <a:gd name="f42" fmla="val 1960"/>
                <a:gd name="f43" fmla="val 102"/>
                <a:gd name="f44" fmla="val 1850"/>
                <a:gd name="f45" fmla="val 86"/>
                <a:gd name="f46" fmla="val 1740"/>
                <a:gd name="f47" fmla="val 72"/>
                <a:gd name="f48" fmla="val 1532"/>
                <a:gd name="f49" fmla="val 46"/>
                <a:gd name="f50" fmla="val 1334"/>
                <a:gd name="f51" fmla="val 28"/>
                <a:gd name="f52" fmla="val 1148"/>
                <a:gd name="f53" fmla="val 14"/>
                <a:gd name="f54" fmla="val 970"/>
                <a:gd name="f55" fmla="val 4"/>
                <a:gd name="f56" fmla="val 802"/>
                <a:gd name="f57" fmla="val 644"/>
                <a:gd name="f58" fmla="val 496"/>
                <a:gd name="f59" fmla="val 358"/>
                <a:gd name="f60" fmla="val 10"/>
                <a:gd name="f61" fmla="val 230"/>
                <a:gd name="f62" fmla="val 20"/>
                <a:gd name="f63" fmla="val 110"/>
                <a:gd name="f64" fmla="val 48"/>
                <a:gd name="f65" fmla="val 154"/>
                <a:gd name="f66" fmla="val 66"/>
                <a:gd name="f67" fmla="val 314"/>
                <a:gd name="f68" fmla="val 480"/>
                <a:gd name="f69" fmla="val 112"/>
                <a:gd name="f70" fmla="val 830"/>
                <a:gd name="f71" fmla="val 174"/>
                <a:gd name="f72" fmla="val 1014"/>
                <a:gd name="f73" fmla="val 1206"/>
                <a:gd name="f74" fmla="val 250"/>
                <a:gd name="f75" fmla="val 1402"/>
                <a:gd name="f76" fmla="val 1756"/>
                <a:gd name="f77" fmla="val 378"/>
                <a:gd name="f78" fmla="val 2092"/>
                <a:gd name="f79" fmla="val 450"/>
                <a:gd name="f80" fmla="val 2408"/>
                <a:gd name="f81" fmla="val 516"/>
                <a:gd name="f82" fmla="val 2562"/>
                <a:gd name="f83" fmla="val 544"/>
                <a:gd name="f84" fmla="val 2708"/>
                <a:gd name="f85" fmla="val 572"/>
                <a:gd name="f86" fmla="val 2852"/>
                <a:gd name="f87" fmla="val 598"/>
                <a:gd name="f88" fmla="val 2992"/>
                <a:gd name="f89" fmla="val 620"/>
                <a:gd name="f90" fmla="val 3128"/>
                <a:gd name="f91" fmla="val 642"/>
                <a:gd name="f92" fmla="val 3260"/>
                <a:gd name="f93" fmla="val 662"/>
                <a:gd name="f94" fmla="val 3388"/>
                <a:gd name="f95" fmla="val 678"/>
                <a:gd name="f96" fmla="val 3512"/>
                <a:gd name="f97" fmla="val 694"/>
                <a:gd name="f98" fmla="val 3632"/>
                <a:gd name="f99" fmla="val 708"/>
                <a:gd name="f100" fmla="val 3750"/>
                <a:gd name="f101" fmla="val 722"/>
                <a:gd name="f102" fmla="val 3864"/>
                <a:gd name="f103" fmla="val 732"/>
                <a:gd name="f104" fmla="val 3974"/>
                <a:gd name="f105" fmla="val 740"/>
                <a:gd name="f106" fmla="val 4080"/>
                <a:gd name="f107" fmla="val 748"/>
                <a:gd name="f108" fmla="val 4184"/>
                <a:gd name="f109" fmla="val 754"/>
                <a:gd name="f110" fmla="val 4286"/>
                <a:gd name="f111" fmla="val 758"/>
                <a:gd name="f112" fmla="val 4384"/>
                <a:gd name="f113" fmla="val 4570"/>
                <a:gd name="f114" fmla="val 4660"/>
                <a:gd name="f115" fmla="val 760"/>
                <a:gd name="f116" fmla="val 4746"/>
                <a:gd name="f117" fmla="val 4830"/>
                <a:gd name="f118" fmla="val 4912"/>
                <a:gd name="f119" fmla="val 4992"/>
                <a:gd name="f120" fmla="val 5068"/>
                <a:gd name="f121" fmla="val 5144"/>
                <a:gd name="f122" fmla="val 724"/>
                <a:gd name="f123" fmla="+- 0 0 0"/>
                <a:gd name="f124" fmla="*/ f3 1 5216"/>
                <a:gd name="f125" fmla="*/ f4 1 762"/>
                <a:gd name="f126" fmla="*/ f123 f0 1"/>
                <a:gd name="f127" fmla="*/ 5216 f124 1"/>
                <a:gd name="f128" fmla="*/ 714 f125 1"/>
                <a:gd name="f129" fmla="*/ f126 1 f2"/>
                <a:gd name="f130" fmla="*/ 4984 f124 1"/>
                <a:gd name="f131" fmla="*/ 686 f125 1"/>
                <a:gd name="f132" fmla="*/ 4478 f124 1"/>
                <a:gd name="f133" fmla="*/ 610 f125 1"/>
                <a:gd name="f134" fmla="*/ 3914 f124 1"/>
                <a:gd name="f135" fmla="*/ 508 f125 1"/>
                <a:gd name="f136" fmla="*/ 3286 f124 1"/>
                <a:gd name="f137" fmla="*/ 374 f125 1"/>
                <a:gd name="f138" fmla="*/ 2946 f124 1"/>
                <a:gd name="f139" fmla="*/ 296 f125 1"/>
                <a:gd name="f140" fmla="*/ 2682 f124 1"/>
                <a:gd name="f141" fmla="*/ 236 f125 1"/>
                <a:gd name="f142" fmla="*/ 2430 f124 1"/>
                <a:gd name="f143" fmla="*/ 184 f125 1"/>
                <a:gd name="f144" fmla="*/ 2190 f124 1"/>
                <a:gd name="f145" fmla="*/ 140 f125 1"/>
                <a:gd name="f146" fmla="*/ 1960 f124 1"/>
                <a:gd name="f147" fmla="*/ 102 f125 1"/>
                <a:gd name="f148" fmla="*/ 1740 f124 1"/>
                <a:gd name="f149" fmla="*/ 72 f125 1"/>
                <a:gd name="f150" fmla="*/ 1334 f124 1"/>
                <a:gd name="f151" fmla="*/ 28 f125 1"/>
                <a:gd name="f152" fmla="*/ 970 f124 1"/>
                <a:gd name="f153" fmla="*/ 4 f125 1"/>
                <a:gd name="f154" fmla="*/ 644 f124 1"/>
                <a:gd name="f155" fmla="*/ 0 f125 1"/>
                <a:gd name="f156" fmla="*/ 358 f124 1"/>
                <a:gd name="f157" fmla="*/ 10 f125 1"/>
                <a:gd name="f158" fmla="*/ 110 f124 1"/>
                <a:gd name="f159" fmla="*/ 32 f125 1"/>
                <a:gd name="f160" fmla="*/ 0 f124 1"/>
                <a:gd name="f161" fmla="*/ 48 f125 1"/>
                <a:gd name="f162" fmla="*/ 314 f124 1"/>
                <a:gd name="f163" fmla="*/ 86 f125 1"/>
                <a:gd name="f164" fmla="*/ 652 f124 1"/>
                <a:gd name="f165" fmla="*/ 1014 f124 1"/>
                <a:gd name="f166" fmla="*/ 210 f125 1"/>
                <a:gd name="f167" fmla="*/ 1402 f124 1"/>
                <a:gd name="f168" fmla="*/ 1756 f124 1"/>
                <a:gd name="f169" fmla="*/ 378 f125 1"/>
                <a:gd name="f170" fmla="*/ 2408 f124 1"/>
                <a:gd name="f171" fmla="*/ 516 f125 1"/>
                <a:gd name="f172" fmla="*/ 2708 f124 1"/>
                <a:gd name="f173" fmla="*/ 572 f125 1"/>
                <a:gd name="f174" fmla="*/ 2992 f124 1"/>
                <a:gd name="f175" fmla="*/ 620 f125 1"/>
                <a:gd name="f176" fmla="*/ 3260 f124 1"/>
                <a:gd name="f177" fmla="*/ 662 f125 1"/>
                <a:gd name="f178" fmla="*/ 3512 f124 1"/>
                <a:gd name="f179" fmla="*/ 694 f125 1"/>
                <a:gd name="f180" fmla="*/ 3750 f124 1"/>
                <a:gd name="f181" fmla="*/ 722 f125 1"/>
                <a:gd name="f182" fmla="*/ 3974 f124 1"/>
                <a:gd name="f183" fmla="*/ 740 f125 1"/>
                <a:gd name="f184" fmla="*/ 4184 f124 1"/>
                <a:gd name="f185" fmla="*/ 754 f125 1"/>
                <a:gd name="f186" fmla="*/ 4384 f124 1"/>
                <a:gd name="f187" fmla="*/ 762 f125 1"/>
                <a:gd name="f188" fmla="*/ 4570 f124 1"/>
                <a:gd name="f189" fmla="*/ 4746 f124 1"/>
                <a:gd name="f190" fmla="*/ 758 f125 1"/>
                <a:gd name="f191" fmla="*/ 4912 f124 1"/>
                <a:gd name="f192" fmla="*/ 748 f125 1"/>
                <a:gd name="f193" fmla="*/ 5068 f124 1"/>
                <a:gd name="f194" fmla="*/ 732 f125 1"/>
                <a:gd name="f195" fmla="+- f129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5">
                  <a:pos x="f127" y="f128"/>
                </a:cxn>
                <a:cxn ang="f195">
                  <a:pos x="f130" y="f131"/>
                </a:cxn>
                <a:cxn ang="f195">
                  <a:pos x="f132" y="f133"/>
                </a:cxn>
                <a:cxn ang="f195">
                  <a:pos x="f134" y="f135"/>
                </a:cxn>
                <a:cxn ang="f195">
                  <a:pos x="f136" y="f137"/>
                </a:cxn>
                <a:cxn ang="f195">
                  <a:pos x="f138" y="f139"/>
                </a:cxn>
                <a:cxn ang="f195">
                  <a:pos x="f140" y="f141"/>
                </a:cxn>
                <a:cxn ang="f195">
                  <a:pos x="f142" y="f143"/>
                </a:cxn>
                <a:cxn ang="f195">
                  <a:pos x="f144" y="f145"/>
                </a:cxn>
                <a:cxn ang="f195">
                  <a:pos x="f146" y="f147"/>
                </a:cxn>
                <a:cxn ang="f195">
                  <a:pos x="f148" y="f149"/>
                </a:cxn>
                <a:cxn ang="f195">
                  <a:pos x="f150" y="f151"/>
                </a:cxn>
                <a:cxn ang="f195">
                  <a:pos x="f152" y="f153"/>
                </a:cxn>
                <a:cxn ang="f195">
                  <a:pos x="f154" y="f155"/>
                </a:cxn>
                <a:cxn ang="f195">
                  <a:pos x="f156" y="f157"/>
                </a:cxn>
                <a:cxn ang="f195">
                  <a:pos x="f158" y="f159"/>
                </a:cxn>
                <a:cxn ang="f195">
                  <a:pos x="f160" y="f161"/>
                </a:cxn>
                <a:cxn ang="f195">
                  <a:pos x="f162" y="f163"/>
                </a:cxn>
                <a:cxn ang="f195">
                  <a:pos x="f164" y="f145"/>
                </a:cxn>
                <a:cxn ang="f195">
                  <a:pos x="f165" y="f166"/>
                </a:cxn>
                <a:cxn ang="f195">
                  <a:pos x="f167" y="f139"/>
                </a:cxn>
                <a:cxn ang="f195">
                  <a:pos x="f168" y="f169"/>
                </a:cxn>
                <a:cxn ang="f195">
                  <a:pos x="f170" y="f171"/>
                </a:cxn>
                <a:cxn ang="f195">
                  <a:pos x="f172" y="f173"/>
                </a:cxn>
                <a:cxn ang="f195">
                  <a:pos x="f174" y="f175"/>
                </a:cxn>
                <a:cxn ang="f195">
                  <a:pos x="f176" y="f177"/>
                </a:cxn>
                <a:cxn ang="f195">
                  <a:pos x="f178" y="f179"/>
                </a:cxn>
                <a:cxn ang="f195">
                  <a:pos x="f180" y="f181"/>
                </a:cxn>
                <a:cxn ang="f195">
                  <a:pos x="f182" y="f183"/>
                </a:cxn>
                <a:cxn ang="f195">
                  <a:pos x="f184" y="f185"/>
                </a:cxn>
                <a:cxn ang="f195">
                  <a:pos x="f186" y="f187"/>
                </a:cxn>
                <a:cxn ang="f195">
                  <a:pos x="f188" y="f187"/>
                </a:cxn>
                <a:cxn ang="f195">
                  <a:pos x="f189" y="f190"/>
                </a:cxn>
                <a:cxn ang="f195">
                  <a:pos x="f191" y="f192"/>
                </a:cxn>
                <a:cxn ang="f195">
                  <a:pos x="f193" y="f194"/>
                </a:cxn>
                <a:cxn ang="f195">
                  <a:pos x="f127" y="f128"/>
                </a:cxn>
              </a:cxnLst>
              <a:rect l="l" t="t" r="r" b="b"/>
              <a:pathLst>
                <a:path w="5216" h="762">
                  <a:moveTo>
                    <a:pt x="f6" y="f12"/>
                  </a:move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8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9"/>
                  </a:lnTo>
                  <a:lnTo>
                    <a:pt x="f28" y="f9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10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"/>
                  </a:lnTo>
                  <a:lnTo>
                    <a:pt x="f57" y="f5"/>
                  </a:lnTo>
                  <a:lnTo>
                    <a:pt x="f58" y="f55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11"/>
                  </a:lnTo>
                  <a:lnTo>
                    <a:pt x="f5" y="f64"/>
                  </a:lnTo>
                  <a:lnTo>
                    <a:pt x="f5" y="f64"/>
                  </a:lnTo>
                  <a:lnTo>
                    <a:pt x="f65" y="f66"/>
                  </a:lnTo>
                  <a:lnTo>
                    <a:pt x="f67" y="f45"/>
                  </a:lnTo>
                  <a:lnTo>
                    <a:pt x="f68" y="f69"/>
                  </a:lnTo>
                  <a:lnTo>
                    <a:pt x="f18" y="f39"/>
                  </a:lnTo>
                  <a:lnTo>
                    <a:pt x="f70" y="f71"/>
                  </a:lnTo>
                  <a:lnTo>
                    <a:pt x="f72" y="f34"/>
                  </a:lnTo>
                  <a:lnTo>
                    <a:pt x="f73" y="f74"/>
                  </a:lnTo>
                  <a:lnTo>
                    <a:pt x="f75" y="f9"/>
                  </a:lnTo>
                  <a:lnTo>
                    <a:pt x="f75" y="f9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7"/>
                  </a:lnTo>
                  <a:lnTo>
                    <a:pt x="f19" y="f7"/>
                  </a:lnTo>
                  <a:lnTo>
                    <a:pt x="f113" y="f7"/>
                  </a:lnTo>
                  <a:lnTo>
                    <a:pt x="f114" y="f115"/>
                  </a:lnTo>
                  <a:lnTo>
                    <a:pt x="f116" y="f111"/>
                  </a:lnTo>
                  <a:lnTo>
                    <a:pt x="f117" y="f109"/>
                  </a:lnTo>
                  <a:lnTo>
                    <a:pt x="f118" y="f107"/>
                  </a:lnTo>
                  <a:lnTo>
                    <a:pt x="f119" y="f105"/>
                  </a:lnTo>
                  <a:lnTo>
                    <a:pt x="f120" y="f103"/>
                  </a:lnTo>
                  <a:lnTo>
                    <a:pt x="f121" y="f122"/>
                  </a:lnTo>
                  <a:lnTo>
                    <a:pt x="f6" y="f12"/>
                  </a:lnTo>
                  <a:lnTo>
                    <a:pt x="f6" y="f12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es-UY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6" name="Forma libre 5"/>
            <p:cNvSpPr/>
            <p:nvPr/>
          </p:nvSpPr>
          <p:spPr>
            <a:xfrm>
              <a:off x="2832119" y="5383080"/>
              <a:ext cx="5473800" cy="773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44"/>
                <a:gd name="f7" fmla="val 694"/>
                <a:gd name="f8" fmla="val 70"/>
                <a:gd name="f9" fmla="val 18"/>
                <a:gd name="f10" fmla="val 66"/>
                <a:gd name="f11" fmla="val 72"/>
                <a:gd name="f12" fmla="val 56"/>
                <a:gd name="f13" fmla="val 164"/>
                <a:gd name="f14" fmla="val 42"/>
                <a:gd name="f15" fmla="val 224"/>
                <a:gd name="f16" fmla="val 34"/>
                <a:gd name="f17" fmla="val 294"/>
                <a:gd name="f18" fmla="val 26"/>
                <a:gd name="f19" fmla="val 372"/>
                <a:gd name="f20" fmla="val 20"/>
                <a:gd name="f21" fmla="val 462"/>
                <a:gd name="f22" fmla="val 14"/>
                <a:gd name="f23" fmla="val 560"/>
                <a:gd name="f24" fmla="val 8"/>
                <a:gd name="f25" fmla="val 670"/>
                <a:gd name="f26" fmla="val 4"/>
                <a:gd name="f27" fmla="val 790"/>
                <a:gd name="f28" fmla="val 2"/>
                <a:gd name="f29" fmla="val 920"/>
                <a:gd name="f30" fmla="val 1060"/>
                <a:gd name="f31" fmla="val 1210"/>
                <a:gd name="f32" fmla="val 6"/>
                <a:gd name="f33" fmla="val 1372"/>
                <a:gd name="f34" fmla="val 1544"/>
                <a:gd name="f35" fmla="val 24"/>
                <a:gd name="f36" fmla="val 1726"/>
                <a:gd name="f37" fmla="val 40"/>
                <a:gd name="f38" fmla="val 1920"/>
                <a:gd name="f39" fmla="val 58"/>
                <a:gd name="f40" fmla="val 2126"/>
                <a:gd name="f41" fmla="val 80"/>
                <a:gd name="f42" fmla="val 2342"/>
                <a:gd name="f43" fmla="val 106"/>
                <a:gd name="f44" fmla="val 2570"/>
                <a:gd name="f45" fmla="val 138"/>
                <a:gd name="f46" fmla="val 2808"/>
                <a:gd name="f47" fmla="val 174"/>
                <a:gd name="f48" fmla="val 3058"/>
                <a:gd name="f49" fmla="val 216"/>
                <a:gd name="f50" fmla="val 3320"/>
                <a:gd name="f51" fmla="val 266"/>
                <a:gd name="f52" fmla="val 3594"/>
                <a:gd name="f53" fmla="val 320"/>
                <a:gd name="f54" fmla="val 3880"/>
                <a:gd name="f55" fmla="val 380"/>
                <a:gd name="f56" fmla="val 4178"/>
                <a:gd name="f57" fmla="val 448"/>
                <a:gd name="f58" fmla="val 4488"/>
                <a:gd name="f59" fmla="val 522"/>
                <a:gd name="f60" fmla="val 4810"/>
                <a:gd name="f61" fmla="val 604"/>
                <a:gd name="f62" fmla="+- 0 0 0"/>
                <a:gd name="f63" fmla="*/ f3 1 5144"/>
                <a:gd name="f64" fmla="*/ f4 1 694"/>
                <a:gd name="f65" fmla="*/ f62 f0 1"/>
                <a:gd name="f66" fmla="*/ 0 f63 1"/>
                <a:gd name="f67" fmla="*/ 70 f64 1"/>
                <a:gd name="f68" fmla="*/ f65 1 f2"/>
                <a:gd name="f69" fmla="*/ 18 f63 1"/>
                <a:gd name="f70" fmla="*/ 66 f64 1"/>
                <a:gd name="f71" fmla="*/ 72 f63 1"/>
                <a:gd name="f72" fmla="*/ 56 f64 1"/>
                <a:gd name="f73" fmla="*/ 164 f63 1"/>
                <a:gd name="f74" fmla="*/ 42 f64 1"/>
                <a:gd name="f75" fmla="*/ 224 f63 1"/>
                <a:gd name="f76" fmla="*/ 34 f64 1"/>
                <a:gd name="f77" fmla="*/ 294 f63 1"/>
                <a:gd name="f78" fmla="*/ 26 f64 1"/>
                <a:gd name="f79" fmla="*/ 372 f63 1"/>
                <a:gd name="f80" fmla="*/ 20 f64 1"/>
                <a:gd name="f81" fmla="*/ 462 f63 1"/>
                <a:gd name="f82" fmla="*/ 14 f64 1"/>
                <a:gd name="f83" fmla="*/ 560 f63 1"/>
                <a:gd name="f84" fmla="*/ 8 f64 1"/>
                <a:gd name="f85" fmla="*/ 670 f63 1"/>
                <a:gd name="f86" fmla="*/ 4 f64 1"/>
                <a:gd name="f87" fmla="*/ 790 f63 1"/>
                <a:gd name="f88" fmla="*/ 2 f64 1"/>
                <a:gd name="f89" fmla="*/ 920 f63 1"/>
                <a:gd name="f90" fmla="*/ 0 f64 1"/>
                <a:gd name="f91" fmla="*/ 1060 f63 1"/>
                <a:gd name="f92" fmla="*/ 1210 f63 1"/>
                <a:gd name="f93" fmla="*/ 6 f64 1"/>
                <a:gd name="f94" fmla="*/ 1372 f63 1"/>
                <a:gd name="f95" fmla="*/ 1544 f63 1"/>
                <a:gd name="f96" fmla="*/ 24 f64 1"/>
                <a:gd name="f97" fmla="*/ 1726 f63 1"/>
                <a:gd name="f98" fmla="*/ 40 f64 1"/>
                <a:gd name="f99" fmla="*/ 1920 f63 1"/>
                <a:gd name="f100" fmla="*/ 58 f64 1"/>
                <a:gd name="f101" fmla="*/ 2126 f63 1"/>
                <a:gd name="f102" fmla="*/ 80 f64 1"/>
                <a:gd name="f103" fmla="*/ 2342 f63 1"/>
                <a:gd name="f104" fmla="*/ 106 f64 1"/>
                <a:gd name="f105" fmla="*/ 2570 f63 1"/>
                <a:gd name="f106" fmla="*/ 138 f64 1"/>
                <a:gd name="f107" fmla="*/ 2808 f63 1"/>
                <a:gd name="f108" fmla="*/ 174 f64 1"/>
                <a:gd name="f109" fmla="*/ 3058 f63 1"/>
                <a:gd name="f110" fmla="*/ 216 f64 1"/>
                <a:gd name="f111" fmla="*/ 3320 f63 1"/>
                <a:gd name="f112" fmla="*/ 266 f64 1"/>
                <a:gd name="f113" fmla="*/ 3594 f63 1"/>
                <a:gd name="f114" fmla="*/ 320 f64 1"/>
                <a:gd name="f115" fmla="*/ 3880 f63 1"/>
                <a:gd name="f116" fmla="*/ 380 f64 1"/>
                <a:gd name="f117" fmla="*/ 4178 f63 1"/>
                <a:gd name="f118" fmla="*/ 448 f64 1"/>
                <a:gd name="f119" fmla="*/ 4488 f63 1"/>
                <a:gd name="f120" fmla="*/ 522 f64 1"/>
                <a:gd name="f121" fmla="*/ 4810 f63 1"/>
                <a:gd name="f122" fmla="*/ 604 f64 1"/>
                <a:gd name="f123" fmla="*/ 5144 f63 1"/>
                <a:gd name="f124" fmla="*/ 694 f64 1"/>
                <a:gd name="f125" fmla="+- f68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5">
                  <a:pos x="f66" y="f67"/>
                </a:cxn>
                <a:cxn ang="f125">
                  <a:pos x="f66" y="f67"/>
                </a:cxn>
                <a:cxn ang="f125">
                  <a:pos x="f69" y="f70"/>
                </a:cxn>
                <a:cxn ang="f125">
                  <a:pos x="f71" y="f72"/>
                </a:cxn>
                <a:cxn ang="f125">
                  <a:pos x="f73" y="f74"/>
                </a:cxn>
                <a:cxn ang="f125">
                  <a:pos x="f75" y="f76"/>
                </a:cxn>
                <a:cxn ang="f125">
                  <a:pos x="f77" y="f78"/>
                </a:cxn>
                <a:cxn ang="f125">
                  <a:pos x="f79" y="f80"/>
                </a:cxn>
                <a:cxn ang="f125">
                  <a:pos x="f81" y="f82"/>
                </a:cxn>
                <a:cxn ang="f125">
                  <a:pos x="f83" y="f84"/>
                </a:cxn>
                <a:cxn ang="f125">
                  <a:pos x="f85" y="f86"/>
                </a:cxn>
                <a:cxn ang="f125">
                  <a:pos x="f87" y="f88"/>
                </a:cxn>
                <a:cxn ang="f125">
                  <a:pos x="f89" y="f90"/>
                </a:cxn>
                <a:cxn ang="f125">
                  <a:pos x="f91" y="f88"/>
                </a:cxn>
                <a:cxn ang="f125">
                  <a:pos x="f92" y="f93"/>
                </a:cxn>
                <a:cxn ang="f125">
                  <a:pos x="f94" y="f82"/>
                </a:cxn>
                <a:cxn ang="f125">
                  <a:pos x="f95" y="f96"/>
                </a:cxn>
                <a:cxn ang="f125">
                  <a:pos x="f97" y="f98"/>
                </a:cxn>
                <a:cxn ang="f125">
                  <a:pos x="f99" y="f100"/>
                </a:cxn>
                <a:cxn ang="f125">
                  <a:pos x="f101" y="f102"/>
                </a:cxn>
                <a:cxn ang="f125">
                  <a:pos x="f103" y="f104"/>
                </a:cxn>
                <a:cxn ang="f125">
                  <a:pos x="f105" y="f106"/>
                </a:cxn>
                <a:cxn ang="f125">
                  <a:pos x="f107" y="f108"/>
                </a:cxn>
                <a:cxn ang="f125">
                  <a:pos x="f109" y="f110"/>
                </a:cxn>
                <a:cxn ang="f125">
                  <a:pos x="f111" y="f112"/>
                </a:cxn>
                <a:cxn ang="f125">
                  <a:pos x="f113" y="f114"/>
                </a:cxn>
                <a:cxn ang="f125">
                  <a:pos x="f115" y="f116"/>
                </a:cxn>
                <a:cxn ang="f125">
                  <a:pos x="f117" y="f118"/>
                </a:cxn>
                <a:cxn ang="f125">
                  <a:pos x="f119" y="f120"/>
                </a:cxn>
                <a:cxn ang="f125">
                  <a:pos x="f121" y="f122"/>
                </a:cxn>
                <a:cxn ang="f125">
                  <a:pos x="f123" y="f124"/>
                </a:cxn>
              </a:cxnLst>
              <a:rect l="l" t="t" r="r" b="b"/>
              <a:pathLst>
                <a:path w="5144" h="694">
                  <a:moveTo>
                    <a:pt x="f5" y="f8"/>
                  </a:moveTo>
                  <a:lnTo>
                    <a:pt x="f5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5"/>
                  </a:lnTo>
                  <a:lnTo>
                    <a:pt x="f30" y="f28"/>
                  </a:lnTo>
                  <a:lnTo>
                    <a:pt x="f31" y="f32"/>
                  </a:lnTo>
                  <a:lnTo>
                    <a:pt x="f33" y="f22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" y="f7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es-UY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7" name="Forma libre 6"/>
            <p:cNvSpPr/>
            <p:nvPr/>
          </p:nvSpPr>
          <p:spPr>
            <a:xfrm>
              <a:off x="5616720" y="5370480"/>
              <a:ext cx="3311279" cy="649440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3112"/>
                <a:gd name="f8" fmla="val 584"/>
                <a:gd name="f9" fmla="val 90"/>
                <a:gd name="f10" fmla="val 560"/>
                <a:gd name="f11" fmla="val 336"/>
                <a:gd name="f12" fmla="val 498"/>
                <a:gd name="f13" fmla="val 506"/>
                <a:gd name="f14" fmla="val 456"/>
                <a:gd name="f15" fmla="val 702"/>
                <a:gd name="f16" fmla="val 410"/>
                <a:gd name="f17" fmla="val 920"/>
                <a:gd name="f18" fmla="val 1154"/>
                <a:gd name="f19" fmla="val 306"/>
                <a:gd name="f20" fmla="val 1402"/>
                <a:gd name="f21" fmla="val 254"/>
                <a:gd name="f22" fmla="val 1656"/>
                <a:gd name="f23" fmla="val 202"/>
                <a:gd name="f24" fmla="val 1916"/>
                <a:gd name="f25" fmla="val 154"/>
                <a:gd name="f26" fmla="val 2174"/>
                <a:gd name="f27" fmla="val 108"/>
                <a:gd name="f28" fmla="val 2302"/>
                <a:gd name="f29" fmla="val 88"/>
                <a:gd name="f30" fmla="val 2426"/>
                <a:gd name="f31" fmla="val 68"/>
                <a:gd name="f32" fmla="val 2550"/>
                <a:gd name="f33" fmla="val 52"/>
                <a:gd name="f34" fmla="val 2670"/>
                <a:gd name="f35" fmla="val 36"/>
                <a:gd name="f36" fmla="val 2788"/>
                <a:gd name="f37" fmla="val 24"/>
                <a:gd name="f38" fmla="val 2900"/>
                <a:gd name="f39" fmla="val 14"/>
                <a:gd name="f40" fmla="val 3008"/>
                <a:gd name="f41" fmla="val 6"/>
                <a:gd name="f42" fmla="+- 0 0 0"/>
                <a:gd name="f43" fmla="*/ f4 1 3112"/>
                <a:gd name="f44" fmla="*/ f5 1 584"/>
                <a:gd name="f45" fmla="*/ f42 f0 1"/>
                <a:gd name="f46" fmla="*/ 0 f43 1"/>
                <a:gd name="f47" fmla="*/ 584 f44 1"/>
                <a:gd name="f48" fmla="*/ f45 1 f3"/>
                <a:gd name="f49" fmla="*/ 90 f43 1"/>
                <a:gd name="f50" fmla="*/ 560 f44 1"/>
                <a:gd name="f51" fmla="*/ 336 f43 1"/>
                <a:gd name="f52" fmla="*/ 498 f44 1"/>
                <a:gd name="f53" fmla="*/ 506 f43 1"/>
                <a:gd name="f54" fmla="*/ 456 f44 1"/>
                <a:gd name="f55" fmla="*/ 702 f43 1"/>
                <a:gd name="f56" fmla="*/ 410 f44 1"/>
                <a:gd name="f57" fmla="*/ 920 f43 1"/>
                <a:gd name="f58" fmla="*/ 360 f44 1"/>
                <a:gd name="f59" fmla="*/ 1154 f43 1"/>
                <a:gd name="f60" fmla="*/ 306 f44 1"/>
                <a:gd name="f61" fmla="*/ 1402 f43 1"/>
                <a:gd name="f62" fmla="*/ 254 f44 1"/>
                <a:gd name="f63" fmla="*/ 1656 f43 1"/>
                <a:gd name="f64" fmla="*/ 202 f44 1"/>
                <a:gd name="f65" fmla="*/ 1916 f43 1"/>
                <a:gd name="f66" fmla="*/ 154 f44 1"/>
                <a:gd name="f67" fmla="*/ 2174 f43 1"/>
                <a:gd name="f68" fmla="*/ 108 f44 1"/>
                <a:gd name="f69" fmla="*/ 2302 f43 1"/>
                <a:gd name="f70" fmla="*/ 88 f44 1"/>
                <a:gd name="f71" fmla="*/ 2426 f43 1"/>
                <a:gd name="f72" fmla="*/ 68 f44 1"/>
                <a:gd name="f73" fmla="*/ 2550 f43 1"/>
                <a:gd name="f74" fmla="*/ 52 f44 1"/>
                <a:gd name="f75" fmla="*/ 2670 f43 1"/>
                <a:gd name="f76" fmla="*/ 36 f44 1"/>
                <a:gd name="f77" fmla="*/ 2788 f43 1"/>
                <a:gd name="f78" fmla="*/ 24 f44 1"/>
                <a:gd name="f79" fmla="*/ 2900 f43 1"/>
                <a:gd name="f80" fmla="*/ 14 f44 1"/>
                <a:gd name="f81" fmla="*/ 3008 f43 1"/>
                <a:gd name="f82" fmla="*/ 6 f44 1"/>
                <a:gd name="f83" fmla="*/ 3112 f43 1"/>
                <a:gd name="f84" fmla="*/ 0 f44 1"/>
                <a:gd name="f85" fmla="+- f48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5">
                  <a:pos x="f46" y="f47"/>
                </a:cxn>
                <a:cxn ang="f85">
                  <a:pos x="f46" y="f47"/>
                </a:cxn>
                <a:cxn ang="f85">
                  <a:pos x="f49" y="f50"/>
                </a:cxn>
                <a:cxn ang="f85">
                  <a:pos x="f51" y="f52"/>
                </a:cxn>
                <a:cxn ang="f85">
                  <a:pos x="f53" y="f54"/>
                </a:cxn>
                <a:cxn ang="f85">
                  <a:pos x="f55" y="f56"/>
                </a:cxn>
                <a:cxn ang="f85">
                  <a:pos x="f57" y="f58"/>
                </a:cxn>
                <a:cxn ang="f85">
                  <a:pos x="f59" y="f60"/>
                </a:cxn>
                <a:cxn ang="f85">
                  <a:pos x="f61" y="f62"/>
                </a:cxn>
                <a:cxn ang="f85">
                  <a:pos x="f63" y="f64"/>
                </a:cxn>
                <a:cxn ang="f85">
                  <a:pos x="f65" y="f66"/>
                </a:cxn>
                <a:cxn ang="f85">
                  <a:pos x="f67" y="f68"/>
                </a:cxn>
                <a:cxn ang="f85">
                  <a:pos x="f69" y="f70"/>
                </a:cxn>
                <a:cxn ang="f85">
                  <a:pos x="f71" y="f72"/>
                </a:cxn>
                <a:cxn ang="f85">
                  <a:pos x="f73" y="f74"/>
                </a:cxn>
                <a:cxn ang="f85">
                  <a:pos x="f75" y="f76"/>
                </a:cxn>
                <a:cxn ang="f85">
                  <a:pos x="f77" y="f78"/>
                </a:cxn>
                <a:cxn ang="f85">
                  <a:pos x="f79" y="f80"/>
                </a:cxn>
                <a:cxn ang="f85">
                  <a:pos x="f81" y="f82"/>
                </a:cxn>
                <a:cxn ang="f85">
                  <a:pos x="f83" y="f84"/>
                </a:cxn>
              </a:cxnLst>
              <a:rect l="l" t="t" r="r" b="b"/>
              <a:pathLst>
                <a:path w="3112" h="584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2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7" y="f6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es-UY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" name="Forma libre 7"/>
            <p:cNvSpPr/>
            <p:nvPr/>
          </p:nvSpPr>
          <p:spPr>
            <a:xfrm>
              <a:off x="210960" y="5354640"/>
              <a:ext cx="8722080" cy="1328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96"/>
                <a:gd name="f7" fmla="val 1192"/>
                <a:gd name="f8" fmla="val 2126"/>
                <a:gd name="f9" fmla="val 234"/>
                <a:gd name="f10" fmla="val 8192"/>
                <a:gd name="f11" fmla="val 512"/>
                <a:gd name="f12" fmla="val 8116"/>
                <a:gd name="f13" fmla="val 542"/>
                <a:gd name="f14" fmla="val 8040"/>
                <a:gd name="f15" fmla="val 570"/>
                <a:gd name="f16" fmla="val 7960"/>
                <a:gd name="f17" fmla="val 596"/>
                <a:gd name="f18" fmla="val 7878"/>
                <a:gd name="f19" fmla="val 620"/>
                <a:gd name="f20" fmla="val 7794"/>
                <a:gd name="f21" fmla="val 644"/>
                <a:gd name="f22" fmla="val 7706"/>
                <a:gd name="f23" fmla="val 666"/>
                <a:gd name="f24" fmla="val 7616"/>
                <a:gd name="f25" fmla="val 684"/>
                <a:gd name="f26" fmla="val 7522"/>
                <a:gd name="f27" fmla="val 702"/>
                <a:gd name="f28" fmla="val 7424"/>
                <a:gd name="f29" fmla="val 718"/>
                <a:gd name="f30" fmla="val 7322"/>
                <a:gd name="f31" fmla="val 730"/>
                <a:gd name="f32" fmla="val 7216"/>
                <a:gd name="f33" fmla="val 742"/>
                <a:gd name="f34" fmla="val 7106"/>
                <a:gd name="f35" fmla="val 750"/>
                <a:gd name="f36" fmla="val 6992"/>
                <a:gd name="f37" fmla="val 758"/>
                <a:gd name="f38" fmla="val 6872"/>
                <a:gd name="f39" fmla="val 762"/>
                <a:gd name="f40" fmla="val 6748"/>
                <a:gd name="f41" fmla="val 6618"/>
                <a:gd name="f42" fmla="val 760"/>
                <a:gd name="f43" fmla="val 6482"/>
                <a:gd name="f44" fmla="val 756"/>
                <a:gd name="f45" fmla="val 6342"/>
                <a:gd name="f46" fmla="val 6196"/>
                <a:gd name="f47" fmla="val 740"/>
                <a:gd name="f48" fmla="val 6042"/>
                <a:gd name="f49" fmla="val 726"/>
                <a:gd name="f50" fmla="val 5882"/>
                <a:gd name="f51" fmla="val 710"/>
                <a:gd name="f52" fmla="val 5716"/>
                <a:gd name="f53" fmla="val 690"/>
                <a:gd name="f54" fmla="val 5544"/>
                <a:gd name="f55" fmla="val 668"/>
                <a:gd name="f56" fmla="val 5364"/>
                <a:gd name="f57" fmla="val 642"/>
                <a:gd name="f58" fmla="val 5176"/>
                <a:gd name="f59" fmla="val 612"/>
                <a:gd name="f60" fmla="val 4982"/>
                <a:gd name="f61" fmla="val 578"/>
                <a:gd name="f62" fmla="val 4778"/>
                <a:gd name="f63" fmla="val 540"/>
                <a:gd name="f64" fmla="val 4568"/>
                <a:gd name="f65" fmla="val 500"/>
                <a:gd name="f66" fmla="val 4348"/>
                <a:gd name="f67" fmla="val 454"/>
                <a:gd name="f68" fmla="val 4122"/>
                <a:gd name="f69" fmla="val 406"/>
                <a:gd name="f70" fmla="val 3886"/>
                <a:gd name="f71" fmla="val 354"/>
                <a:gd name="f72" fmla="val 3640"/>
                <a:gd name="f73" fmla="val 296"/>
                <a:gd name="f74" fmla="val 3396"/>
                <a:gd name="f75" fmla="val 240"/>
                <a:gd name="f76" fmla="val 3160"/>
                <a:gd name="f77" fmla="val 192"/>
                <a:gd name="f78" fmla="val 2934"/>
                <a:gd name="f79" fmla="val 148"/>
                <a:gd name="f80" fmla="val 2718"/>
                <a:gd name="f81" fmla="val 112"/>
                <a:gd name="f82" fmla="val 2512"/>
                <a:gd name="f83" fmla="val 82"/>
                <a:gd name="f84" fmla="val 2314"/>
                <a:gd name="f85" fmla="val 56"/>
                <a:gd name="f86" fmla="val 36"/>
                <a:gd name="f87" fmla="val 1948"/>
                <a:gd name="f88" fmla="val 20"/>
                <a:gd name="f89" fmla="val 1776"/>
                <a:gd name="f90" fmla="val 10"/>
                <a:gd name="f91" fmla="val 1616"/>
                <a:gd name="f92" fmla="val 2"/>
                <a:gd name="f93" fmla="val 1462"/>
                <a:gd name="f94" fmla="val 1318"/>
                <a:gd name="f95" fmla="val 1182"/>
                <a:gd name="f96" fmla="val 4"/>
                <a:gd name="f97" fmla="val 1054"/>
                <a:gd name="f98" fmla="val 934"/>
                <a:gd name="f99" fmla="val 822"/>
                <a:gd name="f100" fmla="val 30"/>
                <a:gd name="f101" fmla="val 716"/>
                <a:gd name="f102" fmla="val 44"/>
                <a:gd name="f103" fmla="val 58"/>
                <a:gd name="f104" fmla="val 530"/>
                <a:gd name="f105" fmla="val 74"/>
                <a:gd name="f106" fmla="val 450"/>
                <a:gd name="f107" fmla="val 92"/>
                <a:gd name="f108" fmla="val 374"/>
                <a:gd name="f109" fmla="val 108"/>
                <a:gd name="f110" fmla="val 308"/>
                <a:gd name="f111" fmla="val 126"/>
                <a:gd name="f112" fmla="val 248"/>
                <a:gd name="f113" fmla="val 144"/>
                <a:gd name="f114" fmla="val 194"/>
                <a:gd name="f115" fmla="val 160"/>
                <a:gd name="f116" fmla="val 176"/>
                <a:gd name="f117" fmla="val 48"/>
                <a:gd name="f118" fmla="val 216"/>
                <a:gd name="f119" fmla="val 12"/>
                <a:gd name="f120" fmla="val 1186"/>
                <a:gd name="f121" fmla="val 510"/>
                <a:gd name="f122" fmla="+- 0 0 0"/>
                <a:gd name="f123" fmla="*/ f3 1 8196"/>
                <a:gd name="f124" fmla="*/ f4 1 1192"/>
                <a:gd name="f125" fmla="*/ f122 f0 1"/>
                <a:gd name="f126" fmla="*/ 8192 f123 1"/>
                <a:gd name="f127" fmla="*/ 512 f124 1"/>
                <a:gd name="f128" fmla="*/ f125 1 f2"/>
                <a:gd name="f129" fmla="*/ 8040 f123 1"/>
                <a:gd name="f130" fmla="*/ 570 f124 1"/>
                <a:gd name="f131" fmla="*/ 7878 f123 1"/>
                <a:gd name="f132" fmla="*/ 620 f124 1"/>
                <a:gd name="f133" fmla="*/ 7706 f123 1"/>
                <a:gd name="f134" fmla="*/ 666 f124 1"/>
                <a:gd name="f135" fmla="*/ 7522 f123 1"/>
                <a:gd name="f136" fmla="*/ 702 f124 1"/>
                <a:gd name="f137" fmla="*/ 7322 f123 1"/>
                <a:gd name="f138" fmla="*/ 730 f124 1"/>
                <a:gd name="f139" fmla="*/ 7106 f123 1"/>
                <a:gd name="f140" fmla="*/ 750 f124 1"/>
                <a:gd name="f141" fmla="*/ 6872 f123 1"/>
                <a:gd name="f142" fmla="*/ 762 f124 1"/>
                <a:gd name="f143" fmla="*/ 6618 f123 1"/>
                <a:gd name="f144" fmla="*/ 760 f124 1"/>
                <a:gd name="f145" fmla="*/ 6342 f123 1"/>
                <a:gd name="f146" fmla="*/ 6042 f123 1"/>
                <a:gd name="f147" fmla="*/ 726 f124 1"/>
                <a:gd name="f148" fmla="*/ 5716 f123 1"/>
                <a:gd name="f149" fmla="*/ 690 f124 1"/>
                <a:gd name="f150" fmla="*/ 5364 f123 1"/>
                <a:gd name="f151" fmla="*/ 642 f124 1"/>
                <a:gd name="f152" fmla="*/ 4982 f123 1"/>
                <a:gd name="f153" fmla="*/ 578 f124 1"/>
                <a:gd name="f154" fmla="*/ 4568 f123 1"/>
                <a:gd name="f155" fmla="*/ 500 f124 1"/>
                <a:gd name="f156" fmla="*/ 4122 f123 1"/>
                <a:gd name="f157" fmla="*/ 406 f124 1"/>
                <a:gd name="f158" fmla="*/ 3640 f123 1"/>
                <a:gd name="f159" fmla="*/ 296 f124 1"/>
                <a:gd name="f160" fmla="*/ 3396 f123 1"/>
                <a:gd name="f161" fmla="*/ 240 f124 1"/>
                <a:gd name="f162" fmla="*/ 2934 f123 1"/>
                <a:gd name="f163" fmla="*/ 148 f124 1"/>
                <a:gd name="f164" fmla="*/ 2512 f123 1"/>
                <a:gd name="f165" fmla="*/ 82 f124 1"/>
                <a:gd name="f166" fmla="*/ 2126 f123 1"/>
                <a:gd name="f167" fmla="*/ 36 f124 1"/>
                <a:gd name="f168" fmla="*/ 1776 f123 1"/>
                <a:gd name="f169" fmla="*/ 10 f124 1"/>
                <a:gd name="f170" fmla="*/ 1462 f123 1"/>
                <a:gd name="f171" fmla="*/ 0 f124 1"/>
                <a:gd name="f172" fmla="*/ 1182 f123 1"/>
                <a:gd name="f173" fmla="*/ 4 f124 1"/>
                <a:gd name="f174" fmla="*/ 934 f123 1"/>
                <a:gd name="f175" fmla="*/ 20 f124 1"/>
                <a:gd name="f176" fmla="*/ 716 f123 1"/>
                <a:gd name="f177" fmla="*/ 44 f124 1"/>
                <a:gd name="f178" fmla="*/ 530 f123 1"/>
                <a:gd name="f179" fmla="*/ 74 f124 1"/>
                <a:gd name="f180" fmla="*/ 374 f123 1"/>
                <a:gd name="f181" fmla="*/ 108 f124 1"/>
                <a:gd name="f182" fmla="*/ 248 f123 1"/>
                <a:gd name="f183" fmla="*/ 144 f124 1"/>
                <a:gd name="f184" fmla="*/ 148 f123 1"/>
                <a:gd name="f185" fmla="*/ 176 f124 1"/>
                <a:gd name="f186" fmla="*/ 48 f123 1"/>
                <a:gd name="f187" fmla="*/ 216 f124 1"/>
                <a:gd name="f188" fmla="*/ 0 f123 1"/>
                <a:gd name="f189" fmla="*/ 1192 f124 1"/>
                <a:gd name="f190" fmla="*/ 8196 f123 1"/>
                <a:gd name="f191" fmla="*/ 1186 f124 1"/>
                <a:gd name="f192" fmla="*/ 510 f124 1"/>
                <a:gd name="f193" fmla="+- f128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3">
                  <a:pos x="f126" y="f127"/>
                </a:cxn>
                <a:cxn ang="f193">
                  <a:pos x="f129" y="f130"/>
                </a:cxn>
                <a:cxn ang="f193">
                  <a:pos x="f131" y="f132"/>
                </a:cxn>
                <a:cxn ang="f193">
                  <a:pos x="f133" y="f134"/>
                </a:cxn>
                <a:cxn ang="f193">
                  <a:pos x="f135" y="f136"/>
                </a:cxn>
                <a:cxn ang="f193">
                  <a:pos x="f137" y="f138"/>
                </a:cxn>
                <a:cxn ang="f193">
                  <a:pos x="f139" y="f140"/>
                </a:cxn>
                <a:cxn ang="f193">
                  <a:pos x="f141" y="f142"/>
                </a:cxn>
                <a:cxn ang="f193">
                  <a:pos x="f143" y="f144"/>
                </a:cxn>
                <a:cxn ang="f193">
                  <a:pos x="f145" y="f140"/>
                </a:cxn>
                <a:cxn ang="f193">
                  <a:pos x="f146" y="f147"/>
                </a:cxn>
                <a:cxn ang="f193">
                  <a:pos x="f148" y="f149"/>
                </a:cxn>
                <a:cxn ang="f193">
                  <a:pos x="f150" y="f151"/>
                </a:cxn>
                <a:cxn ang="f193">
                  <a:pos x="f152" y="f153"/>
                </a:cxn>
                <a:cxn ang="f193">
                  <a:pos x="f154" y="f155"/>
                </a:cxn>
                <a:cxn ang="f193">
                  <a:pos x="f156" y="f157"/>
                </a:cxn>
                <a:cxn ang="f193">
                  <a:pos x="f158" y="f159"/>
                </a:cxn>
                <a:cxn ang="f193">
                  <a:pos x="f160" y="f161"/>
                </a:cxn>
                <a:cxn ang="f193">
                  <a:pos x="f162" y="f163"/>
                </a:cxn>
                <a:cxn ang="f193">
                  <a:pos x="f164" y="f165"/>
                </a:cxn>
                <a:cxn ang="f193">
                  <a:pos x="f166" y="f167"/>
                </a:cxn>
                <a:cxn ang="f193">
                  <a:pos x="f168" y="f169"/>
                </a:cxn>
                <a:cxn ang="f193">
                  <a:pos x="f170" y="f171"/>
                </a:cxn>
                <a:cxn ang="f193">
                  <a:pos x="f172" y="f173"/>
                </a:cxn>
                <a:cxn ang="f193">
                  <a:pos x="f174" y="f175"/>
                </a:cxn>
                <a:cxn ang="f193">
                  <a:pos x="f176" y="f177"/>
                </a:cxn>
                <a:cxn ang="f193">
                  <a:pos x="f178" y="f179"/>
                </a:cxn>
                <a:cxn ang="f193">
                  <a:pos x="f180" y="f181"/>
                </a:cxn>
                <a:cxn ang="f193">
                  <a:pos x="f182" y="f183"/>
                </a:cxn>
                <a:cxn ang="f193">
                  <a:pos x="f184" y="f185"/>
                </a:cxn>
                <a:cxn ang="f193">
                  <a:pos x="f186" y="f187"/>
                </a:cxn>
                <a:cxn ang="f193">
                  <a:pos x="f188" y="f161"/>
                </a:cxn>
                <a:cxn ang="f193">
                  <a:pos x="f126" y="f189"/>
                </a:cxn>
                <a:cxn ang="f193">
                  <a:pos x="f190" y="f191"/>
                </a:cxn>
                <a:cxn ang="f193">
                  <a:pos x="f190" y="f192"/>
                </a:cxn>
                <a:cxn ang="f193">
                  <a:pos x="f126" y="f127"/>
                </a:cxn>
              </a:cxnLst>
              <a:rect l="l" t="t" r="r" b="b"/>
              <a:pathLst>
                <a:path w="8196" h="1192">
                  <a:moveTo>
                    <a:pt x="f10" y="f11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39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3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93" y="f5"/>
                  </a:lnTo>
                  <a:lnTo>
                    <a:pt x="f94" y="f5"/>
                  </a:lnTo>
                  <a:lnTo>
                    <a:pt x="f95" y="f96"/>
                  </a:lnTo>
                  <a:lnTo>
                    <a:pt x="f97" y="f90"/>
                  </a:lnTo>
                  <a:lnTo>
                    <a:pt x="f98" y="f88"/>
                  </a:lnTo>
                  <a:lnTo>
                    <a:pt x="f99" y="f100"/>
                  </a:lnTo>
                  <a:lnTo>
                    <a:pt x="f101" y="f102"/>
                  </a:lnTo>
                  <a:lnTo>
                    <a:pt x="f19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113"/>
                  </a:lnTo>
                  <a:lnTo>
                    <a:pt x="f114" y="f115"/>
                  </a:lnTo>
                  <a:lnTo>
                    <a:pt x="f79" y="f116"/>
                  </a:lnTo>
                  <a:lnTo>
                    <a:pt x="f109" y="f77"/>
                  </a:lnTo>
                  <a:lnTo>
                    <a:pt x="f117" y="f118"/>
                  </a:lnTo>
                  <a:lnTo>
                    <a:pt x="f119" y="f9"/>
                  </a:lnTo>
                  <a:lnTo>
                    <a:pt x="f5" y="f75"/>
                  </a:lnTo>
                  <a:lnTo>
                    <a:pt x="f5" y="f7"/>
                  </a:lnTo>
                  <a:lnTo>
                    <a:pt x="f10" y="f7"/>
                  </a:lnTo>
                  <a:lnTo>
                    <a:pt x="f10" y="f7"/>
                  </a:lnTo>
                  <a:lnTo>
                    <a:pt x="f6" y="f120"/>
                  </a:lnTo>
                  <a:lnTo>
                    <a:pt x="f6" y="f120"/>
                  </a:lnTo>
                  <a:lnTo>
                    <a:pt x="f6" y="f121"/>
                  </a:lnTo>
                  <a:lnTo>
                    <a:pt x="f6" y="f121"/>
                  </a:lnTo>
                  <a:lnTo>
                    <a:pt x="f10" y="f11"/>
                  </a:lnTo>
                  <a:lnTo>
                    <a:pt x="f10" y="f11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es-UY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endParaRPr>
            </a:p>
          </p:txBody>
        </p:sp>
      </p:grpSp>
      <p:sp>
        <p:nvSpPr>
          <p:cNvPr id="9" name="Marcador de título 8"/>
          <p:cNvSpPr txBox="1">
            <a:spLocks noGrp="1"/>
          </p:cNvSpPr>
          <p:nvPr>
            <p:ph type="title"/>
          </p:nvPr>
        </p:nvSpPr>
        <p:spPr>
          <a:xfrm>
            <a:off x="457200" y="337680"/>
            <a:ext cx="8228160" cy="125099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/>
          <a:p>
            <a:endParaRPr lang="es-UY"/>
          </a:p>
        </p:txBody>
      </p:sp>
      <p:sp>
        <p:nvSpPr>
          <p:cNvPr id="10" name="Marcador de texto 9"/>
          <p:cNvSpPr txBox="1">
            <a:spLocks noGrp="1"/>
          </p:cNvSpPr>
          <p:nvPr>
            <p:ph type="body" idx="1"/>
          </p:nvPr>
        </p:nvSpPr>
        <p:spPr>
          <a:xfrm>
            <a:off x="871559" y="2674440"/>
            <a:ext cx="7407360" cy="34498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11" name="Forma libre 10"/>
          <p:cNvSpPr/>
          <p:nvPr/>
        </p:nvSpPr>
        <p:spPr>
          <a:xfrm>
            <a:off x="5164200" y="6249960"/>
            <a:ext cx="3786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UY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sp>
        <p:nvSpPr>
          <p:cNvPr id="12" name="Forma libre 11"/>
          <p:cNvSpPr/>
          <p:nvPr/>
        </p:nvSpPr>
        <p:spPr>
          <a:xfrm>
            <a:off x="193680" y="6249960"/>
            <a:ext cx="3786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UY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sp>
        <p:nvSpPr>
          <p:cNvPr id="13" name="Marcador de número de diapositiva 12"/>
          <p:cNvSpPr txBox="1">
            <a:spLocks noGrp="1"/>
          </p:cNvSpPr>
          <p:nvPr>
            <p:ph type="sldNum" sz="quarter" idx="4"/>
          </p:nvPr>
        </p:nvSpPr>
        <p:spPr>
          <a:xfrm>
            <a:off x="3990960" y="6249960"/>
            <a:ext cx="1160640" cy="3636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buNone/>
              <a:tabLst/>
              <a:defRPr lang="es-ES" sz="1000" kern="1200">
                <a:solidFill>
                  <a:srgbClr val="073E87"/>
                </a:solidFill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fld id="{EEC2DCA9-AAD8-4A92-B0CD-9249D03A009B}" type="slidenum"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es-UY" sz="4400" b="0" i="0" u="none" strike="noStrike" kern="1200" cap="none" baseline="0">
          <a:ln>
            <a:noFill/>
          </a:ln>
          <a:solidFill>
            <a:srgbClr val="FFFFFF"/>
          </a:solidFill>
          <a:latin typeface="Candara" pitchFamily="34"/>
          <a:ea typeface="Microsoft YaHei" pitchFamily="2"/>
        </a:defRPr>
      </a:lvl1pPr>
    </p:titleStyle>
    <p:bodyStyle>
      <a:lvl1pPr marL="342720" marR="0" indent="-342720" algn="l" rtl="0" hangingPunct="1">
        <a:lnSpc>
          <a:spcPct val="100000"/>
        </a:lnSpc>
        <a:spcBef>
          <a:spcPts val="598"/>
        </a:spcBef>
        <a:spcAft>
          <a:spcPts val="0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es-UY" sz="2400" b="0" i="0" u="none" strike="noStrike" kern="1200" cap="none" baseline="0">
          <a:ln>
            <a:noFill/>
          </a:ln>
          <a:solidFill>
            <a:srgbClr val="073E87"/>
          </a:solidFill>
          <a:latin typeface="Candara" pitchFamily="34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/>
          <p:cNvSpPr/>
          <p:nvPr/>
        </p:nvSpPr>
        <p:spPr>
          <a:xfrm>
            <a:off x="228600" y="228600"/>
            <a:ext cx="8696160" cy="2468519"/>
          </a:xfrm>
          <a:custGeom>
            <a:avLst>
              <a:gd name="f0" fmla="val 726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UY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10960" y="1679399"/>
            <a:ext cx="8722080" cy="1328760"/>
            <a:chOff x="210960" y="1679399"/>
            <a:chExt cx="8722080" cy="1328760"/>
          </a:xfrm>
        </p:grpSpPr>
        <p:sp>
          <p:nvSpPr>
            <p:cNvPr id="4" name="Forma libre 3"/>
            <p:cNvSpPr/>
            <p:nvPr/>
          </p:nvSpPr>
          <p:spPr>
            <a:xfrm>
              <a:off x="6046920" y="1824119"/>
              <a:ext cx="2874960" cy="7128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06"/>
                <a:gd name="f7" fmla="val 640"/>
                <a:gd name="f8" fmla="val 572"/>
                <a:gd name="f9" fmla="val 636"/>
                <a:gd name="f10" fmla="val 2700"/>
                <a:gd name="f11" fmla="val 2586"/>
                <a:gd name="f12" fmla="val 18"/>
                <a:gd name="f13" fmla="val 2470"/>
                <a:gd name="f14" fmla="val 38"/>
                <a:gd name="f15" fmla="val 2352"/>
                <a:gd name="f16" fmla="val 60"/>
                <a:gd name="f17" fmla="val 2230"/>
                <a:gd name="f18" fmla="val 82"/>
                <a:gd name="f19" fmla="val 2106"/>
                <a:gd name="f20" fmla="val 108"/>
                <a:gd name="f21" fmla="val 1978"/>
                <a:gd name="f22" fmla="val 134"/>
                <a:gd name="f23" fmla="val 1848"/>
                <a:gd name="f24" fmla="val 164"/>
                <a:gd name="f25" fmla="val 1714"/>
                <a:gd name="f26" fmla="val 194"/>
                <a:gd name="f27" fmla="val 1472"/>
                <a:gd name="f28" fmla="val 252"/>
                <a:gd name="f29" fmla="val 1236"/>
                <a:gd name="f30" fmla="val 304"/>
                <a:gd name="f31" fmla="val 1010"/>
                <a:gd name="f32" fmla="val 352"/>
                <a:gd name="f33" fmla="val 792"/>
                <a:gd name="f34" fmla="val 398"/>
                <a:gd name="f35" fmla="val 584"/>
                <a:gd name="f36" fmla="val 438"/>
                <a:gd name="f37" fmla="val 382"/>
                <a:gd name="f38" fmla="val 474"/>
                <a:gd name="f39" fmla="val 188"/>
                <a:gd name="f40" fmla="val 508"/>
                <a:gd name="f41" fmla="val 538"/>
                <a:gd name="f42" fmla="val 130"/>
                <a:gd name="f43" fmla="val 556"/>
                <a:gd name="f44" fmla="val 254"/>
                <a:gd name="f45" fmla="val 374"/>
                <a:gd name="f46" fmla="val 586"/>
                <a:gd name="f47" fmla="val 492"/>
                <a:gd name="f48" fmla="val 598"/>
                <a:gd name="f49" fmla="val 606"/>
                <a:gd name="f50" fmla="val 610"/>
                <a:gd name="f51" fmla="val 716"/>
                <a:gd name="f52" fmla="val 618"/>
                <a:gd name="f53" fmla="val 822"/>
                <a:gd name="f54" fmla="val 626"/>
                <a:gd name="f55" fmla="val 926"/>
                <a:gd name="f56" fmla="val 632"/>
                <a:gd name="f57" fmla="val 1028"/>
                <a:gd name="f58" fmla="val 1126"/>
                <a:gd name="f59" fmla="val 638"/>
                <a:gd name="f60" fmla="val 1220"/>
                <a:gd name="f61" fmla="val 1312"/>
                <a:gd name="f62" fmla="val 1402"/>
                <a:gd name="f63" fmla="val 1490"/>
                <a:gd name="f64" fmla="val 1574"/>
                <a:gd name="f65" fmla="val 1656"/>
                <a:gd name="f66" fmla="val 1734"/>
                <a:gd name="f67" fmla="val 620"/>
                <a:gd name="f68" fmla="val 1812"/>
                <a:gd name="f69" fmla="val 612"/>
                <a:gd name="f70" fmla="val 1886"/>
                <a:gd name="f71" fmla="val 602"/>
                <a:gd name="f72" fmla="val 1960"/>
                <a:gd name="f73" fmla="val 592"/>
                <a:gd name="f74" fmla="val 2030"/>
                <a:gd name="f75" fmla="val 580"/>
                <a:gd name="f76" fmla="val 2100"/>
                <a:gd name="f77" fmla="val 568"/>
                <a:gd name="f78" fmla="val 2166"/>
                <a:gd name="f79" fmla="val 554"/>
                <a:gd name="f80" fmla="val 2232"/>
                <a:gd name="f81" fmla="val 540"/>
                <a:gd name="f82" fmla="val 2296"/>
                <a:gd name="f83" fmla="val 524"/>
                <a:gd name="f84" fmla="val 2358"/>
                <a:gd name="f85" fmla="val 2418"/>
                <a:gd name="f86" fmla="val 490"/>
                <a:gd name="f87" fmla="val 2478"/>
                <a:gd name="f88" fmla="val 472"/>
                <a:gd name="f89" fmla="val 2592"/>
                <a:gd name="f90" fmla="val 432"/>
                <a:gd name="f91" fmla="val 2702"/>
                <a:gd name="f92" fmla="val 390"/>
                <a:gd name="f93" fmla="val 388"/>
                <a:gd name="f94" fmla="+- 0 0 0"/>
                <a:gd name="f95" fmla="*/ f3 1 2706"/>
                <a:gd name="f96" fmla="*/ f4 1 640"/>
                <a:gd name="f97" fmla="*/ f94 f0 1"/>
                <a:gd name="f98" fmla="*/ 2700 f95 1"/>
                <a:gd name="f99" fmla="*/ 0 f96 1"/>
                <a:gd name="f100" fmla="*/ f97 1 f2"/>
                <a:gd name="f101" fmla="*/ 2586 f95 1"/>
                <a:gd name="f102" fmla="*/ 18 f96 1"/>
                <a:gd name="f103" fmla="*/ 2470 f95 1"/>
                <a:gd name="f104" fmla="*/ 38 f96 1"/>
                <a:gd name="f105" fmla="*/ 2352 f95 1"/>
                <a:gd name="f106" fmla="*/ 60 f96 1"/>
                <a:gd name="f107" fmla="*/ 2230 f95 1"/>
                <a:gd name="f108" fmla="*/ 82 f96 1"/>
                <a:gd name="f109" fmla="*/ 2106 f95 1"/>
                <a:gd name="f110" fmla="*/ 108 f96 1"/>
                <a:gd name="f111" fmla="*/ 1978 f95 1"/>
                <a:gd name="f112" fmla="*/ 134 f96 1"/>
                <a:gd name="f113" fmla="*/ 1848 f95 1"/>
                <a:gd name="f114" fmla="*/ 164 f96 1"/>
                <a:gd name="f115" fmla="*/ 1714 f95 1"/>
                <a:gd name="f116" fmla="*/ 194 f96 1"/>
                <a:gd name="f117" fmla="*/ 1472 f95 1"/>
                <a:gd name="f118" fmla="*/ 252 f96 1"/>
                <a:gd name="f119" fmla="*/ 1236 f95 1"/>
                <a:gd name="f120" fmla="*/ 304 f96 1"/>
                <a:gd name="f121" fmla="*/ 1010 f95 1"/>
                <a:gd name="f122" fmla="*/ 352 f96 1"/>
                <a:gd name="f123" fmla="*/ 792 f95 1"/>
                <a:gd name="f124" fmla="*/ 398 f96 1"/>
                <a:gd name="f125" fmla="*/ 584 f95 1"/>
                <a:gd name="f126" fmla="*/ 438 f96 1"/>
                <a:gd name="f127" fmla="*/ 382 f95 1"/>
                <a:gd name="f128" fmla="*/ 474 f96 1"/>
                <a:gd name="f129" fmla="*/ 188 f95 1"/>
                <a:gd name="f130" fmla="*/ 508 f96 1"/>
                <a:gd name="f131" fmla="*/ 0 f95 1"/>
                <a:gd name="f132" fmla="*/ 538 f96 1"/>
                <a:gd name="f133" fmla="*/ 130 f95 1"/>
                <a:gd name="f134" fmla="*/ 556 f96 1"/>
                <a:gd name="f135" fmla="*/ 254 f95 1"/>
                <a:gd name="f136" fmla="*/ 572 f96 1"/>
                <a:gd name="f137" fmla="*/ 374 f95 1"/>
                <a:gd name="f138" fmla="*/ 586 f96 1"/>
                <a:gd name="f139" fmla="*/ 492 f95 1"/>
                <a:gd name="f140" fmla="*/ 598 f96 1"/>
                <a:gd name="f141" fmla="*/ 606 f95 1"/>
                <a:gd name="f142" fmla="*/ 610 f96 1"/>
                <a:gd name="f143" fmla="*/ 716 f95 1"/>
                <a:gd name="f144" fmla="*/ 618 f96 1"/>
                <a:gd name="f145" fmla="*/ 822 f95 1"/>
                <a:gd name="f146" fmla="*/ 626 f96 1"/>
                <a:gd name="f147" fmla="*/ 926 f95 1"/>
                <a:gd name="f148" fmla="*/ 632 f96 1"/>
                <a:gd name="f149" fmla="*/ 1028 f95 1"/>
                <a:gd name="f150" fmla="*/ 636 f96 1"/>
                <a:gd name="f151" fmla="*/ 1126 f95 1"/>
                <a:gd name="f152" fmla="*/ 638 f96 1"/>
                <a:gd name="f153" fmla="*/ 1220 f95 1"/>
                <a:gd name="f154" fmla="*/ 640 f96 1"/>
                <a:gd name="f155" fmla="*/ 1312 f95 1"/>
                <a:gd name="f156" fmla="*/ 1402 f95 1"/>
                <a:gd name="f157" fmla="*/ 1490 f95 1"/>
                <a:gd name="f158" fmla="*/ 1574 f95 1"/>
                <a:gd name="f159" fmla="*/ 1656 f95 1"/>
                <a:gd name="f160" fmla="*/ 1734 f95 1"/>
                <a:gd name="f161" fmla="*/ 620 f96 1"/>
                <a:gd name="f162" fmla="*/ 1812 f95 1"/>
                <a:gd name="f163" fmla="*/ 612 f96 1"/>
                <a:gd name="f164" fmla="*/ 1886 f95 1"/>
                <a:gd name="f165" fmla="*/ 602 f96 1"/>
                <a:gd name="f166" fmla="*/ 1960 f95 1"/>
                <a:gd name="f167" fmla="*/ 592 f96 1"/>
                <a:gd name="f168" fmla="*/ 2030 f95 1"/>
                <a:gd name="f169" fmla="*/ 580 f96 1"/>
                <a:gd name="f170" fmla="*/ 2100 f95 1"/>
                <a:gd name="f171" fmla="*/ 568 f96 1"/>
                <a:gd name="f172" fmla="*/ 2166 f95 1"/>
                <a:gd name="f173" fmla="*/ 554 f96 1"/>
                <a:gd name="f174" fmla="*/ 2232 f95 1"/>
                <a:gd name="f175" fmla="*/ 540 f96 1"/>
                <a:gd name="f176" fmla="*/ 2296 f95 1"/>
                <a:gd name="f177" fmla="*/ 524 f96 1"/>
                <a:gd name="f178" fmla="*/ 2358 f95 1"/>
                <a:gd name="f179" fmla="*/ 2418 f95 1"/>
                <a:gd name="f180" fmla="*/ 490 f96 1"/>
                <a:gd name="f181" fmla="*/ 2478 f95 1"/>
                <a:gd name="f182" fmla="*/ 472 f96 1"/>
                <a:gd name="f183" fmla="*/ 2592 f95 1"/>
                <a:gd name="f184" fmla="*/ 432 f96 1"/>
                <a:gd name="f185" fmla="*/ 2702 f95 1"/>
                <a:gd name="f186" fmla="*/ 390 f96 1"/>
                <a:gd name="f187" fmla="*/ 2706 f95 1"/>
                <a:gd name="f188" fmla="*/ 388 f96 1"/>
                <a:gd name="f189" fmla="+- f100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9">
                  <a:pos x="f98" y="f99"/>
                </a:cxn>
                <a:cxn ang="f189">
                  <a:pos x="f98" y="f99"/>
                </a:cxn>
                <a:cxn ang="f189">
                  <a:pos x="f101" y="f102"/>
                </a:cxn>
                <a:cxn ang="f189">
                  <a:pos x="f103" y="f104"/>
                </a:cxn>
                <a:cxn ang="f189">
                  <a:pos x="f105" y="f106"/>
                </a:cxn>
                <a:cxn ang="f189">
                  <a:pos x="f107" y="f108"/>
                </a:cxn>
                <a:cxn ang="f189">
                  <a:pos x="f109" y="f110"/>
                </a:cxn>
                <a:cxn ang="f189">
                  <a:pos x="f111" y="f112"/>
                </a:cxn>
                <a:cxn ang="f189">
                  <a:pos x="f113" y="f114"/>
                </a:cxn>
                <a:cxn ang="f189">
                  <a:pos x="f115" y="f116"/>
                </a:cxn>
                <a:cxn ang="f189">
                  <a:pos x="f115" y="f116"/>
                </a:cxn>
                <a:cxn ang="f189">
                  <a:pos x="f117" y="f118"/>
                </a:cxn>
                <a:cxn ang="f189">
                  <a:pos x="f119" y="f120"/>
                </a:cxn>
                <a:cxn ang="f189">
                  <a:pos x="f121" y="f122"/>
                </a:cxn>
                <a:cxn ang="f189">
                  <a:pos x="f123" y="f124"/>
                </a:cxn>
                <a:cxn ang="f189">
                  <a:pos x="f125" y="f126"/>
                </a:cxn>
                <a:cxn ang="f189">
                  <a:pos x="f127" y="f128"/>
                </a:cxn>
                <a:cxn ang="f189">
                  <a:pos x="f129" y="f130"/>
                </a:cxn>
                <a:cxn ang="f189">
                  <a:pos x="f131" y="f132"/>
                </a:cxn>
                <a:cxn ang="f189">
                  <a:pos x="f131" y="f132"/>
                </a:cxn>
                <a:cxn ang="f189">
                  <a:pos x="f133" y="f134"/>
                </a:cxn>
                <a:cxn ang="f189">
                  <a:pos x="f135" y="f136"/>
                </a:cxn>
                <a:cxn ang="f189">
                  <a:pos x="f137" y="f138"/>
                </a:cxn>
                <a:cxn ang="f189">
                  <a:pos x="f139" y="f140"/>
                </a:cxn>
                <a:cxn ang="f189">
                  <a:pos x="f141" y="f142"/>
                </a:cxn>
                <a:cxn ang="f189">
                  <a:pos x="f143" y="f144"/>
                </a:cxn>
                <a:cxn ang="f189">
                  <a:pos x="f145" y="f146"/>
                </a:cxn>
                <a:cxn ang="f189">
                  <a:pos x="f147" y="f148"/>
                </a:cxn>
                <a:cxn ang="f189">
                  <a:pos x="f149" y="f150"/>
                </a:cxn>
                <a:cxn ang="f189">
                  <a:pos x="f151" y="f152"/>
                </a:cxn>
                <a:cxn ang="f189">
                  <a:pos x="f153" y="f154"/>
                </a:cxn>
                <a:cxn ang="f189">
                  <a:pos x="f155" y="f154"/>
                </a:cxn>
                <a:cxn ang="f189">
                  <a:pos x="f156" y="f152"/>
                </a:cxn>
                <a:cxn ang="f189">
                  <a:pos x="f157" y="f150"/>
                </a:cxn>
                <a:cxn ang="f189">
                  <a:pos x="f158" y="f148"/>
                </a:cxn>
                <a:cxn ang="f189">
                  <a:pos x="f159" y="f146"/>
                </a:cxn>
                <a:cxn ang="f189">
                  <a:pos x="f160" y="f161"/>
                </a:cxn>
                <a:cxn ang="f189">
                  <a:pos x="f162" y="f163"/>
                </a:cxn>
                <a:cxn ang="f189">
                  <a:pos x="f164" y="f165"/>
                </a:cxn>
                <a:cxn ang="f189">
                  <a:pos x="f166" y="f167"/>
                </a:cxn>
                <a:cxn ang="f189">
                  <a:pos x="f168" y="f169"/>
                </a:cxn>
                <a:cxn ang="f189">
                  <a:pos x="f170" y="f171"/>
                </a:cxn>
                <a:cxn ang="f189">
                  <a:pos x="f172" y="f173"/>
                </a:cxn>
                <a:cxn ang="f189">
                  <a:pos x="f174" y="f175"/>
                </a:cxn>
                <a:cxn ang="f189">
                  <a:pos x="f176" y="f177"/>
                </a:cxn>
                <a:cxn ang="f189">
                  <a:pos x="f178" y="f130"/>
                </a:cxn>
                <a:cxn ang="f189">
                  <a:pos x="f179" y="f180"/>
                </a:cxn>
                <a:cxn ang="f189">
                  <a:pos x="f181" y="f182"/>
                </a:cxn>
                <a:cxn ang="f189">
                  <a:pos x="f183" y="f184"/>
                </a:cxn>
                <a:cxn ang="f189">
                  <a:pos x="f185" y="f186"/>
                </a:cxn>
                <a:cxn ang="f189">
                  <a:pos x="f185" y="f186"/>
                </a:cxn>
                <a:cxn ang="f189">
                  <a:pos x="f187" y="f188"/>
                </a:cxn>
                <a:cxn ang="f189">
                  <a:pos x="f187" y="f188"/>
                </a:cxn>
                <a:cxn ang="f189">
                  <a:pos x="f187" y="f99"/>
                </a:cxn>
                <a:cxn ang="f189">
                  <a:pos x="f187" y="f99"/>
                </a:cxn>
                <a:cxn ang="f189">
                  <a:pos x="f98" y="f99"/>
                </a:cxn>
                <a:cxn ang="f189">
                  <a:pos x="f98" y="f99"/>
                </a:cxn>
              </a:cxnLst>
              <a:rect l="l" t="t" r="r" b="b"/>
              <a:pathLst>
                <a:path w="2706" h="640">
                  <a:moveTo>
                    <a:pt x="f10" y="f5"/>
                  </a:moveTo>
                  <a:lnTo>
                    <a:pt x="f10" y="f5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5" y="f41"/>
                  </a:lnTo>
                  <a:lnTo>
                    <a:pt x="f5" y="f41"/>
                  </a:lnTo>
                  <a:lnTo>
                    <a:pt x="f42" y="f43"/>
                  </a:lnTo>
                  <a:lnTo>
                    <a:pt x="f44" y="f8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9"/>
                  </a:lnTo>
                  <a:lnTo>
                    <a:pt x="f58" y="f59"/>
                  </a:lnTo>
                  <a:lnTo>
                    <a:pt x="f60" y="f7"/>
                  </a:lnTo>
                  <a:lnTo>
                    <a:pt x="f61" y="f7"/>
                  </a:lnTo>
                  <a:lnTo>
                    <a:pt x="f62" y="f59"/>
                  </a:lnTo>
                  <a:lnTo>
                    <a:pt x="f63" y="f9"/>
                  </a:lnTo>
                  <a:lnTo>
                    <a:pt x="f64" y="f56"/>
                  </a:lnTo>
                  <a:lnTo>
                    <a:pt x="f65" y="f54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40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91" y="f92"/>
                  </a:lnTo>
                  <a:lnTo>
                    <a:pt x="f6" y="f93"/>
                  </a:lnTo>
                  <a:lnTo>
                    <a:pt x="f6" y="f93"/>
                  </a:lnTo>
                  <a:lnTo>
                    <a:pt x="f6" y="f5"/>
                  </a:lnTo>
                  <a:lnTo>
                    <a:pt x="f6" y="f5"/>
                  </a:lnTo>
                  <a:lnTo>
                    <a:pt x="f10" y="f5"/>
                  </a:lnTo>
                  <a:lnTo>
                    <a:pt x="f10" y="f5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es-UY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" name="Forma libre 4"/>
            <p:cNvSpPr/>
            <p:nvPr/>
          </p:nvSpPr>
          <p:spPr>
            <a:xfrm>
              <a:off x="2619360" y="1695600"/>
              <a:ext cx="5543640" cy="8492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16"/>
                <a:gd name="f7" fmla="val 762"/>
                <a:gd name="f8" fmla="val 610"/>
                <a:gd name="f9" fmla="val 296"/>
                <a:gd name="f10" fmla="val 162"/>
                <a:gd name="f11" fmla="val 32"/>
                <a:gd name="f12" fmla="val 714"/>
                <a:gd name="f13" fmla="val 5102"/>
                <a:gd name="f14" fmla="val 700"/>
                <a:gd name="f15" fmla="val 4984"/>
                <a:gd name="f16" fmla="val 686"/>
                <a:gd name="f17" fmla="val 4738"/>
                <a:gd name="f18" fmla="val 652"/>
                <a:gd name="f19" fmla="val 4478"/>
                <a:gd name="f20" fmla="val 4204"/>
                <a:gd name="f21" fmla="val 564"/>
                <a:gd name="f22" fmla="val 3914"/>
                <a:gd name="f23" fmla="val 508"/>
                <a:gd name="f24" fmla="val 3608"/>
                <a:gd name="f25" fmla="val 446"/>
                <a:gd name="f26" fmla="val 3286"/>
                <a:gd name="f27" fmla="val 374"/>
                <a:gd name="f28" fmla="val 2946"/>
                <a:gd name="f29" fmla="val 2812"/>
                <a:gd name="f30" fmla="val 266"/>
                <a:gd name="f31" fmla="val 2682"/>
                <a:gd name="f32" fmla="val 236"/>
                <a:gd name="f33" fmla="val 2556"/>
                <a:gd name="f34" fmla="val 210"/>
                <a:gd name="f35" fmla="val 2430"/>
                <a:gd name="f36" fmla="val 184"/>
                <a:gd name="f37" fmla="val 2308"/>
                <a:gd name="f38" fmla="val 2190"/>
                <a:gd name="f39" fmla="val 140"/>
                <a:gd name="f40" fmla="val 2074"/>
                <a:gd name="f41" fmla="val 120"/>
                <a:gd name="f42" fmla="val 1960"/>
                <a:gd name="f43" fmla="val 102"/>
                <a:gd name="f44" fmla="val 1850"/>
                <a:gd name="f45" fmla="val 86"/>
                <a:gd name="f46" fmla="val 1740"/>
                <a:gd name="f47" fmla="val 72"/>
                <a:gd name="f48" fmla="val 1532"/>
                <a:gd name="f49" fmla="val 46"/>
                <a:gd name="f50" fmla="val 1334"/>
                <a:gd name="f51" fmla="val 28"/>
                <a:gd name="f52" fmla="val 1148"/>
                <a:gd name="f53" fmla="val 14"/>
                <a:gd name="f54" fmla="val 970"/>
                <a:gd name="f55" fmla="val 4"/>
                <a:gd name="f56" fmla="val 802"/>
                <a:gd name="f57" fmla="val 644"/>
                <a:gd name="f58" fmla="val 496"/>
                <a:gd name="f59" fmla="val 358"/>
                <a:gd name="f60" fmla="val 10"/>
                <a:gd name="f61" fmla="val 230"/>
                <a:gd name="f62" fmla="val 20"/>
                <a:gd name="f63" fmla="val 110"/>
                <a:gd name="f64" fmla="val 48"/>
                <a:gd name="f65" fmla="val 154"/>
                <a:gd name="f66" fmla="val 66"/>
                <a:gd name="f67" fmla="val 314"/>
                <a:gd name="f68" fmla="val 480"/>
                <a:gd name="f69" fmla="val 112"/>
                <a:gd name="f70" fmla="val 830"/>
                <a:gd name="f71" fmla="val 174"/>
                <a:gd name="f72" fmla="val 1014"/>
                <a:gd name="f73" fmla="val 1206"/>
                <a:gd name="f74" fmla="val 250"/>
                <a:gd name="f75" fmla="val 1402"/>
                <a:gd name="f76" fmla="val 1756"/>
                <a:gd name="f77" fmla="val 378"/>
                <a:gd name="f78" fmla="val 2092"/>
                <a:gd name="f79" fmla="val 450"/>
                <a:gd name="f80" fmla="val 2408"/>
                <a:gd name="f81" fmla="val 516"/>
                <a:gd name="f82" fmla="val 2562"/>
                <a:gd name="f83" fmla="val 544"/>
                <a:gd name="f84" fmla="val 2708"/>
                <a:gd name="f85" fmla="val 572"/>
                <a:gd name="f86" fmla="val 2852"/>
                <a:gd name="f87" fmla="val 598"/>
                <a:gd name="f88" fmla="val 2992"/>
                <a:gd name="f89" fmla="val 620"/>
                <a:gd name="f90" fmla="val 3128"/>
                <a:gd name="f91" fmla="val 642"/>
                <a:gd name="f92" fmla="val 3260"/>
                <a:gd name="f93" fmla="val 662"/>
                <a:gd name="f94" fmla="val 3388"/>
                <a:gd name="f95" fmla="val 678"/>
                <a:gd name="f96" fmla="val 3512"/>
                <a:gd name="f97" fmla="val 694"/>
                <a:gd name="f98" fmla="val 3632"/>
                <a:gd name="f99" fmla="val 708"/>
                <a:gd name="f100" fmla="val 3750"/>
                <a:gd name="f101" fmla="val 722"/>
                <a:gd name="f102" fmla="val 3864"/>
                <a:gd name="f103" fmla="val 732"/>
                <a:gd name="f104" fmla="val 3974"/>
                <a:gd name="f105" fmla="val 740"/>
                <a:gd name="f106" fmla="val 4080"/>
                <a:gd name="f107" fmla="val 748"/>
                <a:gd name="f108" fmla="val 4184"/>
                <a:gd name="f109" fmla="val 754"/>
                <a:gd name="f110" fmla="val 4286"/>
                <a:gd name="f111" fmla="val 758"/>
                <a:gd name="f112" fmla="val 4384"/>
                <a:gd name="f113" fmla="val 4570"/>
                <a:gd name="f114" fmla="val 4660"/>
                <a:gd name="f115" fmla="val 760"/>
                <a:gd name="f116" fmla="val 4746"/>
                <a:gd name="f117" fmla="val 4830"/>
                <a:gd name="f118" fmla="val 4912"/>
                <a:gd name="f119" fmla="val 4992"/>
                <a:gd name="f120" fmla="val 5068"/>
                <a:gd name="f121" fmla="val 5144"/>
                <a:gd name="f122" fmla="val 724"/>
                <a:gd name="f123" fmla="+- 0 0 0"/>
                <a:gd name="f124" fmla="*/ f3 1 5216"/>
                <a:gd name="f125" fmla="*/ f4 1 762"/>
                <a:gd name="f126" fmla="*/ f123 f0 1"/>
                <a:gd name="f127" fmla="*/ 5216 f124 1"/>
                <a:gd name="f128" fmla="*/ 714 f125 1"/>
                <a:gd name="f129" fmla="*/ f126 1 f2"/>
                <a:gd name="f130" fmla="*/ 4984 f124 1"/>
                <a:gd name="f131" fmla="*/ 686 f125 1"/>
                <a:gd name="f132" fmla="*/ 4478 f124 1"/>
                <a:gd name="f133" fmla="*/ 610 f125 1"/>
                <a:gd name="f134" fmla="*/ 3914 f124 1"/>
                <a:gd name="f135" fmla="*/ 508 f125 1"/>
                <a:gd name="f136" fmla="*/ 3286 f124 1"/>
                <a:gd name="f137" fmla="*/ 374 f125 1"/>
                <a:gd name="f138" fmla="*/ 2946 f124 1"/>
                <a:gd name="f139" fmla="*/ 296 f125 1"/>
                <a:gd name="f140" fmla="*/ 2682 f124 1"/>
                <a:gd name="f141" fmla="*/ 236 f125 1"/>
                <a:gd name="f142" fmla="*/ 2430 f124 1"/>
                <a:gd name="f143" fmla="*/ 184 f125 1"/>
                <a:gd name="f144" fmla="*/ 2190 f124 1"/>
                <a:gd name="f145" fmla="*/ 140 f125 1"/>
                <a:gd name="f146" fmla="*/ 1960 f124 1"/>
                <a:gd name="f147" fmla="*/ 102 f125 1"/>
                <a:gd name="f148" fmla="*/ 1740 f124 1"/>
                <a:gd name="f149" fmla="*/ 72 f125 1"/>
                <a:gd name="f150" fmla="*/ 1334 f124 1"/>
                <a:gd name="f151" fmla="*/ 28 f125 1"/>
                <a:gd name="f152" fmla="*/ 970 f124 1"/>
                <a:gd name="f153" fmla="*/ 4 f125 1"/>
                <a:gd name="f154" fmla="*/ 644 f124 1"/>
                <a:gd name="f155" fmla="*/ 0 f125 1"/>
                <a:gd name="f156" fmla="*/ 358 f124 1"/>
                <a:gd name="f157" fmla="*/ 10 f125 1"/>
                <a:gd name="f158" fmla="*/ 110 f124 1"/>
                <a:gd name="f159" fmla="*/ 32 f125 1"/>
                <a:gd name="f160" fmla="*/ 0 f124 1"/>
                <a:gd name="f161" fmla="*/ 48 f125 1"/>
                <a:gd name="f162" fmla="*/ 314 f124 1"/>
                <a:gd name="f163" fmla="*/ 86 f125 1"/>
                <a:gd name="f164" fmla="*/ 652 f124 1"/>
                <a:gd name="f165" fmla="*/ 1014 f124 1"/>
                <a:gd name="f166" fmla="*/ 210 f125 1"/>
                <a:gd name="f167" fmla="*/ 1402 f124 1"/>
                <a:gd name="f168" fmla="*/ 1756 f124 1"/>
                <a:gd name="f169" fmla="*/ 378 f125 1"/>
                <a:gd name="f170" fmla="*/ 2408 f124 1"/>
                <a:gd name="f171" fmla="*/ 516 f125 1"/>
                <a:gd name="f172" fmla="*/ 2708 f124 1"/>
                <a:gd name="f173" fmla="*/ 572 f125 1"/>
                <a:gd name="f174" fmla="*/ 2992 f124 1"/>
                <a:gd name="f175" fmla="*/ 620 f125 1"/>
                <a:gd name="f176" fmla="*/ 3260 f124 1"/>
                <a:gd name="f177" fmla="*/ 662 f125 1"/>
                <a:gd name="f178" fmla="*/ 3512 f124 1"/>
                <a:gd name="f179" fmla="*/ 694 f125 1"/>
                <a:gd name="f180" fmla="*/ 3750 f124 1"/>
                <a:gd name="f181" fmla="*/ 722 f125 1"/>
                <a:gd name="f182" fmla="*/ 3974 f124 1"/>
                <a:gd name="f183" fmla="*/ 740 f125 1"/>
                <a:gd name="f184" fmla="*/ 4184 f124 1"/>
                <a:gd name="f185" fmla="*/ 754 f125 1"/>
                <a:gd name="f186" fmla="*/ 4384 f124 1"/>
                <a:gd name="f187" fmla="*/ 762 f125 1"/>
                <a:gd name="f188" fmla="*/ 4570 f124 1"/>
                <a:gd name="f189" fmla="*/ 4746 f124 1"/>
                <a:gd name="f190" fmla="*/ 758 f125 1"/>
                <a:gd name="f191" fmla="*/ 4912 f124 1"/>
                <a:gd name="f192" fmla="*/ 748 f125 1"/>
                <a:gd name="f193" fmla="*/ 5068 f124 1"/>
                <a:gd name="f194" fmla="*/ 732 f125 1"/>
                <a:gd name="f195" fmla="+- f129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5">
                  <a:pos x="f127" y="f128"/>
                </a:cxn>
                <a:cxn ang="f195">
                  <a:pos x="f130" y="f131"/>
                </a:cxn>
                <a:cxn ang="f195">
                  <a:pos x="f132" y="f133"/>
                </a:cxn>
                <a:cxn ang="f195">
                  <a:pos x="f134" y="f135"/>
                </a:cxn>
                <a:cxn ang="f195">
                  <a:pos x="f136" y="f137"/>
                </a:cxn>
                <a:cxn ang="f195">
                  <a:pos x="f138" y="f139"/>
                </a:cxn>
                <a:cxn ang="f195">
                  <a:pos x="f140" y="f141"/>
                </a:cxn>
                <a:cxn ang="f195">
                  <a:pos x="f142" y="f143"/>
                </a:cxn>
                <a:cxn ang="f195">
                  <a:pos x="f144" y="f145"/>
                </a:cxn>
                <a:cxn ang="f195">
                  <a:pos x="f146" y="f147"/>
                </a:cxn>
                <a:cxn ang="f195">
                  <a:pos x="f148" y="f149"/>
                </a:cxn>
                <a:cxn ang="f195">
                  <a:pos x="f150" y="f151"/>
                </a:cxn>
                <a:cxn ang="f195">
                  <a:pos x="f152" y="f153"/>
                </a:cxn>
                <a:cxn ang="f195">
                  <a:pos x="f154" y="f155"/>
                </a:cxn>
                <a:cxn ang="f195">
                  <a:pos x="f156" y="f157"/>
                </a:cxn>
                <a:cxn ang="f195">
                  <a:pos x="f158" y="f159"/>
                </a:cxn>
                <a:cxn ang="f195">
                  <a:pos x="f160" y="f161"/>
                </a:cxn>
                <a:cxn ang="f195">
                  <a:pos x="f162" y="f163"/>
                </a:cxn>
                <a:cxn ang="f195">
                  <a:pos x="f164" y="f145"/>
                </a:cxn>
                <a:cxn ang="f195">
                  <a:pos x="f165" y="f166"/>
                </a:cxn>
                <a:cxn ang="f195">
                  <a:pos x="f167" y="f139"/>
                </a:cxn>
                <a:cxn ang="f195">
                  <a:pos x="f168" y="f169"/>
                </a:cxn>
                <a:cxn ang="f195">
                  <a:pos x="f170" y="f171"/>
                </a:cxn>
                <a:cxn ang="f195">
                  <a:pos x="f172" y="f173"/>
                </a:cxn>
                <a:cxn ang="f195">
                  <a:pos x="f174" y="f175"/>
                </a:cxn>
                <a:cxn ang="f195">
                  <a:pos x="f176" y="f177"/>
                </a:cxn>
                <a:cxn ang="f195">
                  <a:pos x="f178" y="f179"/>
                </a:cxn>
                <a:cxn ang="f195">
                  <a:pos x="f180" y="f181"/>
                </a:cxn>
                <a:cxn ang="f195">
                  <a:pos x="f182" y="f183"/>
                </a:cxn>
                <a:cxn ang="f195">
                  <a:pos x="f184" y="f185"/>
                </a:cxn>
                <a:cxn ang="f195">
                  <a:pos x="f186" y="f187"/>
                </a:cxn>
                <a:cxn ang="f195">
                  <a:pos x="f188" y="f187"/>
                </a:cxn>
                <a:cxn ang="f195">
                  <a:pos x="f189" y="f190"/>
                </a:cxn>
                <a:cxn ang="f195">
                  <a:pos x="f191" y="f192"/>
                </a:cxn>
                <a:cxn ang="f195">
                  <a:pos x="f193" y="f194"/>
                </a:cxn>
                <a:cxn ang="f195">
                  <a:pos x="f127" y="f128"/>
                </a:cxn>
              </a:cxnLst>
              <a:rect l="l" t="t" r="r" b="b"/>
              <a:pathLst>
                <a:path w="5216" h="762">
                  <a:moveTo>
                    <a:pt x="f6" y="f12"/>
                  </a:move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8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9"/>
                  </a:lnTo>
                  <a:lnTo>
                    <a:pt x="f28" y="f9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10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"/>
                  </a:lnTo>
                  <a:lnTo>
                    <a:pt x="f57" y="f5"/>
                  </a:lnTo>
                  <a:lnTo>
                    <a:pt x="f58" y="f55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11"/>
                  </a:lnTo>
                  <a:lnTo>
                    <a:pt x="f5" y="f64"/>
                  </a:lnTo>
                  <a:lnTo>
                    <a:pt x="f5" y="f64"/>
                  </a:lnTo>
                  <a:lnTo>
                    <a:pt x="f65" y="f66"/>
                  </a:lnTo>
                  <a:lnTo>
                    <a:pt x="f67" y="f45"/>
                  </a:lnTo>
                  <a:lnTo>
                    <a:pt x="f68" y="f69"/>
                  </a:lnTo>
                  <a:lnTo>
                    <a:pt x="f18" y="f39"/>
                  </a:lnTo>
                  <a:lnTo>
                    <a:pt x="f70" y="f71"/>
                  </a:lnTo>
                  <a:lnTo>
                    <a:pt x="f72" y="f34"/>
                  </a:lnTo>
                  <a:lnTo>
                    <a:pt x="f73" y="f74"/>
                  </a:lnTo>
                  <a:lnTo>
                    <a:pt x="f75" y="f9"/>
                  </a:lnTo>
                  <a:lnTo>
                    <a:pt x="f75" y="f9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7"/>
                  </a:lnTo>
                  <a:lnTo>
                    <a:pt x="f19" y="f7"/>
                  </a:lnTo>
                  <a:lnTo>
                    <a:pt x="f113" y="f7"/>
                  </a:lnTo>
                  <a:lnTo>
                    <a:pt x="f114" y="f115"/>
                  </a:lnTo>
                  <a:lnTo>
                    <a:pt x="f116" y="f111"/>
                  </a:lnTo>
                  <a:lnTo>
                    <a:pt x="f117" y="f109"/>
                  </a:lnTo>
                  <a:lnTo>
                    <a:pt x="f118" y="f107"/>
                  </a:lnTo>
                  <a:lnTo>
                    <a:pt x="f119" y="f105"/>
                  </a:lnTo>
                  <a:lnTo>
                    <a:pt x="f120" y="f103"/>
                  </a:lnTo>
                  <a:lnTo>
                    <a:pt x="f121" y="f122"/>
                  </a:lnTo>
                  <a:lnTo>
                    <a:pt x="f6" y="f12"/>
                  </a:lnTo>
                  <a:lnTo>
                    <a:pt x="f6" y="f12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es-UY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6" name="Forma libre 5"/>
            <p:cNvSpPr/>
            <p:nvPr/>
          </p:nvSpPr>
          <p:spPr>
            <a:xfrm>
              <a:off x="2828880" y="1708200"/>
              <a:ext cx="5465880" cy="772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44"/>
                <a:gd name="f7" fmla="val 694"/>
                <a:gd name="f8" fmla="val 70"/>
                <a:gd name="f9" fmla="val 18"/>
                <a:gd name="f10" fmla="val 66"/>
                <a:gd name="f11" fmla="val 72"/>
                <a:gd name="f12" fmla="val 56"/>
                <a:gd name="f13" fmla="val 164"/>
                <a:gd name="f14" fmla="val 42"/>
                <a:gd name="f15" fmla="val 224"/>
                <a:gd name="f16" fmla="val 34"/>
                <a:gd name="f17" fmla="val 294"/>
                <a:gd name="f18" fmla="val 26"/>
                <a:gd name="f19" fmla="val 372"/>
                <a:gd name="f20" fmla="val 20"/>
                <a:gd name="f21" fmla="val 462"/>
                <a:gd name="f22" fmla="val 14"/>
                <a:gd name="f23" fmla="val 560"/>
                <a:gd name="f24" fmla="val 8"/>
                <a:gd name="f25" fmla="val 670"/>
                <a:gd name="f26" fmla="val 4"/>
                <a:gd name="f27" fmla="val 790"/>
                <a:gd name="f28" fmla="val 2"/>
                <a:gd name="f29" fmla="val 920"/>
                <a:gd name="f30" fmla="val 1060"/>
                <a:gd name="f31" fmla="val 1210"/>
                <a:gd name="f32" fmla="val 6"/>
                <a:gd name="f33" fmla="val 1372"/>
                <a:gd name="f34" fmla="val 1544"/>
                <a:gd name="f35" fmla="val 24"/>
                <a:gd name="f36" fmla="val 1726"/>
                <a:gd name="f37" fmla="val 40"/>
                <a:gd name="f38" fmla="val 1920"/>
                <a:gd name="f39" fmla="val 58"/>
                <a:gd name="f40" fmla="val 2126"/>
                <a:gd name="f41" fmla="val 80"/>
                <a:gd name="f42" fmla="val 2342"/>
                <a:gd name="f43" fmla="val 106"/>
                <a:gd name="f44" fmla="val 2570"/>
                <a:gd name="f45" fmla="val 138"/>
                <a:gd name="f46" fmla="val 2808"/>
                <a:gd name="f47" fmla="val 174"/>
                <a:gd name="f48" fmla="val 3058"/>
                <a:gd name="f49" fmla="val 216"/>
                <a:gd name="f50" fmla="val 3320"/>
                <a:gd name="f51" fmla="val 266"/>
                <a:gd name="f52" fmla="val 3594"/>
                <a:gd name="f53" fmla="val 320"/>
                <a:gd name="f54" fmla="val 3880"/>
                <a:gd name="f55" fmla="val 380"/>
                <a:gd name="f56" fmla="val 4178"/>
                <a:gd name="f57" fmla="val 448"/>
                <a:gd name="f58" fmla="val 4488"/>
                <a:gd name="f59" fmla="val 522"/>
                <a:gd name="f60" fmla="val 4810"/>
                <a:gd name="f61" fmla="val 604"/>
                <a:gd name="f62" fmla="+- 0 0 0"/>
                <a:gd name="f63" fmla="*/ f3 1 5144"/>
                <a:gd name="f64" fmla="*/ f4 1 694"/>
                <a:gd name="f65" fmla="*/ f62 f0 1"/>
                <a:gd name="f66" fmla="*/ 0 f63 1"/>
                <a:gd name="f67" fmla="*/ 70 f64 1"/>
                <a:gd name="f68" fmla="*/ f65 1 f2"/>
                <a:gd name="f69" fmla="*/ 18 f63 1"/>
                <a:gd name="f70" fmla="*/ 66 f64 1"/>
                <a:gd name="f71" fmla="*/ 72 f63 1"/>
                <a:gd name="f72" fmla="*/ 56 f64 1"/>
                <a:gd name="f73" fmla="*/ 164 f63 1"/>
                <a:gd name="f74" fmla="*/ 42 f64 1"/>
                <a:gd name="f75" fmla="*/ 224 f63 1"/>
                <a:gd name="f76" fmla="*/ 34 f64 1"/>
                <a:gd name="f77" fmla="*/ 294 f63 1"/>
                <a:gd name="f78" fmla="*/ 26 f64 1"/>
                <a:gd name="f79" fmla="*/ 372 f63 1"/>
                <a:gd name="f80" fmla="*/ 20 f64 1"/>
                <a:gd name="f81" fmla="*/ 462 f63 1"/>
                <a:gd name="f82" fmla="*/ 14 f64 1"/>
                <a:gd name="f83" fmla="*/ 560 f63 1"/>
                <a:gd name="f84" fmla="*/ 8 f64 1"/>
                <a:gd name="f85" fmla="*/ 670 f63 1"/>
                <a:gd name="f86" fmla="*/ 4 f64 1"/>
                <a:gd name="f87" fmla="*/ 790 f63 1"/>
                <a:gd name="f88" fmla="*/ 2 f64 1"/>
                <a:gd name="f89" fmla="*/ 920 f63 1"/>
                <a:gd name="f90" fmla="*/ 0 f64 1"/>
                <a:gd name="f91" fmla="*/ 1060 f63 1"/>
                <a:gd name="f92" fmla="*/ 1210 f63 1"/>
                <a:gd name="f93" fmla="*/ 6 f64 1"/>
                <a:gd name="f94" fmla="*/ 1372 f63 1"/>
                <a:gd name="f95" fmla="*/ 1544 f63 1"/>
                <a:gd name="f96" fmla="*/ 24 f64 1"/>
                <a:gd name="f97" fmla="*/ 1726 f63 1"/>
                <a:gd name="f98" fmla="*/ 40 f64 1"/>
                <a:gd name="f99" fmla="*/ 1920 f63 1"/>
                <a:gd name="f100" fmla="*/ 58 f64 1"/>
                <a:gd name="f101" fmla="*/ 2126 f63 1"/>
                <a:gd name="f102" fmla="*/ 80 f64 1"/>
                <a:gd name="f103" fmla="*/ 2342 f63 1"/>
                <a:gd name="f104" fmla="*/ 106 f64 1"/>
                <a:gd name="f105" fmla="*/ 2570 f63 1"/>
                <a:gd name="f106" fmla="*/ 138 f64 1"/>
                <a:gd name="f107" fmla="*/ 2808 f63 1"/>
                <a:gd name="f108" fmla="*/ 174 f64 1"/>
                <a:gd name="f109" fmla="*/ 3058 f63 1"/>
                <a:gd name="f110" fmla="*/ 216 f64 1"/>
                <a:gd name="f111" fmla="*/ 3320 f63 1"/>
                <a:gd name="f112" fmla="*/ 266 f64 1"/>
                <a:gd name="f113" fmla="*/ 3594 f63 1"/>
                <a:gd name="f114" fmla="*/ 320 f64 1"/>
                <a:gd name="f115" fmla="*/ 3880 f63 1"/>
                <a:gd name="f116" fmla="*/ 380 f64 1"/>
                <a:gd name="f117" fmla="*/ 4178 f63 1"/>
                <a:gd name="f118" fmla="*/ 448 f64 1"/>
                <a:gd name="f119" fmla="*/ 4488 f63 1"/>
                <a:gd name="f120" fmla="*/ 522 f64 1"/>
                <a:gd name="f121" fmla="*/ 4810 f63 1"/>
                <a:gd name="f122" fmla="*/ 604 f64 1"/>
                <a:gd name="f123" fmla="*/ 5144 f63 1"/>
                <a:gd name="f124" fmla="*/ 694 f64 1"/>
                <a:gd name="f125" fmla="+- f68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5">
                  <a:pos x="f66" y="f67"/>
                </a:cxn>
                <a:cxn ang="f125">
                  <a:pos x="f66" y="f67"/>
                </a:cxn>
                <a:cxn ang="f125">
                  <a:pos x="f69" y="f70"/>
                </a:cxn>
                <a:cxn ang="f125">
                  <a:pos x="f71" y="f72"/>
                </a:cxn>
                <a:cxn ang="f125">
                  <a:pos x="f73" y="f74"/>
                </a:cxn>
                <a:cxn ang="f125">
                  <a:pos x="f75" y="f76"/>
                </a:cxn>
                <a:cxn ang="f125">
                  <a:pos x="f77" y="f78"/>
                </a:cxn>
                <a:cxn ang="f125">
                  <a:pos x="f79" y="f80"/>
                </a:cxn>
                <a:cxn ang="f125">
                  <a:pos x="f81" y="f82"/>
                </a:cxn>
                <a:cxn ang="f125">
                  <a:pos x="f83" y="f84"/>
                </a:cxn>
                <a:cxn ang="f125">
                  <a:pos x="f85" y="f86"/>
                </a:cxn>
                <a:cxn ang="f125">
                  <a:pos x="f87" y="f88"/>
                </a:cxn>
                <a:cxn ang="f125">
                  <a:pos x="f89" y="f90"/>
                </a:cxn>
                <a:cxn ang="f125">
                  <a:pos x="f91" y="f88"/>
                </a:cxn>
                <a:cxn ang="f125">
                  <a:pos x="f92" y="f93"/>
                </a:cxn>
                <a:cxn ang="f125">
                  <a:pos x="f94" y="f82"/>
                </a:cxn>
                <a:cxn ang="f125">
                  <a:pos x="f95" y="f96"/>
                </a:cxn>
                <a:cxn ang="f125">
                  <a:pos x="f97" y="f98"/>
                </a:cxn>
                <a:cxn ang="f125">
                  <a:pos x="f99" y="f100"/>
                </a:cxn>
                <a:cxn ang="f125">
                  <a:pos x="f101" y="f102"/>
                </a:cxn>
                <a:cxn ang="f125">
                  <a:pos x="f103" y="f104"/>
                </a:cxn>
                <a:cxn ang="f125">
                  <a:pos x="f105" y="f106"/>
                </a:cxn>
                <a:cxn ang="f125">
                  <a:pos x="f107" y="f108"/>
                </a:cxn>
                <a:cxn ang="f125">
                  <a:pos x="f109" y="f110"/>
                </a:cxn>
                <a:cxn ang="f125">
                  <a:pos x="f111" y="f112"/>
                </a:cxn>
                <a:cxn ang="f125">
                  <a:pos x="f113" y="f114"/>
                </a:cxn>
                <a:cxn ang="f125">
                  <a:pos x="f115" y="f116"/>
                </a:cxn>
                <a:cxn ang="f125">
                  <a:pos x="f117" y="f118"/>
                </a:cxn>
                <a:cxn ang="f125">
                  <a:pos x="f119" y="f120"/>
                </a:cxn>
                <a:cxn ang="f125">
                  <a:pos x="f121" y="f122"/>
                </a:cxn>
                <a:cxn ang="f125">
                  <a:pos x="f123" y="f124"/>
                </a:cxn>
              </a:cxnLst>
              <a:rect l="l" t="t" r="r" b="b"/>
              <a:pathLst>
                <a:path w="5144" h="694">
                  <a:moveTo>
                    <a:pt x="f5" y="f8"/>
                  </a:moveTo>
                  <a:lnTo>
                    <a:pt x="f5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5"/>
                  </a:lnTo>
                  <a:lnTo>
                    <a:pt x="f30" y="f28"/>
                  </a:lnTo>
                  <a:lnTo>
                    <a:pt x="f31" y="f32"/>
                  </a:lnTo>
                  <a:lnTo>
                    <a:pt x="f33" y="f22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" y="f7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es-UY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7" name="Forma libre 6"/>
            <p:cNvSpPr/>
            <p:nvPr/>
          </p:nvSpPr>
          <p:spPr>
            <a:xfrm>
              <a:off x="5608800" y="1695600"/>
              <a:ext cx="3306600" cy="650880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3112"/>
                <a:gd name="f8" fmla="val 584"/>
                <a:gd name="f9" fmla="val 90"/>
                <a:gd name="f10" fmla="val 560"/>
                <a:gd name="f11" fmla="val 336"/>
                <a:gd name="f12" fmla="val 498"/>
                <a:gd name="f13" fmla="val 506"/>
                <a:gd name="f14" fmla="val 456"/>
                <a:gd name="f15" fmla="val 702"/>
                <a:gd name="f16" fmla="val 410"/>
                <a:gd name="f17" fmla="val 920"/>
                <a:gd name="f18" fmla="val 1154"/>
                <a:gd name="f19" fmla="val 306"/>
                <a:gd name="f20" fmla="val 1402"/>
                <a:gd name="f21" fmla="val 254"/>
                <a:gd name="f22" fmla="val 1656"/>
                <a:gd name="f23" fmla="val 202"/>
                <a:gd name="f24" fmla="val 1916"/>
                <a:gd name="f25" fmla="val 154"/>
                <a:gd name="f26" fmla="val 2174"/>
                <a:gd name="f27" fmla="val 108"/>
                <a:gd name="f28" fmla="val 2302"/>
                <a:gd name="f29" fmla="val 88"/>
                <a:gd name="f30" fmla="val 2426"/>
                <a:gd name="f31" fmla="val 68"/>
                <a:gd name="f32" fmla="val 2550"/>
                <a:gd name="f33" fmla="val 52"/>
                <a:gd name="f34" fmla="val 2670"/>
                <a:gd name="f35" fmla="val 36"/>
                <a:gd name="f36" fmla="val 2788"/>
                <a:gd name="f37" fmla="val 24"/>
                <a:gd name="f38" fmla="val 2900"/>
                <a:gd name="f39" fmla="val 14"/>
                <a:gd name="f40" fmla="val 3008"/>
                <a:gd name="f41" fmla="val 6"/>
                <a:gd name="f42" fmla="+- 0 0 0"/>
                <a:gd name="f43" fmla="*/ f4 1 3112"/>
                <a:gd name="f44" fmla="*/ f5 1 584"/>
                <a:gd name="f45" fmla="*/ f42 f0 1"/>
                <a:gd name="f46" fmla="*/ 0 f43 1"/>
                <a:gd name="f47" fmla="*/ 584 f44 1"/>
                <a:gd name="f48" fmla="*/ f45 1 f3"/>
                <a:gd name="f49" fmla="*/ 90 f43 1"/>
                <a:gd name="f50" fmla="*/ 560 f44 1"/>
                <a:gd name="f51" fmla="*/ 336 f43 1"/>
                <a:gd name="f52" fmla="*/ 498 f44 1"/>
                <a:gd name="f53" fmla="*/ 506 f43 1"/>
                <a:gd name="f54" fmla="*/ 456 f44 1"/>
                <a:gd name="f55" fmla="*/ 702 f43 1"/>
                <a:gd name="f56" fmla="*/ 410 f44 1"/>
                <a:gd name="f57" fmla="*/ 920 f43 1"/>
                <a:gd name="f58" fmla="*/ 360 f44 1"/>
                <a:gd name="f59" fmla="*/ 1154 f43 1"/>
                <a:gd name="f60" fmla="*/ 306 f44 1"/>
                <a:gd name="f61" fmla="*/ 1402 f43 1"/>
                <a:gd name="f62" fmla="*/ 254 f44 1"/>
                <a:gd name="f63" fmla="*/ 1656 f43 1"/>
                <a:gd name="f64" fmla="*/ 202 f44 1"/>
                <a:gd name="f65" fmla="*/ 1916 f43 1"/>
                <a:gd name="f66" fmla="*/ 154 f44 1"/>
                <a:gd name="f67" fmla="*/ 2174 f43 1"/>
                <a:gd name="f68" fmla="*/ 108 f44 1"/>
                <a:gd name="f69" fmla="*/ 2302 f43 1"/>
                <a:gd name="f70" fmla="*/ 88 f44 1"/>
                <a:gd name="f71" fmla="*/ 2426 f43 1"/>
                <a:gd name="f72" fmla="*/ 68 f44 1"/>
                <a:gd name="f73" fmla="*/ 2550 f43 1"/>
                <a:gd name="f74" fmla="*/ 52 f44 1"/>
                <a:gd name="f75" fmla="*/ 2670 f43 1"/>
                <a:gd name="f76" fmla="*/ 36 f44 1"/>
                <a:gd name="f77" fmla="*/ 2788 f43 1"/>
                <a:gd name="f78" fmla="*/ 24 f44 1"/>
                <a:gd name="f79" fmla="*/ 2900 f43 1"/>
                <a:gd name="f80" fmla="*/ 14 f44 1"/>
                <a:gd name="f81" fmla="*/ 3008 f43 1"/>
                <a:gd name="f82" fmla="*/ 6 f44 1"/>
                <a:gd name="f83" fmla="*/ 3112 f43 1"/>
                <a:gd name="f84" fmla="*/ 0 f44 1"/>
                <a:gd name="f85" fmla="+- f48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5">
                  <a:pos x="f46" y="f47"/>
                </a:cxn>
                <a:cxn ang="f85">
                  <a:pos x="f46" y="f47"/>
                </a:cxn>
                <a:cxn ang="f85">
                  <a:pos x="f49" y="f50"/>
                </a:cxn>
                <a:cxn ang="f85">
                  <a:pos x="f51" y="f52"/>
                </a:cxn>
                <a:cxn ang="f85">
                  <a:pos x="f53" y="f54"/>
                </a:cxn>
                <a:cxn ang="f85">
                  <a:pos x="f55" y="f56"/>
                </a:cxn>
                <a:cxn ang="f85">
                  <a:pos x="f57" y="f58"/>
                </a:cxn>
                <a:cxn ang="f85">
                  <a:pos x="f59" y="f60"/>
                </a:cxn>
                <a:cxn ang="f85">
                  <a:pos x="f61" y="f62"/>
                </a:cxn>
                <a:cxn ang="f85">
                  <a:pos x="f63" y="f64"/>
                </a:cxn>
                <a:cxn ang="f85">
                  <a:pos x="f65" y="f66"/>
                </a:cxn>
                <a:cxn ang="f85">
                  <a:pos x="f67" y="f68"/>
                </a:cxn>
                <a:cxn ang="f85">
                  <a:pos x="f69" y="f70"/>
                </a:cxn>
                <a:cxn ang="f85">
                  <a:pos x="f71" y="f72"/>
                </a:cxn>
                <a:cxn ang="f85">
                  <a:pos x="f73" y="f74"/>
                </a:cxn>
                <a:cxn ang="f85">
                  <a:pos x="f75" y="f76"/>
                </a:cxn>
                <a:cxn ang="f85">
                  <a:pos x="f77" y="f78"/>
                </a:cxn>
                <a:cxn ang="f85">
                  <a:pos x="f79" y="f80"/>
                </a:cxn>
                <a:cxn ang="f85">
                  <a:pos x="f81" y="f82"/>
                </a:cxn>
                <a:cxn ang="f85">
                  <a:pos x="f83" y="f84"/>
                </a:cxn>
              </a:cxnLst>
              <a:rect l="l" t="t" r="r" b="b"/>
              <a:pathLst>
                <a:path w="3112" h="584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2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7" y="f6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es-UY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" name="Forma libre 7"/>
            <p:cNvSpPr/>
            <p:nvPr/>
          </p:nvSpPr>
          <p:spPr>
            <a:xfrm>
              <a:off x="210960" y="1679399"/>
              <a:ext cx="8722080" cy="1328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96"/>
                <a:gd name="f7" fmla="val 1192"/>
                <a:gd name="f8" fmla="val 2126"/>
                <a:gd name="f9" fmla="val 234"/>
                <a:gd name="f10" fmla="val 8192"/>
                <a:gd name="f11" fmla="val 512"/>
                <a:gd name="f12" fmla="val 8116"/>
                <a:gd name="f13" fmla="val 542"/>
                <a:gd name="f14" fmla="val 8040"/>
                <a:gd name="f15" fmla="val 570"/>
                <a:gd name="f16" fmla="val 7960"/>
                <a:gd name="f17" fmla="val 596"/>
                <a:gd name="f18" fmla="val 7878"/>
                <a:gd name="f19" fmla="val 620"/>
                <a:gd name="f20" fmla="val 7794"/>
                <a:gd name="f21" fmla="val 644"/>
                <a:gd name="f22" fmla="val 7706"/>
                <a:gd name="f23" fmla="val 666"/>
                <a:gd name="f24" fmla="val 7616"/>
                <a:gd name="f25" fmla="val 684"/>
                <a:gd name="f26" fmla="val 7522"/>
                <a:gd name="f27" fmla="val 702"/>
                <a:gd name="f28" fmla="val 7424"/>
                <a:gd name="f29" fmla="val 718"/>
                <a:gd name="f30" fmla="val 7322"/>
                <a:gd name="f31" fmla="val 730"/>
                <a:gd name="f32" fmla="val 7216"/>
                <a:gd name="f33" fmla="val 742"/>
                <a:gd name="f34" fmla="val 7106"/>
                <a:gd name="f35" fmla="val 750"/>
                <a:gd name="f36" fmla="val 6992"/>
                <a:gd name="f37" fmla="val 758"/>
                <a:gd name="f38" fmla="val 6872"/>
                <a:gd name="f39" fmla="val 762"/>
                <a:gd name="f40" fmla="val 6748"/>
                <a:gd name="f41" fmla="val 6618"/>
                <a:gd name="f42" fmla="val 760"/>
                <a:gd name="f43" fmla="val 6482"/>
                <a:gd name="f44" fmla="val 756"/>
                <a:gd name="f45" fmla="val 6342"/>
                <a:gd name="f46" fmla="val 6196"/>
                <a:gd name="f47" fmla="val 740"/>
                <a:gd name="f48" fmla="val 6042"/>
                <a:gd name="f49" fmla="val 726"/>
                <a:gd name="f50" fmla="val 5882"/>
                <a:gd name="f51" fmla="val 710"/>
                <a:gd name="f52" fmla="val 5716"/>
                <a:gd name="f53" fmla="val 690"/>
                <a:gd name="f54" fmla="val 5544"/>
                <a:gd name="f55" fmla="val 668"/>
                <a:gd name="f56" fmla="val 5364"/>
                <a:gd name="f57" fmla="val 642"/>
                <a:gd name="f58" fmla="val 5176"/>
                <a:gd name="f59" fmla="val 612"/>
                <a:gd name="f60" fmla="val 4982"/>
                <a:gd name="f61" fmla="val 578"/>
                <a:gd name="f62" fmla="val 4778"/>
                <a:gd name="f63" fmla="val 540"/>
                <a:gd name="f64" fmla="val 4568"/>
                <a:gd name="f65" fmla="val 500"/>
                <a:gd name="f66" fmla="val 4348"/>
                <a:gd name="f67" fmla="val 454"/>
                <a:gd name="f68" fmla="val 4122"/>
                <a:gd name="f69" fmla="val 406"/>
                <a:gd name="f70" fmla="val 3886"/>
                <a:gd name="f71" fmla="val 354"/>
                <a:gd name="f72" fmla="val 3640"/>
                <a:gd name="f73" fmla="val 296"/>
                <a:gd name="f74" fmla="val 3396"/>
                <a:gd name="f75" fmla="val 240"/>
                <a:gd name="f76" fmla="val 3160"/>
                <a:gd name="f77" fmla="val 192"/>
                <a:gd name="f78" fmla="val 2934"/>
                <a:gd name="f79" fmla="val 148"/>
                <a:gd name="f80" fmla="val 2718"/>
                <a:gd name="f81" fmla="val 112"/>
                <a:gd name="f82" fmla="val 2512"/>
                <a:gd name="f83" fmla="val 82"/>
                <a:gd name="f84" fmla="val 2314"/>
                <a:gd name="f85" fmla="val 56"/>
                <a:gd name="f86" fmla="val 36"/>
                <a:gd name="f87" fmla="val 1948"/>
                <a:gd name="f88" fmla="val 20"/>
                <a:gd name="f89" fmla="val 1776"/>
                <a:gd name="f90" fmla="val 10"/>
                <a:gd name="f91" fmla="val 1616"/>
                <a:gd name="f92" fmla="val 2"/>
                <a:gd name="f93" fmla="val 1462"/>
                <a:gd name="f94" fmla="val 1318"/>
                <a:gd name="f95" fmla="val 1182"/>
                <a:gd name="f96" fmla="val 4"/>
                <a:gd name="f97" fmla="val 1054"/>
                <a:gd name="f98" fmla="val 934"/>
                <a:gd name="f99" fmla="val 822"/>
                <a:gd name="f100" fmla="val 30"/>
                <a:gd name="f101" fmla="val 716"/>
                <a:gd name="f102" fmla="val 44"/>
                <a:gd name="f103" fmla="val 58"/>
                <a:gd name="f104" fmla="val 530"/>
                <a:gd name="f105" fmla="val 74"/>
                <a:gd name="f106" fmla="val 450"/>
                <a:gd name="f107" fmla="val 92"/>
                <a:gd name="f108" fmla="val 374"/>
                <a:gd name="f109" fmla="val 108"/>
                <a:gd name="f110" fmla="val 308"/>
                <a:gd name="f111" fmla="val 126"/>
                <a:gd name="f112" fmla="val 248"/>
                <a:gd name="f113" fmla="val 144"/>
                <a:gd name="f114" fmla="val 194"/>
                <a:gd name="f115" fmla="val 160"/>
                <a:gd name="f116" fmla="val 176"/>
                <a:gd name="f117" fmla="val 48"/>
                <a:gd name="f118" fmla="val 216"/>
                <a:gd name="f119" fmla="val 12"/>
                <a:gd name="f120" fmla="val 1186"/>
                <a:gd name="f121" fmla="val 510"/>
                <a:gd name="f122" fmla="+- 0 0 0"/>
                <a:gd name="f123" fmla="*/ f3 1 8196"/>
                <a:gd name="f124" fmla="*/ f4 1 1192"/>
                <a:gd name="f125" fmla="*/ f122 f0 1"/>
                <a:gd name="f126" fmla="*/ 8192 f123 1"/>
                <a:gd name="f127" fmla="*/ 512 f124 1"/>
                <a:gd name="f128" fmla="*/ f125 1 f2"/>
                <a:gd name="f129" fmla="*/ 8040 f123 1"/>
                <a:gd name="f130" fmla="*/ 570 f124 1"/>
                <a:gd name="f131" fmla="*/ 7878 f123 1"/>
                <a:gd name="f132" fmla="*/ 620 f124 1"/>
                <a:gd name="f133" fmla="*/ 7706 f123 1"/>
                <a:gd name="f134" fmla="*/ 666 f124 1"/>
                <a:gd name="f135" fmla="*/ 7522 f123 1"/>
                <a:gd name="f136" fmla="*/ 702 f124 1"/>
                <a:gd name="f137" fmla="*/ 7322 f123 1"/>
                <a:gd name="f138" fmla="*/ 730 f124 1"/>
                <a:gd name="f139" fmla="*/ 7106 f123 1"/>
                <a:gd name="f140" fmla="*/ 750 f124 1"/>
                <a:gd name="f141" fmla="*/ 6872 f123 1"/>
                <a:gd name="f142" fmla="*/ 762 f124 1"/>
                <a:gd name="f143" fmla="*/ 6618 f123 1"/>
                <a:gd name="f144" fmla="*/ 760 f124 1"/>
                <a:gd name="f145" fmla="*/ 6342 f123 1"/>
                <a:gd name="f146" fmla="*/ 6042 f123 1"/>
                <a:gd name="f147" fmla="*/ 726 f124 1"/>
                <a:gd name="f148" fmla="*/ 5716 f123 1"/>
                <a:gd name="f149" fmla="*/ 690 f124 1"/>
                <a:gd name="f150" fmla="*/ 5364 f123 1"/>
                <a:gd name="f151" fmla="*/ 642 f124 1"/>
                <a:gd name="f152" fmla="*/ 4982 f123 1"/>
                <a:gd name="f153" fmla="*/ 578 f124 1"/>
                <a:gd name="f154" fmla="*/ 4568 f123 1"/>
                <a:gd name="f155" fmla="*/ 500 f124 1"/>
                <a:gd name="f156" fmla="*/ 4122 f123 1"/>
                <a:gd name="f157" fmla="*/ 406 f124 1"/>
                <a:gd name="f158" fmla="*/ 3640 f123 1"/>
                <a:gd name="f159" fmla="*/ 296 f124 1"/>
                <a:gd name="f160" fmla="*/ 3396 f123 1"/>
                <a:gd name="f161" fmla="*/ 240 f124 1"/>
                <a:gd name="f162" fmla="*/ 2934 f123 1"/>
                <a:gd name="f163" fmla="*/ 148 f124 1"/>
                <a:gd name="f164" fmla="*/ 2512 f123 1"/>
                <a:gd name="f165" fmla="*/ 82 f124 1"/>
                <a:gd name="f166" fmla="*/ 2126 f123 1"/>
                <a:gd name="f167" fmla="*/ 36 f124 1"/>
                <a:gd name="f168" fmla="*/ 1776 f123 1"/>
                <a:gd name="f169" fmla="*/ 10 f124 1"/>
                <a:gd name="f170" fmla="*/ 1462 f123 1"/>
                <a:gd name="f171" fmla="*/ 0 f124 1"/>
                <a:gd name="f172" fmla="*/ 1182 f123 1"/>
                <a:gd name="f173" fmla="*/ 4 f124 1"/>
                <a:gd name="f174" fmla="*/ 934 f123 1"/>
                <a:gd name="f175" fmla="*/ 20 f124 1"/>
                <a:gd name="f176" fmla="*/ 716 f123 1"/>
                <a:gd name="f177" fmla="*/ 44 f124 1"/>
                <a:gd name="f178" fmla="*/ 530 f123 1"/>
                <a:gd name="f179" fmla="*/ 74 f124 1"/>
                <a:gd name="f180" fmla="*/ 374 f123 1"/>
                <a:gd name="f181" fmla="*/ 108 f124 1"/>
                <a:gd name="f182" fmla="*/ 248 f123 1"/>
                <a:gd name="f183" fmla="*/ 144 f124 1"/>
                <a:gd name="f184" fmla="*/ 148 f123 1"/>
                <a:gd name="f185" fmla="*/ 176 f124 1"/>
                <a:gd name="f186" fmla="*/ 48 f123 1"/>
                <a:gd name="f187" fmla="*/ 216 f124 1"/>
                <a:gd name="f188" fmla="*/ 0 f123 1"/>
                <a:gd name="f189" fmla="*/ 1192 f124 1"/>
                <a:gd name="f190" fmla="*/ 8196 f123 1"/>
                <a:gd name="f191" fmla="*/ 1186 f124 1"/>
                <a:gd name="f192" fmla="*/ 510 f124 1"/>
                <a:gd name="f193" fmla="+- f128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3">
                  <a:pos x="f126" y="f127"/>
                </a:cxn>
                <a:cxn ang="f193">
                  <a:pos x="f129" y="f130"/>
                </a:cxn>
                <a:cxn ang="f193">
                  <a:pos x="f131" y="f132"/>
                </a:cxn>
                <a:cxn ang="f193">
                  <a:pos x="f133" y="f134"/>
                </a:cxn>
                <a:cxn ang="f193">
                  <a:pos x="f135" y="f136"/>
                </a:cxn>
                <a:cxn ang="f193">
                  <a:pos x="f137" y="f138"/>
                </a:cxn>
                <a:cxn ang="f193">
                  <a:pos x="f139" y="f140"/>
                </a:cxn>
                <a:cxn ang="f193">
                  <a:pos x="f141" y="f142"/>
                </a:cxn>
                <a:cxn ang="f193">
                  <a:pos x="f143" y="f144"/>
                </a:cxn>
                <a:cxn ang="f193">
                  <a:pos x="f145" y="f140"/>
                </a:cxn>
                <a:cxn ang="f193">
                  <a:pos x="f146" y="f147"/>
                </a:cxn>
                <a:cxn ang="f193">
                  <a:pos x="f148" y="f149"/>
                </a:cxn>
                <a:cxn ang="f193">
                  <a:pos x="f150" y="f151"/>
                </a:cxn>
                <a:cxn ang="f193">
                  <a:pos x="f152" y="f153"/>
                </a:cxn>
                <a:cxn ang="f193">
                  <a:pos x="f154" y="f155"/>
                </a:cxn>
                <a:cxn ang="f193">
                  <a:pos x="f156" y="f157"/>
                </a:cxn>
                <a:cxn ang="f193">
                  <a:pos x="f158" y="f159"/>
                </a:cxn>
                <a:cxn ang="f193">
                  <a:pos x="f160" y="f161"/>
                </a:cxn>
                <a:cxn ang="f193">
                  <a:pos x="f162" y="f163"/>
                </a:cxn>
                <a:cxn ang="f193">
                  <a:pos x="f164" y="f165"/>
                </a:cxn>
                <a:cxn ang="f193">
                  <a:pos x="f166" y="f167"/>
                </a:cxn>
                <a:cxn ang="f193">
                  <a:pos x="f168" y="f169"/>
                </a:cxn>
                <a:cxn ang="f193">
                  <a:pos x="f170" y="f171"/>
                </a:cxn>
                <a:cxn ang="f193">
                  <a:pos x="f172" y="f173"/>
                </a:cxn>
                <a:cxn ang="f193">
                  <a:pos x="f174" y="f175"/>
                </a:cxn>
                <a:cxn ang="f193">
                  <a:pos x="f176" y="f177"/>
                </a:cxn>
                <a:cxn ang="f193">
                  <a:pos x="f178" y="f179"/>
                </a:cxn>
                <a:cxn ang="f193">
                  <a:pos x="f180" y="f181"/>
                </a:cxn>
                <a:cxn ang="f193">
                  <a:pos x="f182" y="f183"/>
                </a:cxn>
                <a:cxn ang="f193">
                  <a:pos x="f184" y="f185"/>
                </a:cxn>
                <a:cxn ang="f193">
                  <a:pos x="f186" y="f187"/>
                </a:cxn>
                <a:cxn ang="f193">
                  <a:pos x="f188" y="f161"/>
                </a:cxn>
                <a:cxn ang="f193">
                  <a:pos x="f126" y="f189"/>
                </a:cxn>
                <a:cxn ang="f193">
                  <a:pos x="f190" y="f191"/>
                </a:cxn>
                <a:cxn ang="f193">
                  <a:pos x="f190" y="f192"/>
                </a:cxn>
                <a:cxn ang="f193">
                  <a:pos x="f126" y="f127"/>
                </a:cxn>
              </a:cxnLst>
              <a:rect l="l" t="t" r="r" b="b"/>
              <a:pathLst>
                <a:path w="8196" h="1192">
                  <a:moveTo>
                    <a:pt x="f10" y="f11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39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3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93" y="f5"/>
                  </a:lnTo>
                  <a:lnTo>
                    <a:pt x="f94" y="f5"/>
                  </a:lnTo>
                  <a:lnTo>
                    <a:pt x="f95" y="f96"/>
                  </a:lnTo>
                  <a:lnTo>
                    <a:pt x="f97" y="f90"/>
                  </a:lnTo>
                  <a:lnTo>
                    <a:pt x="f98" y="f88"/>
                  </a:lnTo>
                  <a:lnTo>
                    <a:pt x="f99" y="f100"/>
                  </a:lnTo>
                  <a:lnTo>
                    <a:pt x="f101" y="f102"/>
                  </a:lnTo>
                  <a:lnTo>
                    <a:pt x="f19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113"/>
                  </a:lnTo>
                  <a:lnTo>
                    <a:pt x="f114" y="f115"/>
                  </a:lnTo>
                  <a:lnTo>
                    <a:pt x="f79" y="f116"/>
                  </a:lnTo>
                  <a:lnTo>
                    <a:pt x="f109" y="f77"/>
                  </a:lnTo>
                  <a:lnTo>
                    <a:pt x="f117" y="f118"/>
                  </a:lnTo>
                  <a:lnTo>
                    <a:pt x="f119" y="f9"/>
                  </a:lnTo>
                  <a:lnTo>
                    <a:pt x="f5" y="f75"/>
                  </a:lnTo>
                  <a:lnTo>
                    <a:pt x="f5" y="f7"/>
                  </a:lnTo>
                  <a:lnTo>
                    <a:pt x="f10" y="f7"/>
                  </a:lnTo>
                  <a:lnTo>
                    <a:pt x="f10" y="f7"/>
                  </a:lnTo>
                  <a:lnTo>
                    <a:pt x="f6" y="f120"/>
                  </a:lnTo>
                  <a:lnTo>
                    <a:pt x="f6" y="f120"/>
                  </a:lnTo>
                  <a:lnTo>
                    <a:pt x="f6" y="f121"/>
                  </a:lnTo>
                  <a:lnTo>
                    <a:pt x="f6" y="f121"/>
                  </a:lnTo>
                  <a:lnTo>
                    <a:pt x="f10" y="f11"/>
                  </a:lnTo>
                  <a:lnTo>
                    <a:pt x="f10" y="f11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es-UY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endParaRPr>
            </a:p>
          </p:txBody>
        </p:sp>
      </p:grpSp>
      <p:sp>
        <p:nvSpPr>
          <p:cNvPr id="9" name="Marcador de título 8"/>
          <p:cNvSpPr txBox="1">
            <a:spLocks noGrp="1"/>
          </p:cNvSpPr>
          <p:nvPr>
            <p:ph type="title"/>
          </p:nvPr>
        </p:nvSpPr>
        <p:spPr>
          <a:xfrm>
            <a:off x="457200" y="337680"/>
            <a:ext cx="8228160" cy="125099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/>
          <a:p>
            <a:endParaRPr lang="es-UY"/>
          </a:p>
        </p:txBody>
      </p:sp>
      <p:sp>
        <p:nvSpPr>
          <p:cNvPr id="10" name="Marcador de texto 9"/>
          <p:cNvSpPr txBox="1">
            <a:spLocks noGrp="1"/>
          </p:cNvSpPr>
          <p:nvPr>
            <p:ph type="body" idx="1"/>
          </p:nvPr>
        </p:nvSpPr>
        <p:spPr>
          <a:xfrm>
            <a:off x="871559" y="2674440"/>
            <a:ext cx="7407360" cy="34498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11" name="Forma libre 10"/>
          <p:cNvSpPr/>
          <p:nvPr/>
        </p:nvSpPr>
        <p:spPr>
          <a:xfrm>
            <a:off x="5164200" y="6249960"/>
            <a:ext cx="3786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UY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sp>
        <p:nvSpPr>
          <p:cNvPr id="12" name="Forma libre 11"/>
          <p:cNvSpPr/>
          <p:nvPr/>
        </p:nvSpPr>
        <p:spPr>
          <a:xfrm>
            <a:off x="193680" y="6249960"/>
            <a:ext cx="3786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UY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sp>
        <p:nvSpPr>
          <p:cNvPr id="13" name="Marcador de número de diapositiva 12"/>
          <p:cNvSpPr txBox="1">
            <a:spLocks noGrp="1"/>
          </p:cNvSpPr>
          <p:nvPr>
            <p:ph type="sldNum" sz="quarter" idx="4"/>
          </p:nvPr>
        </p:nvSpPr>
        <p:spPr>
          <a:xfrm>
            <a:off x="3990960" y="6249960"/>
            <a:ext cx="1160640" cy="3636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buNone/>
              <a:tabLst/>
              <a:defRPr lang="es-ES" sz="1000" kern="1200">
                <a:solidFill>
                  <a:srgbClr val="073E87"/>
                </a:solidFill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fld id="{FB68E954-C41F-48DD-8289-0BA59157B816}" type="slidenum"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es-UY" sz="4400" b="0" i="0" u="none" strike="noStrike" kern="1200" cap="none" baseline="0">
          <a:ln>
            <a:noFill/>
          </a:ln>
          <a:solidFill>
            <a:srgbClr val="FFFFFF"/>
          </a:solidFill>
          <a:latin typeface="Candara" pitchFamily="34"/>
          <a:ea typeface="Microsoft YaHei" pitchFamily="2"/>
        </a:defRPr>
      </a:lvl1pPr>
    </p:titleStyle>
    <p:bodyStyle>
      <a:lvl1pPr marL="342720" marR="0" indent="-342720" algn="l" rtl="0" hangingPunct="1">
        <a:lnSpc>
          <a:spcPct val="100000"/>
        </a:lnSpc>
        <a:spcBef>
          <a:spcPts val="598"/>
        </a:spcBef>
        <a:spcAft>
          <a:spcPts val="0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es-UY" sz="2400" b="0" i="0" u="none" strike="noStrike" kern="1200" cap="none" baseline="0">
          <a:ln>
            <a:noFill/>
          </a:ln>
          <a:solidFill>
            <a:srgbClr val="073E87"/>
          </a:solidFill>
          <a:latin typeface="Candara" pitchFamily="34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3681"/>
            <a:ext cx="8229600" cy="11430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118850"/>
            <a:ext cx="4565701" cy="55439"/>
          </a:xfrm>
          <a:prstGeom prst="rect">
            <a:avLst/>
          </a:prstGeom>
          <a:solidFill>
            <a:srgbClr val="2F51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65701" y="1118850"/>
            <a:ext cx="4578299" cy="55439"/>
          </a:xfrm>
          <a:prstGeom prst="rect">
            <a:avLst/>
          </a:prstGeom>
          <a:solidFill>
            <a:srgbClr val="DE62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Cresent for slide no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4879" y="6288826"/>
            <a:ext cx="418947" cy="420976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437" y="6385205"/>
            <a:ext cx="3647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pPr defTabSz="457200"/>
            <a:fld id="{016B8E99-4FBC-CD49-B53E-A24FE32A7D38}" type="slidenum">
              <a:rPr lang="en-US" smtClean="0"/>
              <a:pPr defTabSz="457200"/>
              <a:t>‹Nº›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572054" y="6625998"/>
            <a:ext cx="6804000" cy="0"/>
          </a:xfrm>
          <a:prstGeom prst="line">
            <a:avLst/>
          </a:prstGeom>
          <a:ln w="12700">
            <a:solidFill>
              <a:srgbClr val="E875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687" y="6269402"/>
            <a:ext cx="1198800" cy="44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388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DE6224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4BA6D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/>
          <p:cNvSpPr/>
          <p:nvPr/>
        </p:nvSpPr>
        <p:spPr>
          <a:xfrm>
            <a:off x="685799" y="1197000"/>
            <a:ext cx="7772400" cy="2182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ES" sz="4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Baskerville Old Face" pitchFamily="18"/>
                <a:ea typeface="Microsoft YaHei" pitchFamily="2"/>
                <a:cs typeface="Microsoft YaHei" pitchFamily="2"/>
              </a:rPr>
              <a:t>PATOLOGIAS MAS FRECUENTES QUE CONDUCEN A LA BAJA VISION:</a:t>
            </a:r>
          </a:p>
        </p:txBody>
      </p:sp>
      <p:sp>
        <p:nvSpPr>
          <p:cNvPr id="3" name="Forma libre 2"/>
          <p:cNvSpPr/>
          <p:nvPr/>
        </p:nvSpPr>
        <p:spPr>
          <a:xfrm>
            <a:off x="1371599" y="4076640"/>
            <a:ext cx="6400799" cy="952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36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Bradley Hand ITC" pitchFamily="66"/>
                <a:ea typeface="Microsoft YaHei" pitchFamily="2"/>
                <a:cs typeface="Microsoft YaHei" pitchFamily="2"/>
              </a:rPr>
              <a:t>Dra. Alicia Balier.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>
            <a:lum bright="-50000"/>
            <a:alphaModFix/>
          </a:blip>
          <a:srcRect/>
          <a:stretch>
            <a:fillRect/>
          </a:stretch>
        </p:blipFill>
        <p:spPr>
          <a:xfrm>
            <a:off x="708120" y="5157720"/>
            <a:ext cx="914400" cy="121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>
            <a:lum bright="-50000"/>
            <a:alphaModFix/>
          </a:blip>
          <a:srcRect/>
          <a:stretch>
            <a:fillRect/>
          </a:stretch>
        </p:blipFill>
        <p:spPr>
          <a:xfrm>
            <a:off x="5076720" y="5459400"/>
            <a:ext cx="3600720" cy="777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708480" y="5157720"/>
            <a:ext cx="914039" cy="121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5076720" y="5459400"/>
            <a:ext cx="3600000" cy="77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 txBox="1">
            <a:spLocks noGrp="1"/>
          </p:cNvSpPr>
          <p:nvPr>
            <p:ph type="body" idx="4294967295"/>
          </p:nvPr>
        </p:nvSpPr>
        <p:spPr>
          <a:xfrm>
            <a:off x="1080000" y="2160000"/>
            <a:ext cx="7407360" cy="3671999"/>
          </a:xfrm>
        </p:spPr>
        <p:txBody>
          <a:bodyPr wrap="square"/>
          <a:lstStyle/>
          <a:p>
            <a:pPr lvl="0">
              <a:lnSpc>
                <a:spcPct val="90000"/>
              </a:lnSpc>
              <a:spcBef>
                <a:spcPts val="799"/>
              </a:spcBef>
            </a:pPr>
            <a:r>
              <a:rPr lang="es-ES"/>
              <a:t>                           </a:t>
            </a:r>
          </a:p>
          <a:p>
            <a:pPr lvl="0">
              <a:lnSpc>
                <a:spcPct val="90000"/>
              </a:lnSpc>
              <a:spcBef>
                <a:spcPts val="799"/>
              </a:spcBef>
            </a:pPr>
            <a:r>
              <a:rPr lang="es-ES"/>
              <a:t> Función: transformar estímulo luminoso en</a:t>
            </a:r>
          </a:p>
          <a:p>
            <a:pPr lvl="0">
              <a:lnSpc>
                <a:spcPct val="90000"/>
              </a:lnSpc>
              <a:spcBef>
                <a:spcPts val="799"/>
              </a:spcBef>
            </a:pPr>
            <a:r>
              <a:rPr lang="es-ES"/>
              <a:t>                impulso eléctrico</a:t>
            </a:r>
          </a:p>
          <a:p>
            <a:pPr lvl="0">
              <a:lnSpc>
                <a:spcPct val="90000"/>
              </a:lnSpc>
              <a:spcBef>
                <a:spcPts val="799"/>
              </a:spcBef>
            </a:pPr>
            <a:endParaRPr lang="es-ES"/>
          </a:p>
          <a:p>
            <a:pPr lvl="0">
              <a:lnSpc>
                <a:spcPct val="90000"/>
              </a:lnSpc>
              <a:spcBef>
                <a:spcPts val="799"/>
              </a:spcBef>
            </a:pPr>
            <a:r>
              <a:rPr lang="es-ES"/>
              <a:t> 3 porciones: polo posterior – macula</a:t>
            </a:r>
          </a:p>
          <a:p>
            <a:pPr lvl="0">
              <a:lnSpc>
                <a:spcPct val="90000"/>
              </a:lnSpc>
              <a:spcBef>
                <a:spcPts val="799"/>
              </a:spcBef>
            </a:pPr>
            <a:r>
              <a:rPr lang="es-ES"/>
              <a:t>                                                         papila óptica</a:t>
            </a:r>
          </a:p>
          <a:p>
            <a:pPr lvl="0">
              <a:lnSpc>
                <a:spcPct val="90000"/>
              </a:lnSpc>
              <a:spcBef>
                <a:spcPts val="799"/>
              </a:spcBef>
            </a:pPr>
            <a:r>
              <a:rPr lang="es-ES"/>
              <a:t>                      retina intermedia</a:t>
            </a:r>
          </a:p>
          <a:p>
            <a:pPr lvl="0">
              <a:lnSpc>
                <a:spcPct val="90000"/>
              </a:lnSpc>
              <a:spcBef>
                <a:spcPts val="799"/>
              </a:spcBef>
            </a:pPr>
            <a:r>
              <a:rPr lang="es-ES"/>
              <a:t>                      retina periférica</a:t>
            </a:r>
          </a:p>
          <a:p>
            <a:pPr lvl="0">
              <a:lnSpc>
                <a:spcPct val="90000"/>
              </a:lnSpc>
              <a:spcBef>
                <a:spcPts val="799"/>
              </a:spcBef>
            </a:pPr>
            <a:r>
              <a:rPr lang="es-ES"/>
              <a:t> </a:t>
            </a:r>
          </a:p>
        </p:txBody>
      </p:sp>
      <p:sp>
        <p:nvSpPr>
          <p:cNvPr id="3" name="Título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s-UY"/>
              <a:t>RETINA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 txBox="1"/>
          <p:nvPr/>
        </p:nvSpPr>
        <p:spPr>
          <a:xfrm>
            <a:off x="578520" y="1296000"/>
            <a:ext cx="4317480" cy="475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91440" bIns="4572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479"/>
              </a:spcBef>
              <a:spcAft>
                <a:spcPts val="1199"/>
              </a:spcAft>
              <a:buClr>
                <a:srgbClr val="DE6224"/>
              </a:buClr>
              <a:buSzPct val="100000"/>
              <a:buFont typeface="Arial" pitchFamily="32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UY"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rPr>
              <a:t>Macula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479"/>
              </a:spcBef>
              <a:spcAft>
                <a:spcPts val="1199"/>
              </a:spcAft>
              <a:buClr>
                <a:srgbClr val="DE6224"/>
              </a:buClr>
              <a:buSzPct val="100000"/>
              <a:buFont typeface="Arial" pitchFamily="32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UY" sz="2400" b="0" i="0" u="none" strike="noStrike" cap="none" spc="0" baseline="3000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rPr>
              <a:t>Mancha oscura en el centro dela retina1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Clr>
                <a:srgbClr val="DE6224"/>
              </a:buClr>
              <a:buSzPct val="100000"/>
              <a:buFont typeface="Arial" pitchFamily="32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UY" sz="2400" b="0" i="0" u="none" strike="noStrike" cap="none" spc="0" baseline="3000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rPr>
              <a:t>Elevada concentración  de fotorreceptores (principalmente conos)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DE6224"/>
              </a:buClr>
              <a:buSzPct val="100000"/>
              <a:buFont typeface="Arial" pitchFamily="32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UY" sz="2400" b="0" i="0" u="none" strike="noStrike" cap="none" spc="0" baseline="3000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rPr>
              <a:t>Responsable de la vision de colores (fotópica)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DE6224"/>
              </a:buClr>
              <a:buSzPct val="100000"/>
              <a:buFont typeface="Arial" pitchFamily="32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UY" sz="4000" b="0" i="0" u="none" strike="noStrike" cap="none" spc="0" baseline="3000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icrosoft YaHei" pitchFamily="2"/>
              </a:rPr>
              <a:t>Papila óptica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DE6224"/>
              </a:buClr>
              <a:buSzPct val="100000"/>
              <a:buFont typeface="Arial" pitchFamily="32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UY" sz="2600" b="0" i="0" u="none" strike="noStrike" cap="none" spc="0" baseline="3000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icrosoft YaHei" pitchFamily="2"/>
              </a:rPr>
              <a:t>Inicio del nervio optico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DE6224"/>
              </a:buClr>
              <a:buSzPct val="100000"/>
              <a:buFont typeface="Arial" pitchFamily="32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UY" sz="2600" b="0" i="0" u="none" strike="noStrike" cap="none" spc="0" baseline="3000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icrosoft YaHei" pitchFamily="2"/>
              </a:rPr>
              <a:t>Carece de fotorreceptores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DE6224"/>
              </a:buClr>
              <a:buSzPct val="100000"/>
              <a:buFont typeface="Arial" pitchFamily="32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UY" sz="2600" b="0" i="0" u="none" strike="noStrike" cap="none" spc="0" baseline="3000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icrosoft YaHei" pitchFamily="2"/>
              </a:rPr>
              <a:t>Punto ciego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DE6224"/>
              </a:buClr>
              <a:buSzPct val="100000"/>
              <a:buFont typeface="Arial" pitchFamily="32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UY" sz="2600" b="0" i="0" u="none" strike="noStrike" cap="none" spc="0" baseline="30000">
              <a:ln>
                <a:noFill/>
              </a:ln>
              <a:solidFill>
                <a:srgbClr val="0000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2"/>
              <a:ea typeface="Microsoft YaHei" pitchFamily="2"/>
              <a:cs typeface="Microsoft YaHei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DE6224"/>
              </a:buClr>
              <a:buSzPct val="100000"/>
              <a:buFont typeface="Arial" pitchFamily="32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UY" sz="2600" b="0" i="0" u="none" strike="noStrike" cap="none" spc="0" baseline="30000">
              <a:ln>
                <a:noFill/>
              </a:ln>
              <a:solidFill>
                <a:srgbClr val="0000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2"/>
              <a:ea typeface="Microsoft YaHei" pitchFamily="2"/>
              <a:cs typeface="Microsoft YaHei" pitchFamily="2"/>
            </a:endParaRPr>
          </a:p>
        </p:txBody>
      </p:sp>
      <p:pic>
        <p:nvPicPr>
          <p:cNvPr id="3" name="Picture 3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118120" y="1588680"/>
            <a:ext cx="3449880" cy="3449880"/>
          </a:xfrm>
          <a:effectLst>
            <a:outerShdw dist="139498" dir="2700000" algn="tl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824360" y="1368000"/>
            <a:ext cx="3962160" cy="3960360"/>
          </a:xfrm>
          <a:prstGeom prst="rect">
            <a:avLst/>
          </a:prstGeom>
          <a:noFill/>
          <a:ln>
            <a:noFill/>
          </a:ln>
          <a:effectLst>
            <a:outerShdw dist="139498" dir="2700000" algn="tl">
              <a:srgbClr val="333333">
                <a:alpha val="65000"/>
              </a:srgbClr>
            </a:outerShdw>
          </a:effectLst>
        </p:spPr>
      </p:pic>
      <p:sp>
        <p:nvSpPr>
          <p:cNvPr id="5" name="Título 4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s-UY"/>
              <a:t>POLO POSTERIOR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COMPLEJO RETINA, EPR, COROIDES</a:t>
            </a:r>
            <a:endParaRPr lang="es-UY" dirty="0"/>
          </a:p>
        </p:txBody>
      </p:sp>
      <p:pic>
        <p:nvPicPr>
          <p:cNvPr id="5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8482" y="1990165"/>
            <a:ext cx="2286000" cy="3859305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588679"/>
            <a:ext cx="43307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224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6D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rgbClr val="DE6224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Light-sensitive tissue lining </a:t>
            </a:r>
            <a:b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inside of the eye</a:t>
            </a:r>
          </a:p>
          <a:p>
            <a:pPr marL="342900" marR="0" lvl="0" indent="-342900" algn="l" defTabSz="4572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rgbClr val="DE6224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Converts light to neural signals</a:t>
            </a:r>
          </a:p>
          <a:p>
            <a:pPr marL="342900" marR="0" lvl="0" indent="-342900" algn="l" defTabSz="4572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rgbClr val="DE6224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Ganglion nerve cells overlie the photoreceptor layer and retinal pigment epithelium (RPE)</a:t>
            </a:r>
            <a:r>
              <a:rPr kumimoji="0" lang="en-GB" sz="2400" b="0" i="0" u="none" strike="noStrike" kern="120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1,2</a:t>
            </a:r>
          </a:p>
          <a:p>
            <a:pPr marL="342900" marR="0" lvl="0" indent="-342900" algn="l" defTabSz="4572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DE6224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Bruch’s membrane and the choroid sit behind the RPE</a:t>
            </a:r>
          </a:p>
        </p:txBody>
      </p:sp>
    </p:spTree>
    <p:extLst>
      <p:ext uri="{BB962C8B-B14F-4D97-AF65-F5344CB8AC3E}">
        <p14:creationId xmlns:p14="http://schemas.microsoft.com/office/powerpoint/2010/main" val="99163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Content Placeholder 11"/>
          <p:cNvSpPr txBox="1">
            <a:spLocks/>
          </p:cNvSpPr>
          <p:nvPr/>
        </p:nvSpPr>
        <p:spPr bwMode="auto">
          <a:xfrm>
            <a:off x="457200" y="1600200"/>
            <a:ext cx="42592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224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6D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DE6224"/>
              </a:buClr>
              <a:buSzTx/>
              <a:buFont typeface="Arial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Highly pigmented layer of the retina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DE6224"/>
              </a:buClr>
              <a:buSzTx/>
              <a:buFont typeface="Arial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Removes waste products from photoreceptors</a:t>
            </a:r>
            <a:r>
              <a:rPr kumimoji="0" lang="en-GB" sz="2800" b="0" i="0" u="none" strike="noStrike" kern="120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DE6224"/>
              </a:buClr>
              <a:buSzTx/>
              <a:buFont typeface="Arial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Nourishes photoreceptors</a:t>
            </a:r>
            <a:r>
              <a:rPr kumimoji="0" lang="en-GB" sz="2800" b="0" i="0" u="none" strike="noStrike" kern="120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DE6224"/>
              </a:buClr>
              <a:buSzTx/>
              <a:buFont typeface="Arial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Acts as a barrier to choroidal blood vessels</a:t>
            </a:r>
            <a:r>
              <a:rPr kumimoji="0" lang="en-GB" sz="2800" b="0" i="0" u="none" strike="noStrike" kern="120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GB" sz="2800" b="0" i="0" u="none" strike="noStrike" kern="120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48275" y="1600200"/>
            <a:ext cx="2838450" cy="4525963"/>
          </a:xfrm>
        </p:spPr>
      </p:pic>
      <p:pic>
        <p:nvPicPr>
          <p:cNvPr id="6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00675" y="1752600"/>
            <a:ext cx="2838450" cy="4525963"/>
          </a:xfrm>
        </p:spPr>
      </p:pic>
      <p:pic>
        <p:nvPicPr>
          <p:cNvPr id="7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48275" y="1447800"/>
            <a:ext cx="2838450" cy="4525963"/>
          </a:xfrm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3075" y="1905000"/>
            <a:ext cx="2838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298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600200"/>
            <a:ext cx="4546600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224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6D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DE6224"/>
              </a:buClr>
              <a:buSzTx/>
              <a:buFont typeface="Arial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Vascular layer behind the RPE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DE6224"/>
              </a:buClr>
              <a:buSzTx/>
              <a:buFont typeface="Arial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Provides oxygen and nourishment to the RPE</a:t>
            </a:r>
            <a:r>
              <a:rPr kumimoji="0" lang="en-GB" sz="2800" b="0" i="0" u="none" strike="noStrike" kern="120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6224"/>
              </a:buClr>
              <a:buSzTx/>
              <a:buFont typeface="Arial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Divided into five layers:</a:t>
            </a:r>
            <a:r>
              <a:rPr kumimoji="0" lang="en-GB" sz="2800" b="0" i="0" u="none" strike="noStrike" kern="120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Suprachoroidea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Haller’s layer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Sattler’s layer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Choriocapillaris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Bruch’s membrane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48275" y="1600200"/>
            <a:ext cx="2838450" cy="4525963"/>
          </a:xfrm>
        </p:spPr>
      </p:pic>
      <p:pic>
        <p:nvPicPr>
          <p:cNvPr id="6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48275" y="1447800"/>
            <a:ext cx="2838450" cy="4525963"/>
          </a:xfrm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0675" y="1600200"/>
            <a:ext cx="2838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535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983494" y="1860776"/>
            <a:ext cx="5040000" cy="41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GLOBO OCULAR</a:t>
            </a:r>
            <a:endParaRPr lang="es-UY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UY" dirty="0"/>
          </a:p>
        </p:txBody>
      </p:sp>
      <p:pic>
        <p:nvPicPr>
          <p:cNvPr id="4" name="Picture 4" descr="PAG19_F1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8208963" cy="6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18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2907657" y="2493360"/>
            <a:ext cx="3091320" cy="2834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VIA VISUAL</a:t>
            </a:r>
            <a:endParaRPr lang="es-UY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Grp="1" noChangeAspect="1"/>
          </p:cNvPicPr>
          <p:nvPr>
            <p:ph type="pic" idx="4294967295"/>
          </p:nvPr>
        </p:nvPicPr>
        <p:blipFill>
          <a:blip>
            <a:lum bright="-50000"/>
            <a:alphaModFix/>
          </a:blip>
          <a:srcRect/>
          <a:stretch>
            <a:fillRect/>
          </a:stretch>
        </p:blipFill>
        <p:spPr>
          <a:xfrm>
            <a:off x="4680000" y="2592000"/>
            <a:ext cx="360" cy="360"/>
          </a:xfrm>
        </p:spPr>
      </p:pic>
      <p:sp>
        <p:nvSpPr>
          <p:cNvPr id="3" name="Título 2"/>
          <p:cNvSpPr txBox="1">
            <a:spLocks noGrp="1"/>
          </p:cNvSpPr>
          <p:nvPr>
            <p:ph type="title" idx="4294967295"/>
          </p:nvPr>
        </p:nvSpPr>
        <p:spPr>
          <a:xfrm>
            <a:off x="483840" y="307080"/>
            <a:ext cx="8228160" cy="2104920"/>
          </a:xfrm>
        </p:spPr>
        <p:txBody>
          <a:bodyPr/>
          <a:lstStyle/>
          <a:p>
            <a:pPr lvl="0"/>
            <a:r>
              <a:rPr lang="es-UY"/>
              <a:t>PREVALENCIA EN EL MUNDO DE BAJA VISION Y CEGUERA</a:t>
            </a:r>
            <a:br>
              <a:rPr lang="es-UY"/>
            </a:br>
            <a:endParaRPr lang="es-UY"/>
          </a:p>
        </p:txBody>
      </p:sp>
      <p:sp>
        <p:nvSpPr>
          <p:cNvPr id="4" name="Content Placeholder 8"/>
          <p:cNvSpPr txBox="1"/>
          <p:nvPr/>
        </p:nvSpPr>
        <p:spPr>
          <a:xfrm>
            <a:off x="339120" y="1872000"/>
            <a:ext cx="8229240" cy="41763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91440" bIns="4572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641"/>
              </a:spcBef>
              <a:spcAft>
                <a:spcPts val="2401"/>
              </a:spcAft>
              <a:buClr>
                <a:srgbClr val="DE6224"/>
              </a:buClr>
              <a:buSzPct val="100000"/>
              <a:buFont typeface="Arial" pitchFamily="32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UY"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rPr>
              <a:t>Discapacidad visual: 285 million</a:t>
            </a:r>
            <a:r>
              <a:rPr lang="es-UY" sz="3200" b="0" i="0" u="none" strike="noStrike" cap="none" spc="0" baseline="3000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rPr>
              <a:t>1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561"/>
              </a:spcBef>
              <a:spcAft>
                <a:spcPts val="2401"/>
              </a:spcAft>
              <a:buClr>
                <a:srgbClr val="000000"/>
              </a:buClr>
              <a:buSzPct val="100000"/>
              <a:buFont typeface="Arial" pitchFamily="32"/>
              <a:buChar char="–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UY" sz="2800" b="0" i="0" u="none" strike="noStrike" cap="none" spc="0" baseline="3000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rPr>
              <a:t>Baja Visión: 246 milliones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561"/>
              </a:spcBef>
              <a:spcAft>
                <a:spcPts val="2401"/>
              </a:spcAft>
              <a:buClr>
                <a:srgbClr val="000000"/>
              </a:buClr>
              <a:buSzPct val="100000"/>
              <a:buFont typeface="Arial" pitchFamily="32"/>
              <a:buChar char="–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UY" sz="2800" b="0" i="0" u="none" strike="noStrike" cap="none" spc="0" baseline="3000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rPr>
              <a:t>ciegos: 39 milliones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41"/>
              </a:spcBef>
              <a:spcAft>
                <a:spcPts val="2401"/>
              </a:spcAft>
              <a:buClr>
                <a:srgbClr val="DE6224"/>
              </a:buClr>
              <a:buSzPct val="100000"/>
              <a:buFont typeface="Arial" pitchFamily="32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UY" sz="3200" b="0" i="0" u="none" strike="noStrike" cap="none" spc="0" baseline="3000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rPr>
              <a:t>Ceguera legal visión 20/200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UY" sz="3200" b="0" i="0" u="none" strike="noStrike" cap="none" spc="0" baseline="3000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CAUSAS DE CEGUERA Y B.V.</a:t>
            </a:r>
            <a:endParaRPr lang="es-UY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1418959"/>
              </p:ext>
            </p:extLst>
          </p:nvPr>
        </p:nvGraphicFramePr>
        <p:xfrm>
          <a:off x="1425388" y="2003611"/>
          <a:ext cx="5862918" cy="4383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882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s-UY"/>
              <a:t>ANATOMIA OCULAR</a:t>
            </a:r>
          </a:p>
        </p:txBody>
      </p:sp>
      <p:sp>
        <p:nvSpPr>
          <p:cNvPr id="3" name="Subtítulo 2"/>
          <p:cNvSpPr txBox="1">
            <a:spLocks noGrp="1"/>
          </p:cNvSpPr>
          <p:nvPr>
            <p:ph type="subTitle" idx="4294967295"/>
          </p:nvPr>
        </p:nvSpPr>
        <p:spPr>
          <a:xfrm>
            <a:off x="864000" y="1728000"/>
            <a:ext cx="7486920" cy="4468320"/>
          </a:xfrm>
        </p:spPr>
        <p:txBody>
          <a:bodyPr lIns="0" tIns="0" rIns="0" bIns="0"/>
          <a:lstStyle/>
          <a:p>
            <a:pPr lvl="0"/>
            <a:r>
              <a:rPr lang="es-UY"/>
              <a:t>     El ojo es una extensión del sistema nervioso central, siendo la función visual un fenómeno complejo producido a nivel de la corteza cerebral.</a:t>
            </a:r>
          </a:p>
          <a:p>
            <a:pPr lvl="0"/>
            <a:endParaRPr lang="es-UY"/>
          </a:p>
          <a:p>
            <a:pPr lvl="0"/>
            <a:r>
              <a:rPr lang="es-UY"/>
              <a:t>     El ojo es el órgano receptor.</a:t>
            </a:r>
          </a:p>
          <a:p>
            <a:pPr lvl="0"/>
            <a:endParaRPr lang="es-UY"/>
          </a:p>
          <a:p>
            <a:pPr lvl="0"/>
            <a:r>
              <a:rPr lang="es-UY"/>
              <a:t>     El nervio óptico y la vía visual el conductor.</a:t>
            </a:r>
          </a:p>
          <a:p>
            <a:pPr lvl="0"/>
            <a:endParaRPr lang="es-UY"/>
          </a:p>
          <a:p>
            <a:pPr lvl="0"/>
            <a:endParaRPr lang="es-UY"/>
          </a:p>
          <a:p>
            <a:pPr lvl="0"/>
            <a:r>
              <a:rPr lang="es-UY"/>
              <a:t>   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s-UY"/>
              <a:t>CAUSAS GLOBALES DE CEGUERA</a:t>
            </a:r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s-UY"/>
              <a:t>Ceguera evitable        75%</a:t>
            </a:r>
          </a:p>
          <a:p>
            <a:pPr lvl="0"/>
            <a:r>
              <a:rPr lang="es-UY"/>
              <a:t>                                         Tratables y/o prevenibles</a:t>
            </a:r>
          </a:p>
          <a:p>
            <a:pPr lvl="0"/>
            <a:endParaRPr lang="es-UY"/>
          </a:p>
          <a:p>
            <a:pPr lvl="0"/>
            <a:r>
              <a:rPr lang="es-UY"/>
              <a:t>90% de las personas ciegas viven en países en desa</a:t>
            </a:r>
          </a:p>
          <a:p>
            <a:pPr lvl="0"/>
            <a:r>
              <a:rPr lang="es-UY"/>
              <a:t>rrollo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457200" y="245880"/>
            <a:ext cx="8228160" cy="1434600"/>
          </a:xfrm>
        </p:spPr>
        <p:txBody>
          <a:bodyPr/>
          <a:lstStyle/>
          <a:p>
            <a:pPr lvl="0"/>
            <a:r>
              <a:rPr lang="es-UY"/>
              <a:t>EVALUACION RAPIDA DE LA CEGUERA EVITABLE (RAAB)</a:t>
            </a:r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503999" y="2520000"/>
            <a:ext cx="8063999" cy="3816000"/>
          </a:xfrm>
        </p:spPr>
        <p:txBody>
          <a:bodyPr/>
          <a:lstStyle/>
          <a:p>
            <a:pPr lvl="0"/>
            <a:r>
              <a:rPr lang="es-UY"/>
              <a:t>     El Raab se llevó a cabo en Uruguay en 2011, a nivel nacional</a:t>
            </a:r>
          </a:p>
          <a:p>
            <a:pPr lvl="0"/>
            <a:r>
              <a:rPr lang="es-UY"/>
              <a:t>     La encuesta poblacional fue organizada por la Universidad de la República, el MSP (Minsa), IAPB, ORBIS y Visión 20/20 Latinoamérica. El objetivo era evaluar la situación actual sobre la ceguera y la discapacidadvisual en Uruguay. En este informe los datos se refieren a las personas mayores de 50 anos.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s-UY"/>
              <a:t>RESULTADOS</a:t>
            </a:r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1080000" y="2448000"/>
            <a:ext cx="7920000" cy="3809880"/>
          </a:xfrm>
        </p:spPr>
        <p:txBody>
          <a:bodyPr/>
          <a:lstStyle/>
          <a:p>
            <a:pPr lvl="0"/>
            <a:r>
              <a:rPr lang="es-UY"/>
              <a:t>     La prevalencia de la ceguera y la baja visión aumentan fuertemente con la edad, como en todas las comunidades.</a:t>
            </a:r>
          </a:p>
          <a:p>
            <a:pPr lvl="0"/>
            <a:r>
              <a:rPr lang="es-UY"/>
              <a:t>     El ajuste de la prevalencia en baja visión de personas que requieren de servicios especializados se estimó en 0,8%: 7.300 personas, 3.000 hombres y 4.300 mujeres.</a:t>
            </a:r>
          </a:p>
          <a:p>
            <a:pPr lvl="0"/>
            <a:r>
              <a:rPr lang="es-UY"/>
              <a:t>      La causa más frecuente fue la catarata bilateral; 48,6%,  glaucoma, 14,3%; degeneración macular senil 8,6%; otras enfermedades de polo posterior 8,6%</a:t>
            </a:r>
          </a:p>
          <a:p>
            <a:pPr lvl="0"/>
            <a:endParaRPr lang="es-UY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18252" y="1872801"/>
            <a:ext cx="7992120" cy="108977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58 w 21600"/>
              <a:gd name="T13" fmla="*/ 2867 h 21600"/>
              <a:gd name="T14" fmla="*/ 18742 w 21600"/>
              <a:gd name="T15" fmla="*/ 1873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09" y="21600"/>
                </a:lnTo>
                <a:lnTo>
                  <a:pt x="1949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4EAC"/>
          </a:solidFill>
          <a:ln w="190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>
                <a:solidFill>
                  <a:srgbClr val="FFFFFF"/>
                </a:solidFill>
                <a:cs typeface="Calibri" pitchFamily="34" charset="0"/>
              </a:rPr>
              <a:t>Global prevalence of AMD</a:t>
            </a:r>
            <a:endParaRPr lang="en-US" sz="2400" b="1" i="1" baseline="30000" dirty="0">
              <a:solidFill>
                <a:srgbClr val="FFFFFF"/>
              </a:solidFill>
              <a:cs typeface="Calibri" pitchFamily="34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cs typeface="Calibri" pitchFamily="34" charset="0"/>
              </a:rPr>
              <a:t>30 million</a:t>
            </a:r>
            <a:r>
              <a:rPr lang="en-US" sz="2400" b="1" baseline="30000" dirty="0">
                <a:solidFill>
                  <a:srgbClr val="FFFFFF"/>
                </a:solidFill>
                <a:cs typeface="Calibri" pitchFamily="34" charset="0"/>
              </a:rPr>
              <a:t>1,2</a:t>
            </a: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1589976" y="3221809"/>
            <a:ext cx="6048672" cy="108977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0 w 21600"/>
              <a:gd name="T5" fmla="*/ 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54 w 21600"/>
              <a:gd name="T13" fmla="*/ 2867 h 21600"/>
              <a:gd name="T14" fmla="*/ 18746 w 21600"/>
              <a:gd name="T15" fmla="*/ 1873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09" y="21600"/>
                </a:lnTo>
                <a:lnTo>
                  <a:pt x="1949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6FDE"/>
          </a:solidFill>
          <a:ln w="190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>
                <a:solidFill>
                  <a:srgbClr val="FFFFFF"/>
                </a:solidFill>
                <a:cs typeface="Calibri" pitchFamily="34" charset="0"/>
              </a:rPr>
              <a:t>AMD-related blindn</a:t>
            </a:r>
            <a:r>
              <a:rPr lang="en-US" sz="2400" b="1" dirty="0">
                <a:solidFill>
                  <a:srgbClr val="FFFFFF"/>
                </a:solidFill>
                <a:cs typeface="Calibri" pitchFamily="34" charset="0"/>
              </a:rPr>
              <a:t>ess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cs typeface="Calibri" pitchFamily="34" charset="0"/>
              </a:rPr>
              <a:t>&gt;3 million (8.7% of all causes)</a:t>
            </a:r>
            <a:r>
              <a:rPr lang="en-US" sz="2400" b="1" baseline="30000" dirty="0">
                <a:solidFill>
                  <a:srgbClr val="FFFFFF"/>
                </a:solidFill>
                <a:cs typeface="Calibri" pitchFamily="34" charset="0"/>
              </a:rPr>
              <a:t>2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418068" y="4570817"/>
            <a:ext cx="4392488" cy="108977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0 w 21600"/>
              <a:gd name="T5" fmla="*/ 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51 w 21600"/>
              <a:gd name="T13" fmla="*/ 2867 h 21600"/>
              <a:gd name="T14" fmla="*/ 18749 w 21600"/>
              <a:gd name="T15" fmla="*/ 1873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09" y="21600"/>
                </a:lnTo>
                <a:lnTo>
                  <a:pt x="19491" y="21600"/>
                </a:lnTo>
                <a:lnTo>
                  <a:pt x="21600" y="0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 w="190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itchFamily="34" charset="0"/>
              </a:rPr>
              <a:t>Increasing prevalence as 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itchFamily="34" charset="0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itchFamily="34" charset="0"/>
              </a:rPr>
              <a:t>population ages</a:t>
            </a:r>
            <a:r>
              <a:rPr kumimoji="0" lang="en-US" sz="24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itchFamily="34" charset="0"/>
              </a:rPr>
              <a:t>3,4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EPIDEMIOLOGIA</a:t>
            </a:r>
            <a:endParaRPr lang="es-UY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522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EPIDEMIOLOGIA</a:t>
            </a:r>
            <a:endParaRPr lang="es-U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 dirty="0"/>
          </a:p>
        </p:txBody>
      </p:sp>
      <p:grpSp>
        <p:nvGrpSpPr>
          <p:cNvPr id="4" name="Group 208"/>
          <p:cNvGrpSpPr>
            <a:grpSpLocks/>
          </p:cNvGrpSpPr>
          <p:nvPr/>
        </p:nvGrpSpPr>
        <p:grpSpPr bwMode="auto">
          <a:xfrm>
            <a:off x="672354" y="1809621"/>
            <a:ext cx="8013006" cy="4019550"/>
            <a:chOff x="220663" y="1509713"/>
            <a:chExt cx="8753474" cy="4562475"/>
          </a:xfrm>
          <a:gradFill>
            <a:gsLst>
              <a:gs pos="0">
                <a:srgbClr val="F79646">
                  <a:lumMod val="60000"/>
                  <a:lumOff val="40000"/>
                </a:srgbClr>
              </a:gs>
              <a:gs pos="50000">
                <a:srgbClr val="F79646">
                  <a:lumMod val="40000"/>
                  <a:lumOff val="60000"/>
                </a:srgbClr>
              </a:gs>
              <a:gs pos="100000">
                <a:srgbClr val="F79646">
                  <a:lumMod val="20000"/>
                  <a:lumOff val="80000"/>
                </a:srgbClr>
              </a:gs>
            </a:gsLst>
            <a:lin ang="16200000" scaled="1"/>
          </a:gradFill>
        </p:grpSpPr>
        <p:sp>
          <p:nvSpPr>
            <p:cNvPr id="5" name="Freeform 257"/>
            <p:cNvSpPr>
              <a:spLocks/>
            </p:cNvSpPr>
            <p:nvPr/>
          </p:nvSpPr>
          <p:spPr bwMode="auto">
            <a:xfrm>
              <a:off x="4252738" y="2857717"/>
              <a:ext cx="110165" cy="164688"/>
            </a:xfrm>
            <a:custGeom>
              <a:avLst/>
              <a:gdLst>
                <a:gd name="T0" fmla="*/ 23472 w 84"/>
                <a:gd name="T1" fmla="*/ 163513 h 126"/>
                <a:gd name="T2" fmla="*/ 0 w 84"/>
                <a:gd name="T3" fmla="*/ 147940 h 126"/>
                <a:gd name="T4" fmla="*/ 0 w 84"/>
                <a:gd name="T5" fmla="*/ 132368 h 126"/>
                <a:gd name="T6" fmla="*/ 7824 w 84"/>
                <a:gd name="T7" fmla="*/ 124581 h 126"/>
                <a:gd name="T8" fmla="*/ 15648 w 84"/>
                <a:gd name="T9" fmla="*/ 109009 h 126"/>
                <a:gd name="T10" fmla="*/ 15648 w 84"/>
                <a:gd name="T11" fmla="*/ 85650 h 126"/>
                <a:gd name="T12" fmla="*/ 7824 w 84"/>
                <a:gd name="T13" fmla="*/ 77863 h 126"/>
                <a:gd name="T14" fmla="*/ 15648 w 84"/>
                <a:gd name="T15" fmla="*/ 70077 h 126"/>
                <a:gd name="T16" fmla="*/ 7824 w 84"/>
                <a:gd name="T17" fmla="*/ 46718 h 126"/>
                <a:gd name="T18" fmla="*/ 39120 w 84"/>
                <a:gd name="T19" fmla="*/ 38932 h 126"/>
                <a:gd name="T20" fmla="*/ 39120 w 84"/>
                <a:gd name="T21" fmla="*/ 23359 h 126"/>
                <a:gd name="T22" fmla="*/ 70417 w 84"/>
                <a:gd name="T23" fmla="*/ 0 h 126"/>
                <a:gd name="T24" fmla="*/ 78241 w 84"/>
                <a:gd name="T25" fmla="*/ 7786 h 126"/>
                <a:gd name="T26" fmla="*/ 93889 w 84"/>
                <a:gd name="T27" fmla="*/ 7786 h 126"/>
                <a:gd name="T28" fmla="*/ 101713 w 84"/>
                <a:gd name="T29" fmla="*/ 23359 h 126"/>
                <a:gd name="T30" fmla="*/ 109537 w 84"/>
                <a:gd name="T31" fmla="*/ 38932 h 126"/>
                <a:gd name="T32" fmla="*/ 93889 w 84"/>
                <a:gd name="T33" fmla="*/ 54504 h 126"/>
                <a:gd name="T34" fmla="*/ 101713 w 84"/>
                <a:gd name="T35" fmla="*/ 85650 h 126"/>
                <a:gd name="T36" fmla="*/ 93889 w 84"/>
                <a:gd name="T37" fmla="*/ 124581 h 126"/>
                <a:gd name="T38" fmla="*/ 70417 w 84"/>
                <a:gd name="T39" fmla="*/ 132368 h 126"/>
                <a:gd name="T40" fmla="*/ 23472 w 84"/>
                <a:gd name="T41" fmla="*/ 163513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126"/>
                <a:gd name="T65" fmla="*/ 84 w 84"/>
                <a:gd name="T66" fmla="*/ 126 h 1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126">
                  <a:moveTo>
                    <a:pt x="18" y="126"/>
                  </a:moveTo>
                  <a:lnTo>
                    <a:pt x="0" y="114"/>
                  </a:lnTo>
                  <a:lnTo>
                    <a:pt x="0" y="102"/>
                  </a:lnTo>
                  <a:lnTo>
                    <a:pt x="6" y="96"/>
                  </a:lnTo>
                  <a:lnTo>
                    <a:pt x="12" y="84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12" y="54"/>
                  </a:lnTo>
                  <a:lnTo>
                    <a:pt x="6" y="36"/>
                  </a:lnTo>
                  <a:lnTo>
                    <a:pt x="30" y="30"/>
                  </a:lnTo>
                  <a:lnTo>
                    <a:pt x="30" y="18"/>
                  </a:lnTo>
                  <a:lnTo>
                    <a:pt x="54" y="0"/>
                  </a:lnTo>
                  <a:lnTo>
                    <a:pt x="60" y="6"/>
                  </a:lnTo>
                  <a:lnTo>
                    <a:pt x="72" y="6"/>
                  </a:lnTo>
                  <a:lnTo>
                    <a:pt x="78" y="18"/>
                  </a:lnTo>
                  <a:lnTo>
                    <a:pt x="84" y="30"/>
                  </a:lnTo>
                  <a:lnTo>
                    <a:pt x="72" y="42"/>
                  </a:lnTo>
                  <a:lnTo>
                    <a:pt x="78" y="66"/>
                  </a:lnTo>
                  <a:lnTo>
                    <a:pt x="72" y="96"/>
                  </a:lnTo>
                  <a:lnTo>
                    <a:pt x="54" y="102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E8751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6" name="Freeform 258"/>
            <p:cNvSpPr>
              <a:spLocks/>
            </p:cNvSpPr>
            <p:nvPr/>
          </p:nvSpPr>
          <p:spPr bwMode="auto">
            <a:xfrm>
              <a:off x="5829685" y="1521912"/>
              <a:ext cx="437517" cy="558109"/>
            </a:xfrm>
            <a:custGeom>
              <a:avLst/>
              <a:gdLst>
                <a:gd name="T0" fmla="*/ 155915 w 336"/>
                <a:gd name="T1" fmla="*/ 557212 h 427"/>
                <a:gd name="T2" fmla="*/ 124732 w 336"/>
                <a:gd name="T3" fmla="*/ 518064 h 427"/>
                <a:gd name="T4" fmla="*/ 101345 w 336"/>
                <a:gd name="T5" fmla="*/ 424108 h 427"/>
                <a:gd name="T6" fmla="*/ 124732 w 336"/>
                <a:gd name="T7" fmla="*/ 367995 h 427"/>
                <a:gd name="T8" fmla="*/ 187098 w 336"/>
                <a:gd name="T9" fmla="*/ 234890 h 427"/>
                <a:gd name="T10" fmla="*/ 249464 w 336"/>
                <a:gd name="T11" fmla="*/ 195742 h 427"/>
                <a:gd name="T12" fmla="*/ 288443 w 336"/>
                <a:gd name="T13" fmla="*/ 148764 h 427"/>
                <a:gd name="T14" fmla="*/ 327421 w 336"/>
                <a:gd name="T15" fmla="*/ 125275 h 427"/>
                <a:gd name="T16" fmla="*/ 381992 w 336"/>
                <a:gd name="T17" fmla="*/ 93956 h 427"/>
                <a:gd name="T18" fmla="*/ 436562 w 336"/>
                <a:gd name="T19" fmla="*/ 39148 h 427"/>
                <a:gd name="T20" fmla="*/ 428766 w 336"/>
                <a:gd name="T21" fmla="*/ 7830 h 427"/>
                <a:gd name="T22" fmla="*/ 381992 w 336"/>
                <a:gd name="T23" fmla="*/ 0 h 427"/>
                <a:gd name="T24" fmla="*/ 350809 w 336"/>
                <a:gd name="T25" fmla="*/ 31319 h 427"/>
                <a:gd name="T26" fmla="*/ 327421 w 336"/>
                <a:gd name="T27" fmla="*/ 54808 h 427"/>
                <a:gd name="T28" fmla="*/ 288443 w 336"/>
                <a:gd name="T29" fmla="*/ 62637 h 427"/>
                <a:gd name="T30" fmla="*/ 241668 w 336"/>
                <a:gd name="T31" fmla="*/ 62637 h 427"/>
                <a:gd name="T32" fmla="*/ 226077 w 336"/>
                <a:gd name="T33" fmla="*/ 78297 h 427"/>
                <a:gd name="T34" fmla="*/ 210485 w 336"/>
                <a:gd name="T35" fmla="*/ 101786 h 427"/>
                <a:gd name="T36" fmla="*/ 148119 w 336"/>
                <a:gd name="T37" fmla="*/ 164423 h 427"/>
                <a:gd name="T38" fmla="*/ 116936 w 336"/>
                <a:gd name="T39" fmla="*/ 180083 h 427"/>
                <a:gd name="T40" fmla="*/ 109141 w 336"/>
                <a:gd name="T41" fmla="*/ 219231 h 427"/>
                <a:gd name="T42" fmla="*/ 85753 w 336"/>
                <a:gd name="T43" fmla="*/ 242720 h 427"/>
                <a:gd name="T44" fmla="*/ 54570 w 336"/>
                <a:gd name="T45" fmla="*/ 281868 h 427"/>
                <a:gd name="T46" fmla="*/ 54570 w 336"/>
                <a:gd name="T47" fmla="*/ 313187 h 427"/>
                <a:gd name="T48" fmla="*/ 38979 w 336"/>
                <a:gd name="T49" fmla="*/ 352336 h 427"/>
                <a:gd name="T50" fmla="*/ 15591 w 336"/>
                <a:gd name="T51" fmla="*/ 384959 h 427"/>
                <a:gd name="T52" fmla="*/ 23387 w 336"/>
                <a:gd name="T53" fmla="*/ 424108 h 427"/>
                <a:gd name="T54" fmla="*/ 0 w 336"/>
                <a:gd name="T55" fmla="*/ 455426 h 427"/>
                <a:gd name="T56" fmla="*/ 23387 w 336"/>
                <a:gd name="T57" fmla="*/ 510234 h 427"/>
                <a:gd name="T58" fmla="*/ 62366 w 336"/>
                <a:gd name="T59" fmla="*/ 525893 h 427"/>
                <a:gd name="T60" fmla="*/ 70162 w 336"/>
                <a:gd name="T61" fmla="*/ 541553 h 427"/>
                <a:gd name="T62" fmla="*/ 93549 w 336"/>
                <a:gd name="T63" fmla="*/ 549382 h 427"/>
                <a:gd name="T64" fmla="*/ 155915 w 336"/>
                <a:gd name="T65" fmla="*/ 557212 h 4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6"/>
                <a:gd name="T100" fmla="*/ 0 h 427"/>
                <a:gd name="T101" fmla="*/ 336 w 336"/>
                <a:gd name="T102" fmla="*/ 427 h 4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6" h="427">
                  <a:moveTo>
                    <a:pt x="120" y="427"/>
                  </a:moveTo>
                  <a:lnTo>
                    <a:pt x="96" y="397"/>
                  </a:lnTo>
                  <a:lnTo>
                    <a:pt x="78" y="325"/>
                  </a:lnTo>
                  <a:lnTo>
                    <a:pt x="96" y="282"/>
                  </a:lnTo>
                  <a:lnTo>
                    <a:pt x="144" y="180"/>
                  </a:lnTo>
                  <a:lnTo>
                    <a:pt x="192" y="150"/>
                  </a:lnTo>
                  <a:lnTo>
                    <a:pt x="222" y="114"/>
                  </a:lnTo>
                  <a:lnTo>
                    <a:pt x="252" y="96"/>
                  </a:lnTo>
                  <a:lnTo>
                    <a:pt x="294" y="72"/>
                  </a:lnTo>
                  <a:lnTo>
                    <a:pt x="336" y="30"/>
                  </a:lnTo>
                  <a:lnTo>
                    <a:pt x="330" y="6"/>
                  </a:lnTo>
                  <a:lnTo>
                    <a:pt x="294" y="0"/>
                  </a:lnTo>
                  <a:lnTo>
                    <a:pt x="270" y="24"/>
                  </a:lnTo>
                  <a:lnTo>
                    <a:pt x="252" y="42"/>
                  </a:lnTo>
                  <a:lnTo>
                    <a:pt x="222" y="48"/>
                  </a:lnTo>
                  <a:lnTo>
                    <a:pt x="186" y="48"/>
                  </a:lnTo>
                  <a:lnTo>
                    <a:pt x="174" y="60"/>
                  </a:lnTo>
                  <a:lnTo>
                    <a:pt x="162" y="78"/>
                  </a:lnTo>
                  <a:lnTo>
                    <a:pt x="114" y="126"/>
                  </a:lnTo>
                  <a:lnTo>
                    <a:pt x="90" y="138"/>
                  </a:lnTo>
                  <a:lnTo>
                    <a:pt x="84" y="168"/>
                  </a:lnTo>
                  <a:lnTo>
                    <a:pt x="66" y="186"/>
                  </a:lnTo>
                  <a:lnTo>
                    <a:pt x="42" y="216"/>
                  </a:lnTo>
                  <a:lnTo>
                    <a:pt x="42" y="240"/>
                  </a:lnTo>
                  <a:lnTo>
                    <a:pt x="30" y="270"/>
                  </a:lnTo>
                  <a:lnTo>
                    <a:pt x="12" y="295"/>
                  </a:lnTo>
                  <a:lnTo>
                    <a:pt x="18" y="325"/>
                  </a:lnTo>
                  <a:lnTo>
                    <a:pt x="0" y="349"/>
                  </a:lnTo>
                  <a:lnTo>
                    <a:pt x="18" y="391"/>
                  </a:lnTo>
                  <a:lnTo>
                    <a:pt x="48" y="403"/>
                  </a:lnTo>
                  <a:lnTo>
                    <a:pt x="54" y="415"/>
                  </a:lnTo>
                  <a:lnTo>
                    <a:pt x="72" y="421"/>
                  </a:lnTo>
                  <a:lnTo>
                    <a:pt x="120" y="427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7" name="Freeform 259"/>
            <p:cNvSpPr>
              <a:spLocks/>
            </p:cNvSpPr>
            <p:nvPr/>
          </p:nvSpPr>
          <p:spPr bwMode="auto">
            <a:xfrm>
              <a:off x="5571581" y="4800428"/>
              <a:ext cx="166824" cy="347675"/>
            </a:xfrm>
            <a:custGeom>
              <a:avLst/>
              <a:gdLst/>
              <a:ahLst/>
              <a:cxnLst>
                <a:cxn ang="0">
                  <a:pos x="6" y="217"/>
                </a:cxn>
                <a:cxn ang="0">
                  <a:pos x="0" y="193"/>
                </a:cxn>
                <a:cxn ang="0">
                  <a:pos x="12" y="169"/>
                </a:cxn>
                <a:cxn ang="0">
                  <a:pos x="24" y="139"/>
                </a:cxn>
                <a:cxn ang="0">
                  <a:pos x="12" y="91"/>
                </a:cxn>
                <a:cxn ang="0">
                  <a:pos x="30" y="78"/>
                </a:cxn>
                <a:cxn ang="0">
                  <a:pos x="54" y="60"/>
                </a:cxn>
                <a:cxn ang="0">
                  <a:pos x="78" y="24"/>
                </a:cxn>
                <a:cxn ang="0">
                  <a:pos x="108" y="0"/>
                </a:cxn>
                <a:cxn ang="0">
                  <a:pos x="126" y="24"/>
                </a:cxn>
                <a:cxn ang="0">
                  <a:pos x="126" y="66"/>
                </a:cxn>
                <a:cxn ang="0">
                  <a:pos x="126" y="91"/>
                </a:cxn>
                <a:cxn ang="0">
                  <a:pos x="78" y="253"/>
                </a:cxn>
                <a:cxn ang="0">
                  <a:pos x="54" y="259"/>
                </a:cxn>
                <a:cxn ang="0">
                  <a:pos x="30" y="265"/>
                </a:cxn>
                <a:cxn ang="0">
                  <a:pos x="6" y="247"/>
                </a:cxn>
                <a:cxn ang="0">
                  <a:pos x="6" y="217"/>
                </a:cxn>
              </a:cxnLst>
              <a:rect l="0" t="0" r="r" b="b"/>
              <a:pathLst>
                <a:path w="126" h="265">
                  <a:moveTo>
                    <a:pt x="6" y="217"/>
                  </a:moveTo>
                  <a:lnTo>
                    <a:pt x="0" y="193"/>
                  </a:lnTo>
                  <a:lnTo>
                    <a:pt x="12" y="169"/>
                  </a:lnTo>
                  <a:lnTo>
                    <a:pt x="24" y="139"/>
                  </a:lnTo>
                  <a:lnTo>
                    <a:pt x="12" y="91"/>
                  </a:lnTo>
                  <a:lnTo>
                    <a:pt x="30" y="78"/>
                  </a:lnTo>
                  <a:lnTo>
                    <a:pt x="54" y="60"/>
                  </a:lnTo>
                  <a:lnTo>
                    <a:pt x="78" y="24"/>
                  </a:lnTo>
                  <a:lnTo>
                    <a:pt x="108" y="0"/>
                  </a:lnTo>
                  <a:lnTo>
                    <a:pt x="126" y="24"/>
                  </a:lnTo>
                  <a:lnTo>
                    <a:pt x="126" y="66"/>
                  </a:lnTo>
                  <a:lnTo>
                    <a:pt x="126" y="91"/>
                  </a:lnTo>
                  <a:lnTo>
                    <a:pt x="78" y="253"/>
                  </a:lnTo>
                  <a:lnTo>
                    <a:pt x="54" y="259"/>
                  </a:lnTo>
                  <a:lnTo>
                    <a:pt x="30" y="265"/>
                  </a:lnTo>
                  <a:lnTo>
                    <a:pt x="6" y="247"/>
                  </a:lnTo>
                  <a:lnTo>
                    <a:pt x="6" y="2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" name="Freeform 266"/>
            <p:cNvSpPr>
              <a:spLocks/>
            </p:cNvSpPr>
            <p:nvPr/>
          </p:nvSpPr>
          <p:spPr bwMode="auto">
            <a:xfrm>
              <a:off x="8649933" y="5596422"/>
              <a:ext cx="179414" cy="207385"/>
            </a:xfrm>
            <a:custGeom>
              <a:avLst/>
              <a:gdLst>
                <a:gd name="T0" fmla="*/ 0 w 138"/>
                <a:gd name="T1" fmla="*/ 173483 h 157"/>
                <a:gd name="T2" fmla="*/ 23398 w 138"/>
                <a:gd name="T3" fmla="*/ 126525 h 157"/>
                <a:gd name="T4" fmla="*/ 38997 w 138"/>
                <a:gd name="T5" fmla="*/ 103046 h 157"/>
                <a:gd name="T6" fmla="*/ 85794 w 138"/>
                <a:gd name="T7" fmla="*/ 78263 h 157"/>
                <a:gd name="T8" fmla="*/ 101393 w 138"/>
                <a:gd name="T9" fmla="*/ 70437 h 157"/>
                <a:gd name="T10" fmla="*/ 116992 w 138"/>
                <a:gd name="T11" fmla="*/ 39131 h 157"/>
                <a:gd name="T12" fmla="*/ 132590 w 138"/>
                <a:gd name="T13" fmla="*/ 0 h 157"/>
                <a:gd name="T14" fmla="*/ 148189 w 138"/>
                <a:gd name="T15" fmla="*/ 15653 h 157"/>
                <a:gd name="T16" fmla="*/ 179387 w 138"/>
                <a:gd name="T17" fmla="*/ 23479 h 157"/>
                <a:gd name="T18" fmla="*/ 179387 w 138"/>
                <a:gd name="T19" fmla="*/ 46958 h 157"/>
                <a:gd name="T20" fmla="*/ 148189 w 138"/>
                <a:gd name="T21" fmla="*/ 70437 h 157"/>
                <a:gd name="T22" fmla="*/ 132590 w 138"/>
                <a:gd name="T23" fmla="*/ 87394 h 157"/>
                <a:gd name="T24" fmla="*/ 101393 w 138"/>
                <a:gd name="T25" fmla="*/ 118699 h 157"/>
                <a:gd name="T26" fmla="*/ 93593 w 138"/>
                <a:gd name="T27" fmla="*/ 150004 h 157"/>
                <a:gd name="T28" fmla="*/ 85794 w 138"/>
                <a:gd name="T29" fmla="*/ 196962 h 157"/>
                <a:gd name="T30" fmla="*/ 46797 w 138"/>
                <a:gd name="T31" fmla="*/ 204788 h 157"/>
                <a:gd name="T32" fmla="*/ 23398 w 138"/>
                <a:gd name="T33" fmla="*/ 196962 h 157"/>
                <a:gd name="T34" fmla="*/ 0 w 138"/>
                <a:gd name="T35" fmla="*/ 173483 h 1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157"/>
                <a:gd name="T56" fmla="*/ 138 w 138"/>
                <a:gd name="T57" fmla="*/ 157 h 1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157">
                  <a:moveTo>
                    <a:pt x="0" y="133"/>
                  </a:moveTo>
                  <a:lnTo>
                    <a:pt x="18" y="97"/>
                  </a:lnTo>
                  <a:lnTo>
                    <a:pt x="30" y="79"/>
                  </a:lnTo>
                  <a:lnTo>
                    <a:pt x="66" y="60"/>
                  </a:lnTo>
                  <a:lnTo>
                    <a:pt x="78" y="54"/>
                  </a:lnTo>
                  <a:lnTo>
                    <a:pt x="90" y="30"/>
                  </a:lnTo>
                  <a:lnTo>
                    <a:pt x="102" y="0"/>
                  </a:lnTo>
                  <a:lnTo>
                    <a:pt x="114" y="12"/>
                  </a:lnTo>
                  <a:lnTo>
                    <a:pt x="138" y="18"/>
                  </a:lnTo>
                  <a:lnTo>
                    <a:pt x="138" y="36"/>
                  </a:lnTo>
                  <a:lnTo>
                    <a:pt x="114" y="54"/>
                  </a:lnTo>
                  <a:lnTo>
                    <a:pt x="102" y="67"/>
                  </a:lnTo>
                  <a:lnTo>
                    <a:pt x="78" y="91"/>
                  </a:lnTo>
                  <a:lnTo>
                    <a:pt x="72" y="115"/>
                  </a:lnTo>
                  <a:lnTo>
                    <a:pt x="66" y="151"/>
                  </a:lnTo>
                  <a:lnTo>
                    <a:pt x="36" y="157"/>
                  </a:lnTo>
                  <a:lnTo>
                    <a:pt x="18" y="15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E8751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9" name="Freeform 267"/>
            <p:cNvSpPr>
              <a:spLocks/>
            </p:cNvSpPr>
            <p:nvPr/>
          </p:nvSpPr>
          <p:spPr bwMode="auto">
            <a:xfrm>
              <a:off x="8804167" y="5413435"/>
              <a:ext cx="125904" cy="201286"/>
            </a:xfrm>
            <a:custGeom>
              <a:avLst/>
              <a:gdLst>
                <a:gd name="T0" fmla="*/ 7838 w 96"/>
                <a:gd name="T1" fmla="*/ 139578 h 156"/>
                <a:gd name="T2" fmla="*/ 31353 w 96"/>
                <a:gd name="T3" fmla="*/ 100807 h 156"/>
                <a:gd name="T4" fmla="*/ 31353 w 96"/>
                <a:gd name="T5" fmla="*/ 69789 h 156"/>
                <a:gd name="T6" fmla="*/ 0 w 96"/>
                <a:gd name="T7" fmla="*/ 0 h 156"/>
                <a:gd name="T8" fmla="*/ 39191 w 96"/>
                <a:gd name="T9" fmla="*/ 15509 h 156"/>
                <a:gd name="T10" fmla="*/ 39191 w 96"/>
                <a:gd name="T11" fmla="*/ 54280 h 156"/>
                <a:gd name="T12" fmla="*/ 54868 w 96"/>
                <a:gd name="T13" fmla="*/ 77543 h 156"/>
                <a:gd name="T14" fmla="*/ 78382 w 96"/>
                <a:gd name="T15" fmla="*/ 100807 h 156"/>
                <a:gd name="T16" fmla="*/ 109736 w 96"/>
                <a:gd name="T17" fmla="*/ 85298 h 156"/>
                <a:gd name="T18" fmla="*/ 125412 w 96"/>
                <a:gd name="T19" fmla="*/ 100807 h 156"/>
                <a:gd name="T20" fmla="*/ 117574 w 96"/>
                <a:gd name="T21" fmla="*/ 116315 h 156"/>
                <a:gd name="T22" fmla="*/ 101897 w 96"/>
                <a:gd name="T23" fmla="*/ 131824 h 156"/>
                <a:gd name="T24" fmla="*/ 86221 w 96"/>
                <a:gd name="T25" fmla="*/ 147333 h 156"/>
                <a:gd name="T26" fmla="*/ 78382 w 96"/>
                <a:gd name="T27" fmla="*/ 170596 h 156"/>
                <a:gd name="T28" fmla="*/ 54868 w 96"/>
                <a:gd name="T29" fmla="*/ 201613 h 156"/>
                <a:gd name="T30" fmla="*/ 31353 w 96"/>
                <a:gd name="T31" fmla="*/ 186104 h 156"/>
                <a:gd name="T32" fmla="*/ 39191 w 96"/>
                <a:gd name="T33" fmla="*/ 162841 h 156"/>
                <a:gd name="T34" fmla="*/ 7838 w 96"/>
                <a:gd name="T35" fmla="*/ 139578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6"/>
                <a:gd name="T55" fmla="*/ 0 h 156"/>
                <a:gd name="T56" fmla="*/ 96 w 96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6" h="156">
                  <a:moveTo>
                    <a:pt x="6" y="108"/>
                  </a:moveTo>
                  <a:lnTo>
                    <a:pt x="24" y="78"/>
                  </a:lnTo>
                  <a:lnTo>
                    <a:pt x="24" y="54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30" y="42"/>
                  </a:lnTo>
                  <a:lnTo>
                    <a:pt x="42" y="60"/>
                  </a:lnTo>
                  <a:lnTo>
                    <a:pt x="60" y="78"/>
                  </a:lnTo>
                  <a:lnTo>
                    <a:pt x="84" y="66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78" y="102"/>
                  </a:lnTo>
                  <a:lnTo>
                    <a:pt x="66" y="114"/>
                  </a:lnTo>
                  <a:lnTo>
                    <a:pt x="60" y="132"/>
                  </a:lnTo>
                  <a:lnTo>
                    <a:pt x="42" y="156"/>
                  </a:lnTo>
                  <a:lnTo>
                    <a:pt x="24" y="144"/>
                  </a:lnTo>
                  <a:lnTo>
                    <a:pt x="30" y="126"/>
                  </a:lnTo>
                  <a:lnTo>
                    <a:pt x="6" y="108"/>
                  </a:lnTo>
                  <a:close/>
                </a:path>
              </a:pathLst>
            </a:custGeom>
            <a:solidFill>
              <a:srgbClr val="E8751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0" name="Freeform 268"/>
            <p:cNvSpPr>
              <a:spLocks/>
            </p:cNvSpPr>
            <p:nvPr/>
          </p:nvSpPr>
          <p:spPr bwMode="auto">
            <a:xfrm>
              <a:off x="7324795" y="4785180"/>
              <a:ext cx="988346" cy="750247"/>
            </a:xfrm>
            <a:custGeom>
              <a:avLst/>
              <a:gdLst>
                <a:gd name="T0" fmla="*/ 47034 w 757"/>
                <a:gd name="T1" fmla="*/ 540066 h 577"/>
                <a:gd name="T2" fmla="*/ 7839 w 757"/>
                <a:gd name="T3" fmla="*/ 399519 h 577"/>
                <a:gd name="T4" fmla="*/ 0 w 757"/>
                <a:gd name="T5" fmla="*/ 321437 h 577"/>
                <a:gd name="T6" fmla="*/ 39195 w 757"/>
                <a:gd name="T7" fmla="*/ 251163 h 577"/>
                <a:gd name="T8" fmla="*/ 148940 w 757"/>
                <a:gd name="T9" fmla="*/ 196506 h 577"/>
                <a:gd name="T10" fmla="*/ 203812 w 757"/>
                <a:gd name="T11" fmla="*/ 141849 h 577"/>
                <a:gd name="T12" fmla="*/ 266524 w 757"/>
                <a:gd name="T13" fmla="*/ 117123 h 577"/>
                <a:gd name="T14" fmla="*/ 344913 w 757"/>
                <a:gd name="T15" fmla="*/ 62465 h 577"/>
                <a:gd name="T16" fmla="*/ 391947 w 757"/>
                <a:gd name="T17" fmla="*/ 85890 h 577"/>
                <a:gd name="T18" fmla="*/ 431141 w 757"/>
                <a:gd name="T19" fmla="*/ 31233 h 577"/>
                <a:gd name="T20" fmla="*/ 486014 w 757"/>
                <a:gd name="T21" fmla="*/ 0 h 577"/>
                <a:gd name="T22" fmla="*/ 572242 w 757"/>
                <a:gd name="T23" fmla="*/ 15616 h 577"/>
                <a:gd name="T24" fmla="*/ 548725 w 757"/>
                <a:gd name="T25" fmla="*/ 85890 h 577"/>
                <a:gd name="T26" fmla="*/ 611437 w 757"/>
                <a:gd name="T27" fmla="*/ 101506 h 577"/>
                <a:gd name="T28" fmla="*/ 666309 w 757"/>
                <a:gd name="T29" fmla="*/ 141849 h 577"/>
                <a:gd name="T30" fmla="*/ 705504 w 757"/>
                <a:gd name="T31" fmla="*/ 39041 h 577"/>
                <a:gd name="T32" fmla="*/ 752538 w 757"/>
                <a:gd name="T33" fmla="*/ 54657 h 577"/>
                <a:gd name="T34" fmla="*/ 776054 w 757"/>
                <a:gd name="T35" fmla="*/ 78082 h 577"/>
                <a:gd name="T36" fmla="*/ 838766 w 757"/>
                <a:gd name="T37" fmla="*/ 196506 h 577"/>
                <a:gd name="T38" fmla="*/ 901477 w 757"/>
                <a:gd name="T39" fmla="*/ 258971 h 577"/>
                <a:gd name="T40" fmla="*/ 932833 w 757"/>
                <a:gd name="T41" fmla="*/ 313629 h 577"/>
                <a:gd name="T42" fmla="*/ 981173 w 757"/>
                <a:gd name="T43" fmla="*/ 376094 h 577"/>
                <a:gd name="T44" fmla="*/ 989012 w 757"/>
                <a:gd name="T45" fmla="*/ 493217 h 577"/>
                <a:gd name="T46" fmla="*/ 909316 w 757"/>
                <a:gd name="T47" fmla="*/ 680613 h 577"/>
                <a:gd name="T48" fmla="*/ 893638 w 757"/>
                <a:gd name="T49" fmla="*/ 711846 h 577"/>
                <a:gd name="T50" fmla="*/ 830927 w 757"/>
                <a:gd name="T51" fmla="*/ 750887 h 577"/>
                <a:gd name="T52" fmla="*/ 776054 w 757"/>
                <a:gd name="T53" fmla="*/ 727462 h 577"/>
                <a:gd name="T54" fmla="*/ 697665 w 757"/>
                <a:gd name="T55" fmla="*/ 719654 h 577"/>
                <a:gd name="T56" fmla="*/ 627115 w 757"/>
                <a:gd name="T57" fmla="*/ 657189 h 577"/>
                <a:gd name="T58" fmla="*/ 580081 w 757"/>
                <a:gd name="T59" fmla="*/ 633764 h 577"/>
                <a:gd name="T60" fmla="*/ 493853 w 757"/>
                <a:gd name="T61" fmla="*/ 547874 h 577"/>
                <a:gd name="T62" fmla="*/ 344913 w 757"/>
                <a:gd name="T63" fmla="*/ 540066 h 577"/>
                <a:gd name="T64" fmla="*/ 258685 w 757"/>
                <a:gd name="T65" fmla="*/ 586915 h 577"/>
                <a:gd name="T66" fmla="*/ 180295 w 757"/>
                <a:gd name="T67" fmla="*/ 594723 h 577"/>
                <a:gd name="T68" fmla="*/ 109745 w 757"/>
                <a:gd name="T69" fmla="*/ 633764 h 577"/>
                <a:gd name="T70" fmla="*/ 39195 w 757"/>
                <a:gd name="T71" fmla="*/ 602531 h 5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57"/>
                <a:gd name="T109" fmla="*/ 0 h 577"/>
                <a:gd name="T110" fmla="*/ 757 w 757"/>
                <a:gd name="T111" fmla="*/ 577 h 5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57" h="577">
                  <a:moveTo>
                    <a:pt x="30" y="463"/>
                  </a:moveTo>
                  <a:lnTo>
                    <a:pt x="36" y="415"/>
                  </a:lnTo>
                  <a:lnTo>
                    <a:pt x="30" y="385"/>
                  </a:lnTo>
                  <a:lnTo>
                    <a:pt x="6" y="307"/>
                  </a:lnTo>
                  <a:lnTo>
                    <a:pt x="6" y="283"/>
                  </a:lnTo>
                  <a:lnTo>
                    <a:pt x="0" y="247"/>
                  </a:lnTo>
                  <a:lnTo>
                    <a:pt x="6" y="217"/>
                  </a:lnTo>
                  <a:lnTo>
                    <a:pt x="30" y="193"/>
                  </a:lnTo>
                  <a:lnTo>
                    <a:pt x="78" y="175"/>
                  </a:lnTo>
                  <a:lnTo>
                    <a:pt x="114" y="151"/>
                  </a:lnTo>
                  <a:lnTo>
                    <a:pt x="144" y="145"/>
                  </a:lnTo>
                  <a:lnTo>
                    <a:pt x="156" y="109"/>
                  </a:lnTo>
                  <a:lnTo>
                    <a:pt x="180" y="97"/>
                  </a:lnTo>
                  <a:lnTo>
                    <a:pt x="204" y="90"/>
                  </a:lnTo>
                  <a:lnTo>
                    <a:pt x="240" y="60"/>
                  </a:lnTo>
                  <a:lnTo>
                    <a:pt x="264" y="48"/>
                  </a:lnTo>
                  <a:lnTo>
                    <a:pt x="282" y="60"/>
                  </a:lnTo>
                  <a:lnTo>
                    <a:pt x="300" y="66"/>
                  </a:lnTo>
                  <a:lnTo>
                    <a:pt x="312" y="42"/>
                  </a:lnTo>
                  <a:lnTo>
                    <a:pt x="330" y="24"/>
                  </a:lnTo>
                  <a:lnTo>
                    <a:pt x="360" y="18"/>
                  </a:lnTo>
                  <a:lnTo>
                    <a:pt x="372" y="0"/>
                  </a:lnTo>
                  <a:lnTo>
                    <a:pt x="396" y="6"/>
                  </a:lnTo>
                  <a:lnTo>
                    <a:pt x="438" y="12"/>
                  </a:lnTo>
                  <a:lnTo>
                    <a:pt x="432" y="36"/>
                  </a:lnTo>
                  <a:lnTo>
                    <a:pt x="420" y="66"/>
                  </a:lnTo>
                  <a:lnTo>
                    <a:pt x="438" y="78"/>
                  </a:lnTo>
                  <a:lnTo>
                    <a:pt x="468" y="78"/>
                  </a:lnTo>
                  <a:lnTo>
                    <a:pt x="492" y="115"/>
                  </a:lnTo>
                  <a:lnTo>
                    <a:pt x="510" y="109"/>
                  </a:lnTo>
                  <a:lnTo>
                    <a:pt x="540" y="90"/>
                  </a:lnTo>
                  <a:lnTo>
                    <a:pt x="540" y="30"/>
                  </a:lnTo>
                  <a:lnTo>
                    <a:pt x="564" y="0"/>
                  </a:lnTo>
                  <a:lnTo>
                    <a:pt x="576" y="42"/>
                  </a:lnTo>
                  <a:lnTo>
                    <a:pt x="582" y="54"/>
                  </a:lnTo>
                  <a:lnTo>
                    <a:pt x="594" y="60"/>
                  </a:lnTo>
                  <a:lnTo>
                    <a:pt x="612" y="121"/>
                  </a:lnTo>
                  <a:lnTo>
                    <a:pt x="642" y="151"/>
                  </a:lnTo>
                  <a:lnTo>
                    <a:pt x="678" y="163"/>
                  </a:lnTo>
                  <a:lnTo>
                    <a:pt x="690" y="199"/>
                  </a:lnTo>
                  <a:lnTo>
                    <a:pt x="708" y="211"/>
                  </a:lnTo>
                  <a:lnTo>
                    <a:pt x="714" y="241"/>
                  </a:lnTo>
                  <a:lnTo>
                    <a:pt x="751" y="265"/>
                  </a:lnTo>
                  <a:lnTo>
                    <a:pt x="751" y="289"/>
                  </a:lnTo>
                  <a:lnTo>
                    <a:pt x="757" y="325"/>
                  </a:lnTo>
                  <a:lnTo>
                    <a:pt x="757" y="379"/>
                  </a:lnTo>
                  <a:lnTo>
                    <a:pt x="714" y="469"/>
                  </a:lnTo>
                  <a:lnTo>
                    <a:pt x="696" y="523"/>
                  </a:lnTo>
                  <a:lnTo>
                    <a:pt x="696" y="547"/>
                  </a:lnTo>
                  <a:lnTo>
                    <a:pt x="684" y="547"/>
                  </a:lnTo>
                  <a:lnTo>
                    <a:pt x="660" y="559"/>
                  </a:lnTo>
                  <a:lnTo>
                    <a:pt x="636" y="577"/>
                  </a:lnTo>
                  <a:lnTo>
                    <a:pt x="618" y="577"/>
                  </a:lnTo>
                  <a:lnTo>
                    <a:pt x="594" y="559"/>
                  </a:lnTo>
                  <a:lnTo>
                    <a:pt x="576" y="571"/>
                  </a:lnTo>
                  <a:lnTo>
                    <a:pt x="534" y="553"/>
                  </a:lnTo>
                  <a:lnTo>
                    <a:pt x="498" y="535"/>
                  </a:lnTo>
                  <a:lnTo>
                    <a:pt x="480" y="505"/>
                  </a:lnTo>
                  <a:lnTo>
                    <a:pt x="468" y="481"/>
                  </a:lnTo>
                  <a:lnTo>
                    <a:pt x="444" y="487"/>
                  </a:lnTo>
                  <a:lnTo>
                    <a:pt x="420" y="463"/>
                  </a:lnTo>
                  <a:lnTo>
                    <a:pt x="378" y="421"/>
                  </a:lnTo>
                  <a:lnTo>
                    <a:pt x="312" y="409"/>
                  </a:lnTo>
                  <a:lnTo>
                    <a:pt x="264" y="415"/>
                  </a:lnTo>
                  <a:lnTo>
                    <a:pt x="204" y="433"/>
                  </a:lnTo>
                  <a:lnTo>
                    <a:pt x="198" y="451"/>
                  </a:lnTo>
                  <a:lnTo>
                    <a:pt x="162" y="457"/>
                  </a:lnTo>
                  <a:lnTo>
                    <a:pt x="138" y="457"/>
                  </a:lnTo>
                  <a:lnTo>
                    <a:pt x="120" y="475"/>
                  </a:lnTo>
                  <a:lnTo>
                    <a:pt x="84" y="487"/>
                  </a:lnTo>
                  <a:lnTo>
                    <a:pt x="60" y="487"/>
                  </a:lnTo>
                  <a:lnTo>
                    <a:pt x="30" y="463"/>
                  </a:lnTo>
                  <a:close/>
                </a:path>
              </a:pathLst>
            </a:custGeom>
            <a:solidFill>
              <a:srgbClr val="E8751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1" name="Freeform 269"/>
            <p:cNvSpPr>
              <a:spLocks/>
            </p:cNvSpPr>
            <p:nvPr/>
          </p:nvSpPr>
          <p:spPr bwMode="auto">
            <a:xfrm>
              <a:off x="8099104" y="5581172"/>
              <a:ext cx="88133" cy="118942"/>
            </a:xfrm>
            <a:custGeom>
              <a:avLst/>
              <a:gdLst>
                <a:gd name="T0" fmla="*/ 0 w 66"/>
                <a:gd name="T1" fmla="*/ 23551 h 91"/>
                <a:gd name="T2" fmla="*/ 15875 w 66"/>
                <a:gd name="T3" fmla="*/ 62802 h 91"/>
                <a:gd name="T4" fmla="*/ 23813 w 66"/>
                <a:gd name="T5" fmla="*/ 94204 h 91"/>
                <a:gd name="T6" fmla="*/ 47625 w 66"/>
                <a:gd name="T7" fmla="*/ 119063 h 91"/>
                <a:gd name="T8" fmla="*/ 63500 w 66"/>
                <a:gd name="T9" fmla="*/ 86353 h 91"/>
                <a:gd name="T10" fmla="*/ 87313 w 66"/>
                <a:gd name="T11" fmla="*/ 39252 h 91"/>
                <a:gd name="T12" fmla="*/ 87313 w 66"/>
                <a:gd name="T13" fmla="*/ 0 h 91"/>
                <a:gd name="T14" fmla="*/ 55563 w 66"/>
                <a:gd name="T15" fmla="*/ 15701 h 91"/>
                <a:gd name="T16" fmla="*/ 0 w 66"/>
                <a:gd name="T17" fmla="*/ 23551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91"/>
                <a:gd name="T29" fmla="*/ 66 w 66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91">
                  <a:moveTo>
                    <a:pt x="0" y="18"/>
                  </a:moveTo>
                  <a:lnTo>
                    <a:pt x="12" y="48"/>
                  </a:lnTo>
                  <a:lnTo>
                    <a:pt x="18" y="72"/>
                  </a:lnTo>
                  <a:lnTo>
                    <a:pt x="36" y="91"/>
                  </a:lnTo>
                  <a:lnTo>
                    <a:pt x="48" y="66"/>
                  </a:lnTo>
                  <a:lnTo>
                    <a:pt x="66" y="30"/>
                  </a:lnTo>
                  <a:lnTo>
                    <a:pt x="66" y="0"/>
                  </a:lnTo>
                  <a:lnTo>
                    <a:pt x="42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8751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2" name="Freeform 270"/>
            <p:cNvSpPr>
              <a:spLocks/>
            </p:cNvSpPr>
            <p:nvPr/>
          </p:nvSpPr>
          <p:spPr bwMode="auto">
            <a:xfrm>
              <a:off x="6899868" y="4373458"/>
              <a:ext cx="242366" cy="265332"/>
            </a:xfrm>
            <a:custGeom>
              <a:avLst/>
              <a:gdLst>
                <a:gd name="T0" fmla="*/ 0 w 31"/>
                <a:gd name="T1" fmla="*/ 0 h 34"/>
                <a:gd name="T2" fmla="*/ 31135 w 31"/>
                <a:gd name="T3" fmla="*/ 0 h 34"/>
                <a:gd name="T4" fmla="*/ 62271 w 31"/>
                <a:gd name="T5" fmla="*/ 46784 h 34"/>
                <a:gd name="T6" fmla="*/ 85623 w 31"/>
                <a:gd name="T7" fmla="*/ 62379 h 34"/>
                <a:gd name="T8" fmla="*/ 124542 w 31"/>
                <a:gd name="T9" fmla="*/ 77974 h 34"/>
                <a:gd name="T10" fmla="*/ 186813 w 31"/>
                <a:gd name="T11" fmla="*/ 132556 h 34"/>
                <a:gd name="T12" fmla="*/ 202381 w 31"/>
                <a:gd name="T13" fmla="*/ 155948 h 34"/>
                <a:gd name="T14" fmla="*/ 233516 w 31"/>
                <a:gd name="T15" fmla="*/ 194935 h 34"/>
                <a:gd name="T16" fmla="*/ 241300 w 31"/>
                <a:gd name="T17" fmla="*/ 241720 h 34"/>
                <a:gd name="T18" fmla="*/ 210165 w 31"/>
                <a:gd name="T19" fmla="*/ 265112 h 34"/>
                <a:gd name="T20" fmla="*/ 163461 w 31"/>
                <a:gd name="T21" fmla="*/ 226125 h 34"/>
                <a:gd name="T22" fmla="*/ 116758 w 31"/>
                <a:gd name="T23" fmla="*/ 202733 h 34"/>
                <a:gd name="T24" fmla="*/ 93406 w 31"/>
                <a:gd name="T25" fmla="*/ 140353 h 34"/>
                <a:gd name="T26" fmla="*/ 70055 w 31"/>
                <a:gd name="T27" fmla="*/ 124759 h 34"/>
                <a:gd name="T28" fmla="*/ 46703 w 31"/>
                <a:gd name="T29" fmla="*/ 93569 h 34"/>
                <a:gd name="T30" fmla="*/ 7784 w 31"/>
                <a:gd name="T31" fmla="*/ 62379 h 34"/>
                <a:gd name="T32" fmla="*/ 0 w 31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4"/>
                <a:gd name="T53" fmla="*/ 31 w 31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7" y="13"/>
                    <a:pt x="6" y="12"/>
                  </a:cubicBezTo>
                  <a:cubicBezTo>
                    <a:pt x="4" y="11"/>
                    <a:pt x="1" y="8"/>
                    <a:pt x="1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3" name="Freeform 271"/>
            <p:cNvSpPr>
              <a:spLocks/>
            </p:cNvSpPr>
            <p:nvPr/>
          </p:nvSpPr>
          <p:spPr bwMode="auto">
            <a:xfrm>
              <a:off x="7230367" y="4327712"/>
              <a:ext cx="226627" cy="262281"/>
            </a:xfrm>
            <a:custGeom>
              <a:avLst/>
              <a:gdLst>
                <a:gd name="T0" fmla="*/ 15656 w 174"/>
                <a:gd name="T1" fmla="*/ 218328 h 204"/>
                <a:gd name="T2" fmla="*/ 0 w 174"/>
                <a:gd name="T3" fmla="*/ 187138 h 204"/>
                <a:gd name="T4" fmla="*/ 0 w 174"/>
                <a:gd name="T5" fmla="*/ 140353 h 204"/>
                <a:gd name="T6" fmla="*/ 15656 w 174"/>
                <a:gd name="T7" fmla="*/ 116961 h 204"/>
                <a:gd name="T8" fmla="*/ 46968 w 174"/>
                <a:gd name="T9" fmla="*/ 109164 h 204"/>
                <a:gd name="T10" fmla="*/ 78280 w 174"/>
                <a:gd name="T11" fmla="*/ 85772 h 204"/>
                <a:gd name="T12" fmla="*/ 125249 w 174"/>
                <a:gd name="T13" fmla="*/ 31190 h 204"/>
                <a:gd name="T14" fmla="*/ 180045 w 174"/>
                <a:gd name="T15" fmla="*/ 0 h 204"/>
                <a:gd name="T16" fmla="*/ 211357 w 174"/>
                <a:gd name="T17" fmla="*/ 15595 h 204"/>
                <a:gd name="T18" fmla="*/ 227013 w 174"/>
                <a:gd name="T19" fmla="*/ 38987 h 204"/>
                <a:gd name="T20" fmla="*/ 203529 w 174"/>
                <a:gd name="T21" fmla="*/ 62379 h 204"/>
                <a:gd name="T22" fmla="*/ 195701 w 174"/>
                <a:gd name="T23" fmla="*/ 85772 h 204"/>
                <a:gd name="T24" fmla="*/ 203529 w 174"/>
                <a:gd name="T25" fmla="*/ 116961 h 204"/>
                <a:gd name="T26" fmla="*/ 227013 w 174"/>
                <a:gd name="T27" fmla="*/ 140353 h 204"/>
                <a:gd name="T28" fmla="*/ 203529 w 174"/>
                <a:gd name="T29" fmla="*/ 155948 h 204"/>
                <a:gd name="T30" fmla="*/ 195701 w 174"/>
                <a:gd name="T31" fmla="*/ 171543 h 204"/>
                <a:gd name="T32" fmla="*/ 180045 w 174"/>
                <a:gd name="T33" fmla="*/ 194935 h 204"/>
                <a:gd name="T34" fmla="*/ 164389 w 174"/>
                <a:gd name="T35" fmla="*/ 218328 h 204"/>
                <a:gd name="T36" fmla="*/ 148733 w 174"/>
                <a:gd name="T37" fmla="*/ 257315 h 204"/>
                <a:gd name="T38" fmla="*/ 117421 w 174"/>
                <a:gd name="T39" fmla="*/ 265112 h 204"/>
                <a:gd name="T40" fmla="*/ 93936 w 174"/>
                <a:gd name="T41" fmla="*/ 249517 h 204"/>
                <a:gd name="T42" fmla="*/ 54796 w 174"/>
                <a:gd name="T43" fmla="*/ 249517 h 204"/>
                <a:gd name="T44" fmla="*/ 31312 w 174"/>
                <a:gd name="T45" fmla="*/ 249517 h 204"/>
                <a:gd name="T46" fmla="*/ 15656 w 174"/>
                <a:gd name="T47" fmla="*/ 218328 h 2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4"/>
                <a:gd name="T73" fmla="*/ 0 h 204"/>
                <a:gd name="T74" fmla="*/ 174 w 174"/>
                <a:gd name="T75" fmla="*/ 204 h 20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4" h="204">
                  <a:moveTo>
                    <a:pt x="12" y="168"/>
                  </a:moveTo>
                  <a:lnTo>
                    <a:pt x="0" y="144"/>
                  </a:lnTo>
                  <a:lnTo>
                    <a:pt x="0" y="108"/>
                  </a:lnTo>
                  <a:lnTo>
                    <a:pt x="12" y="90"/>
                  </a:lnTo>
                  <a:lnTo>
                    <a:pt x="36" y="84"/>
                  </a:lnTo>
                  <a:lnTo>
                    <a:pt x="60" y="66"/>
                  </a:lnTo>
                  <a:lnTo>
                    <a:pt x="96" y="24"/>
                  </a:lnTo>
                  <a:lnTo>
                    <a:pt x="138" y="0"/>
                  </a:lnTo>
                  <a:lnTo>
                    <a:pt x="162" y="12"/>
                  </a:lnTo>
                  <a:lnTo>
                    <a:pt x="174" y="30"/>
                  </a:lnTo>
                  <a:lnTo>
                    <a:pt x="156" y="48"/>
                  </a:lnTo>
                  <a:lnTo>
                    <a:pt x="150" y="66"/>
                  </a:lnTo>
                  <a:lnTo>
                    <a:pt x="156" y="90"/>
                  </a:lnTo>
                  <a:lnTo>
                    <a:pt x="174" y="108"/>
                  </a:lnTo>
                  <a:lnTo>
                    <a:pt x="156" y="120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6" y="168"/>
                  </a:lnTo>
                  <a:lnTo>
                    <a:pt x="114" y="198"/>
                  </a:lnTo>
                  <a:lnTo>
                    <a:pt x="90" y="204"/>
                  </a:lnTo>
                  <a:lnTo>
                    <a:pt x="72" y="192"/>
                  </a:lnTo>
                  <a:lnTo>
                    <a:pt x="42" y="192"/>
                  </a:lnTo>
                  <a:lnTo>
                    <a:pt x="24" y="192"/>
                  </a:lnTo>
                  <a:lnTo>
                    <a:pt x="12" y="168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4" name="Freeform 274"/>
            <p:cNvSpPr>
              <a:spLocks/>
            </p:cNvSpPr>
            <p:nvPr/>
          </p:nvSpPr>
          <p:spPr bwMode="auto">
            <a:xfrm>
              <a:off x="7456994" y="4464952"/>
              <a:ext cx="138494" cy="173839"/>
            </a:xfrm>
            <a:custGeom>
              <a:avLst/>
              <a:gdLst>
                <a:gd name="T0" fmla="*/ 15699 w 108"/>
                <a:gd name="T1" fmla="*/ 165172 h 132"/>
                <a:gd name="T2" fmla="*/ 15699 w 108"/>
                <a:gd name="T3" fmla="*/ 141576 h 132"/>
                <a:gd name="T4" fmla="*/ 0 w 108"/>
                <a:gd name="T5" fmla="*/ 110114 h 132"/>
                <a:gd name="T6" fmla="*/ 7849 w 108"/>
                <a:gd name="T7" fmla="*/ 86519 h 132"/>
                <a:gd name="T8" fmla="*/ 31397 w 108"/>
                <a:gd name="T9" fmla="*/ 31461 h 132"/>
                <a:gd name="T10" fmla="*/ 47096 w 108"/>
                <a:gd name="T11" fmla="*/ 15731 h 132"/>
                <a:gd name="T12" fmla="*/ 86342 w 108"/>
                <a:gd name="T13" fmla="*/ 7865 h 132"/>
                <a:gd name="T14" fmla="*/ 141287 w 108"/>
                <a:gd name="T15" fmla="*/ 0 h 132"/>
                <a:gd name="T16" fmla="*/ 141287 w 108"/>
                <a:gd name="T17" fmla="*/ 15731 h 132"/>
                <a:gd name="T18" fmla="*/ 117739 w 108"/>
                <a:gd name="T19" fmla="*/ 15731 h 132"/>
                <a:gd name="T20" fmla="*/ 70644 w 108"/>
                <a:gd name="T21" fmla="*/ 31461 h 132"/>
                <a:gd name="T22" fmla="*/ 54945 w 108"/>
                <a:gd name="T23" fmla="*/ 55057 h 132"/>
                <a:gd name="T24" fmla="*/ 109890 w 108"/>
                <a:gd name="T25" fmla="*/ 55057 h 132"/>
                <a:gd name="T26" fmla="*/ 117739 w 108"/>
                <a:gd name="T27" fmla="*/ 78653 h 132"/>
                <a:gd name="T28" fmla="*/ 102041 w 108"/>
                <a:gd name="T29" fmla="*/ 86519 h 132"/>
                <a:gd name="T30" fmla="*/ 86342 w 108"/>
                <a:gd name="T31" fmla="*/ 102249 h 132"/>
                <a:gd name="T32" fmla="*/ 117739 w 108"/>
                <a:gd name="T33" fmla="*/ 133710 h 132"/>
                <a:gd name="T34" fmla="*/ 125588 w 108"/>
                <a:gd name="T35" fmla="*/ 165172 h 132"/>
                <a:gd name="T36" fmla="*/ 94191 w 108"/>
                <a:gd name="T37" fmla="*/ 165172 h 132"/>
                <a:gd name="T38" fmla="*/ 70644 w 108"/>
                <a:gd name="T39" fmla="*/ 141576 h 132"/>
                <a:gd name="T40" fmla="*/ 47096 w 108"/>
                <a:gd name="T41" fmla="*/ 110114 h 132"/>
                <a:gd name="T42" fmla="*/ 47096 w 108"/>
                <a:gd name="T43" fmla="*/ 149441 h 132"/>
                <a:gd name="T44" fmla="*/ 47096 w 108"/>
                <a:gd name="T45" fmla="*/ 173037 h 132"/>
                <a:gd name="T46" fmla="*/ 15699 w 108"/>
                <a:gd name="T47" fmla="*/ 165172 h 1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8"/>
                <a:gd name="T73" fmla="*/ 0 h 132"/>
                <a:gd name="T74" fmla="*/ 108 w 108"/>
                <a:gd name="T75" fmla="*/ 132 h 1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8" h="132">
                  <a:moveTo>
                    <a:pt x="12" y="126"/>
                  </a:moveTo>
                  <a:lnTo>
                    <a:pt x="12" y="108"/>
                  </a:lnTo>
                  <a:lnTo>
                    <a:pt x="0" y="84"/>
                  </a:lnTo>
                  <a:lnTo>
                    <a:pt x="6" y="66"/>
                  </a:lnTo>
                  <a:lnTo>
                    <a:pt x="24" y="24"/>
                  </a:lnTo>
                  <a:lnTo>
                    <a:pt x="36" y="12"/>
                  </a:lnTo>
                  <a:lnTo>
                    <a:pt x="66" y="6"/>
                  </a:lnTo>
                  <a:lnTo>
                    <a:pt x="108" y="0"/>
                  </a:lnTo>
                  <a:lnTo>
                    <a:pt x="108" y="12"/>
                  </a:lnTo>
                  <a:lnTo>
                    <a:pt x="90" y="12"/>
                  </a:lnTo>
                  <a:lnTo>
                    <a:pt x="54" y="24"/>
                  </a:lnTo>
                  <a:lnTo>
                    <a:pt x="42" y="42"/>
                  </a:lnTo>
                  <a:lnTo>
                    <a:pt x="84" y="42"/>
                  </a:lnTo>
                  <a:lnTo>
                    <a:pt x="90" y="60"/>
                  </a:lnTo>
                  <a:lnTo>
                    <a:pt x="78" y="66"/>
                  </a:lnTo>
                  <a:lnTo>
                    <a:pt x="66" y="78"/>
                  </a:lnTo>
                  <a:lnTo>
                    <a:pt x="90" y="102"/>
                  </a:lnTo>
                  <a:lnTo>
                    <a:pt x="96" y="126"/>
                  </a:lnTo>
                  <a:lnTo>
                    <a:pt x="72" y="126"/>
                  </a:lnTo>
                  <a:lnTo>
                    <a:pt x="54" y="108"/>
                  </a:lnTo>
                  <a:lnTo>
                    <a:pt x="36" y="84"/>
                  </a:lnTo>
                  <a:lnTo>
                    <a:pt x="36" y="114"/>
                  </a:lnTo>
                  <a:lnTo>
                    <a:pt x="36" y="132"/>
                  </a:lnTo>
                  <a:lnTo>
                    <a:pt x="12" y="126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5" name="Freeform 275"/>
            <p:cNvSpPr>
              <a:spLocks/>
            </p:cNvSpPr>
            <p:nvPr/>
          </p:nvSpPr>
          <p:spPr bwMode="auto">
            <a:xfrm>
              <a:off x="7135939" y="4663188"/>
              <a:ext cx="264398" cy="60996"/>
            </a:xfrm>
            <a:custGeom>
              <a:avLst/>
              <a:gdLst>
                <a:gd name="T0" fmla="*/ 0 w 34"/>
                <a:gd name="T1" fmla="*/ 7541 h 8"/>
                <a:gd name="T2" fmla="*/ 70177 w 34"/>
                <a:gd name="T3" fmla="*/ 0 h 8"/>
                <a:gd name="T4" fmla="*/ 124759 w 34"/>
                <a:gd name="T5" fmla="*/ 0 h 8"/>
                <a:gd name="T6" fmla="*/ 155948 w 34"/>
                <a:gd name="T7" fmla="*/ 7541 h 8"/>
                <a:gd name="T8" fmla="*/ 179340 w 34"/>
                <a:gd name="T9" fmla="*/ 22622 h 8"/>
                <a:gd name="T10" fmla="*/ 241720 w 34"/>
                <a:gd name="T11" fmla="*/ 37703 h 8"/>
                <a:gd name="T12" fmla="*/ 265112 w 34"/>
                <a:gd name="T13" fmla="*/ 60325 h 8"/>
                <a:gd name="T14" fmla="*/ 202733 w 34"/>
                <a:gd name="T15" fmla="*/ 52784 h 8"/>
                <a:gd name="T16" fmla="*/ 148151 w 34"/>
                <a:gd name="T17" fmla="*/ 45244 h 8"/>
                <a:gd name="T18" fmla="*/ 62379 w 34"/>
                <a:gd name="T19" fmla="*/ 30163 h 8"/>
                <a:gd name="T20" fmla="*/ 0 w 34"/>
                <a:gd name="T21" fmla="*/ 7541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8"/>
                <a:gd name="T35" fmla="*/ 34 w 34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8">
                  <a:moveTo>
                    <a:pt x="0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0" y="4"/>
                    <a:pt x="8" y="4"/>
                  </a:cubicBezTo>
                  <a:cubicBezTo>
                    <a:pt x="7" y="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6" name="Freeform 276"/>
            <p:cNvSpPr>
              <a:spLocks/>
            </p:cNvSpPr>
            <p:nvPr/>
          </p:nvSpPr>
          <p:spPr bwMode="auto">
            <a:xfrm>
              <a:off x="2930747" y="3025454"/>
              <a:ext cx="157380" cy="179938"/>
            </a:xfrm>
            <a:custGeom>
              <a:avLst/>
              <a:gdLst>
                <a:gd name="T0" fmla="*/ 0 w 120"/>
                <a:gd name="T1" fmla="*/ 148190 h 138"/>
                <a:gd name="T2" fmla="*/ 0 w 120"/>
                <a:gd name="T3" fmla="*/ 116992 h 138"/>
                <a:gd name="T4" fmla="*/ 7938 w 120"/>
                <a:gd name="T5" fmla="*/ 93594 h 138"/>
                <a:gd name="T6" fmla="*/ 47625 w 120"/>
                <a:gd name="T7" fmla="*/ 31198 h 138"/>
                <a:gd name="T8" fmla="*/ 87313 w 120"/>
                <a:gd name="T9" fmla="*/ 0 h 138"/>
                <a:gd name="T10" fmla="*/ 87313 w 120"/>
                <a:gd name="T11" fmla="*/ 23398 h 138"/>
                <a:gd name="T12" fmla="*/ 71438 w 120"/>
                <a:gd name="T13" fmla="*/ 54596 h 138"/>
                <a:gd name="T14" fmla="*/ 79375 w 120"/>
                <a:gd name="T15" fmla="*/ 70195 h 138"/>
                <a:gd name="T16" fmla="*/ 142875 w 120"/>
                <a:gd name="T17" fmla="*/ 101393 h 138"/>
                <a:gd name="T18" fmla="*/ 158750 w 120"/>
                <a:gd name="T19" fmla="*/ 140391 h 138"/>
                <a:gd name="T20" fmla="*/ 158750 w 120"/>
                <a:gd name="T21" fmla="*/ 171589 h 138"/>
                <a:gd name="T22" fmla="*/ 127000 w 120"/>
                <a:gd name="T23" fmla="*/ 179388 h 138"/>
                <a:gd name="T24" fmla="*/ 111125 w 120"/>
                <a:gd name="T25" fmla="*/ 155990 h 138"/>
                <a:gd name="T26" fmla="*/ 87313 w 120"/>
                <a:gd name="T27" fmla="*/ 163789 h 138"/>
                <a:gd name="T28" fmla="*/ 63500 w 120"/>
                <a:gd name="T29" fmla="*/ 148190 h 138"/>
                <a:gd name="T30" fmla="*/ 23813 w 120"/>
                <a:gd name="T31" fmla="*/ 140391 h 138"/>
                <a:gd name="T32" fmla="*/ 0 w 120"/>
                <a:gd name="T33" fmla="*/ 14819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0"/>
                <a:gd name="T52" fmla="*/ 0 h 138"/>
                <a:gd name="T53" fmla="*/ 120 w 120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0" h="138">
                  <a:moveTo>
                    <a:pt x="0" y="114"/>
                  </a:moveTo>
                  <a:lnTo>
                    <a:pt x="0" y="90"/>
                  </a:lnTo>
                  <a:lnTo>
                    <a:pt x="6" y="72"/>
                  </a:lnTo>
                  <a:lnTo>
                    <a:pt x="36" y="24"/>
                  </a:lnTo>
                  <a:lnTo>
                    <a:pt x="66" y="0"/>
                  </a:lnTo>
                  <a:lnTo>
                    <a:pt x="66" y="18"/>
                  </a:lnTo>
                  <a:lnTo>
                    <a:pt x="54" y="42"/>
                  </a:lnTo>
                  <a:lnTo>
                    <a:pt x="60" y="54"/>
                  </a:lnTo>
                  <a:lnTo>
                    <a:pt x="108" y="78"/>
                  </a:lnTo>
                  <a:lnTo>
                    <a:pt x="120" y="108"/>
                  </a:lnTo>
                  <a:lnTo>
                    <a:pt x="120" y="132"/>
                  </a:lnTo>
                  <a:lnTo>
                    <a:pt x="96" y="138"/>
                  </a:lnTo>
                  <a:lnTo>
                    <a:pt x="84" y="120"/>
                  </a:lnTo>
                  <a:lnTo>
                    <a:pt x="66" y="126"/>
                  </a:lnTo>
                  <a:lnTo>
                    <a:pt x="48" y="114"/>
                  </a:lnTo>
                  <a:lnTo>
                    <a:pt x="18" y="108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E8751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7" name="Freeform 277"/>
            <p:cNvSpPr>
              <a:spLocks/>
            </p:cNvSpPr>
            <p:nvPr/>
          </p:nvSpPr>
          <p:spPr bwMode="auto">
            <a:xfrm>
              <a:off x="2276046" y="3931241"/>
              <a:ext cx="276989" cy="79294"/>
            </a:xfrm>
            <a:custGeom>
              <a:avLst/>
              <a:gdLst>
                <a:gd name="T0" fmla="*/ 15784 w 35"/>
                <a:gd name="T1" fmla="*/ 7779 h 10"/>
                <a:gd name="T2" fmla="*/ 63137 w 35"/>
                <a:gd name="T3" fmla="*/ 0 h 10"/>
                <a:gd name="T4" fmla="*/ 149951 w 35"/>
                <a:gd name="T5" fmla="*/ 0 h 10"/>
                <a:gd name="T6" fmla="*/ 205196 w 35"/>
                <a:gd name="T7" fmla="*/ 23336 h 10"/>
                <a:gd name="T8" fmla="*/ 220980 w 35"/>
                <a:gd name="T9" fmla="*/ 46672 h 10"/>
                <a:gd name="T10" fmla="*/ 260441 w 35"/>
                <a:gd name="T11" fmla="*/ 54451 h 10"/>
                <a:gd name="T12" fmla="*/ 276225 w 35"/>
                <a:gd name="T13" fmla="*/ 70008 h 10"/>
                <a:gd name="T14" fmla="*/ 260441 w 35"/>
                <a:gd name="T15" fmla="*/ 77787 h 10"/>
                <a:gd name="T16" fmla="*/ 197304 w 35"/>
                <a:gd name="T17" fmla="*/ 77787 h 10"/>
                <a:gd name="T18" fmla="*/ 181519 w 35"/>
                <a:gd name="T19" fmla="*/ 62230 h 10"/>
                <a:gd name="T20" fmla="*/ 165735 w 35"/>
                <a:gd name="T21" fmla="*/ 38894 h 10"/>
                <a:gd name="T22" fmla="*/ 118382 w 35"/>
                <a:gd name="T23" fmla="*/ 31115 h 10"/>
                <a:gd name="T24" fmla="*/ 71029 w 35"/>
                <a:gd name="T25" fmla="*/ 31115 h 10"/>
                <a:gd name="T26" fmla="*/ 39461 w 35"/>
                <a:gd name="T27" fmla="*/ 31115 h 10"/>
                <a:gd name="T28" fmla="*/ 0 w 35"/>
                <a:gd name="T29" fmla="*/ 23336 h 10"/>
                <a:gd name="T30" fmla="*/ 15784 w 35"/>
                <a:gd name="T31" fmla="*/ 7779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"/>
                <a:gd name="T49" fmla="*/ 0 h 10"/>
                <a:gd name="T50" fmla="*/ 35 w 35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" h="10">
                  <a:moveTo>
                    <a:pt x="2" y="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7" y="5"/>
                    <a:pt x="28" y="6"/>
                  </a:cubicBezTo>
                  <a:cubicBezTo>
                    <a:pt x="30" y="7"/>
                    <a:pt x="33" y="7"/>
                    <a:pt x="33" y="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10"/>
                    <a:pt x="33" y="10"/>
                  </a:cubicBezTo>
                  <a:cubicBezTo>
                    <a:pt x="31" y="10"/>
                    <a:pt x="25" y="10"/>
                    <a:pt x="25" y="1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8" name="Freeform 278"/>
            <p:cNvSpPr>
              <a:spLocks/>
            </p:cNvSpPr>
            <p:nvPr/>
          </p:nvSpPr>
          <p:spPr bwMode="auto">
            <a:xfrm>
              <a:off x="2553035" y="4019683"/>
              <a:ext cx="169970" cy="45748"/>
            </a:xfrm>
            <a:custGeom>
              <a:avLst/>
              <a:gdLst>
                <a:gd name="T0" fmla="*/ 31173 w 132"/>
                <a:gd name="T1" fmla="*/ 0 h 36"/>
                <a:gd name="T2" fmla="*/ 31173 w 132"/>
                <a:gd name="T3" fmla="*/ 15875 h 36"/>
                <a:gd name="T4" fmla="*/ 0 w 132"/>
                <a:gd name="T5" fmla="*/ 23813 h 36"/>
                <a:gd name="T6" fmla="*/ 38966 w 132"/>
                <a:gd name="T7" fmla="*/ 39687 h 36"/>
                <a:gd name="T8" fmla="*/ 54552 w 132"/>
                <a:gd name="T9" fmla="*/ 47625 h 36"/>
                <a:gd name="T10" fmla="*/ 85725 w 132"/>
                <a:gd name="T11" fmla="*/ 47625 h 36"/>
                <a:gd name="T12" fmla="*/ 109105 w 132"/>
                <a:gd name="T13" fmla="*/ 31750 h 36"/>
                <a:gd name="T14" fmla="*/ 171450 w 132"/>
                <a:gd name="T15" fmla="*/ 39687 h 36"/>
                <a:gd name="T16" fmla="*/ 140277 w 132"/>
                <a:gd name="T17" fmla="*/ 23813 h 36"/>
                <a:gd name="T18" fmla="*/ 93518 w 132"/>
                <a:gd name="T19" fmla="*/ 0 h 36"/>
                <a:gd name="T20" fmla="*/ 31173 w 132"/>
                <a:gd name="T21" fmla="*/ 0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2"/>
                <a:gd name="T34" fmla="*/ 0 h 36"/>
                <a:gd name="T35" fmla="*/ 132 w 132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2" h="36">
                  <a:moveTo>
                    <a:pt x="24" y="0"/>
                  </a:moveTo>
                  <a:lnTo>
                    <a:pt x="24" y="12"/>
                  </a:lnTo>
                  <a:lnTo>
                    <a:pt x="0" y="18"/>
                  </a:lnTo>
                  <a:lnTo>
                    <a:pt x="30" y="30"/>
                  </a:lnTo>
                  <a:lnTo>
                    <a:pt x="42" y="36"/>
                  </a:lnTo>
                  <a:lnTo>
                    <a:pt x="66" y="36"/>
                  </a:lnTo>
                  <a:lnTo>
                    <a:pt x="84" y="24"/>
                  </a:lnTo>
                  <a:lnTo>
                    <a:pt x="132" y="30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9" name="Freeform 279"/>
            <p:cNvSpPr>
              <a:spLocks/>
            </p:cNvSpPr>
            <p:nvPr/>
          </p:nvSpPr>
          <p:spPr bwMode="auto">
            <a:xfrm>
              <a:off x="4794125" y="3476822"/>
              <a:ext cx="78689" cy="45748"/>
            </a:xfrm>
            <a:custGeom>
              <a:avLst/>
              <a:gdLst>
                <a:gd name="T0" fmla="*/ 0 w 60"/>
                <a:gd name="T1" fmla="*/ 15346 h 36"/>
                <a:gd name="T2" fmla="*/ 46672 w 60"/>
                <a:gd name="T3" fmla="*/ 0 h 36"/>
                <a:gd name="T4" fmla="*/ 77787 w 60"/>
                <a:gd name="T5" fmla="*/ 7673 h 36"/>
                <a:gd name="T6" fmla="*/ 77787 w 60"/>
                <a:gd name="T7" fmla="*/ 23019 h 36"/>
                <a:gd name="T8" fmla="*/ 70008 w 60"/>
                <a:gd name="T9" fmla="*/ 46038 h 36"/>
                <a:gd name="T10" fmla="*/ 38894 w 60"/>
                <a:gd name="T11" fmla="*/ 30692 h 36"/>
                <a:gd name="T12" fmla="*/ 0 w 60"/>
                <a:gd name="T13" fmla="*/ 1534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36"/>
                <a:gd name="T23" fmla="*/ 60 w 60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36">
                  <a:moveTo>
                    <a:pt x="0" y="12"/>
                  </a:moveTo>
                  <a:lnTo>
                    <a:pt x="36" y="0"/>
                  </a:lnTo>
                  <a:lnTo>
                    <a:pt x="60" y="6"/>
                  </a:lnTo>
                  <a:lnTo>
                    <a:pt x="60" y="18"/>
                  </a:lnTo>
                  <a:lnTo>
                    <a:pt x="54" y="36"/>
                  </a:lnTo>
                  <a:lnTo>
                    <a:pt x="30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8751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" name="Freeform 280"/>
            <p:cNvSpPr>
              <a:spLocks/>
            </p:cNvSpPr>
            <p:nvPr/>
          </p:nvSpPr>
          <p:spPr bwMode="auto">
            <a:xfrm>
              <a:off x="4709139" y="3391428"/>
              <a:ext cx="31476" cy="60996"/>
            </a:xfrm>
            <a:custGeom>
              <a:avLst/>
              <a:gdLst>
                <a:gd name="T0" fmla="*/ 0 w 24"/>
                <a:gd name="T1" fmla="*/ 61912 h 48"/>
                <a:gd name="T2" fmla="*/ 7938 w 24"/>
                <a:gd name="T3" fmla="*/ 7739 h 48"/>
                <a:gd name="T4" fmla="*/ 23813 w 24"/>
                <a:gd name="T5" fmla="*/ 0 h 48"/>
                <a:gd name="T6" fmla="*/ 31750 w 24"/>
                <a:gd name="T7" fmla="*/ 30956 h 48"/>
                <a:gd name="T8" fmla="*/ 31750 w 24"/>
                <a:gd name="T9" fmla="*/ 61912 h 48"/>
                <a:gd name="T10" fmla="*/ 0 w 24"/>
                <a:gd name="T11" fmla="*/ 61912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48"/>
                <a:gd name="T20" fmla="*/ 24 w 24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48">
                  <a:moveTo>
                    <a:pt x="0" y="48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E8751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1" name="Freeform 281"/>
            <p:cNvSpPr>
              <a:spLocks/>
            </p:cNvSpPr>
            <p:nvPr/>
          </p:nvSpPr>
          <p:spPr bwMode="auto">
            <a:xfrm>
              <a:off x="4699697" y="3324333"/>
              <a:ext cx="40918" cy="48797"/>
            </a:xfrm>
            <a:custGeom>
              <a:avLst/>
              <a:gdLst>
                <a:gd name="T0" fmla="*/ 0 w 30"/>
                <a:gd name="T1" fmla="*/ 15446 h 37"/>
                <a:gd name="T2" fmla="*/ 31750 w 30"/>
                <a:gd name="T3" fmla="*/ 0 h 37"/>
                <a:gd name="T4" fmla="*/ 39687 w 30"/>
                <a:gd name="T5" fmla="*/ 30892 h 37"/>
                <a:gd name="T6" fmla="*/ 31750 w 30"/>
                <a:gd name="T7" fmla="*/ 47625 h 37"/>
                <a:gd name="T8" fmla="*/ 0 w 30"/>
                <a:gd name="T9" fmla="*/ 1544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7"/>
                <a:gd name="T17" fmla="*/ 30 w 30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7">
                  <a:moveTo>
                    <a:pt x="0" y="12"/>
                  </a:moveTo>
                  <a:lnTo>
                    <a:pt x="24" y="0"/>
                  </a:lnTo>
                  <a:lnTo>
                    <a:pt x="30" y="24"/>
                  </a:lnTo>
                  <a:lnTo>
                    <a:pt x="24" y="3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8751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2" name="Freeform 282"/>
            <p:cNvSpPr>
              <a:spLocks/>
            </p:cNvSpPr>
            <p:nvPr/>
          </p:nvSpPr>
          <p:spPr bwMode="auto">
            <a:xfrm>
              <a:off x="5518073" y="3516470"/>
              <a:ext cx="40918" cy="6100"/>
            </a:xfrm>
            <a:custGeom>
              <a:avLst/>
              <a:gdLst>
                <a:gd name="T0" fmla="*/ 31750 w 30"/>
                <a:gd name="T1" fmla="*/ 0 h 6"/>
                <a:gd name="T2" fmla="*/ 39688 w 30"/>
                <a:gd name="T3" fmla="*/ 0 h 6"/>
                <a:gd name="T4" fmla="*/ 0 w 30"/>
                <a:gd name="T5" fmla="*/ 7938 h 6"/>
                <a:gd name="T6" fmla="*/ 31750 w 3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6"/>
                <a:gd name="T14" fmla="*/ 30 w 30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6">
                  <a:moveTo>
                    <a:pt x="24" y="0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3" name="Rectangle 283"/>
            <p:cNvSpPr>
              <a:spLocks noChangeArrowheads="1"/>
            </p:cNvSpPr>
            <p:nvPr/>
          </p:nvSpPr>
          <p:spPr bwMode="auto">
            <a:xfrm>
              <a:off x="5379579" y="3748254"/>
              <a:ext cx="0" cy="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4" name="Freeform 284"/>
            <p:cNvSpPr>
              <a:spLocks/>
            </p:cNvSpPr>
            <p:nvPr/>
          </p:nvSpPr>
          <p:spPr bwMode="auto">
            <a:xfrm>
              <a:off x="5149803" y="3363981"/>
              <a:ext cx="462698" cy="179936"/>
            </a:xfrm>
            <a:custGeom>
              <a:avLst/>
              <a:gdLst>
                <a:gd name="T0" fmla="*/ 267131 w 59"/>
                <a:gd name="T1" fmla="*/ 155990 h 23"/>
                <a:gd name="T2" fmla="*/ 282844 w 59"/>
                <a:gd name="T3" fmla="*/ 163789 h 23"/>
                <a:gd name="T4" fmla="*/ 369269 w 59"/>
                <a:gd name="T5" fmla="*/ 155990 h 23"/>
                <a:gd name="T6" fmla="*/ 408553 w 59"/>
                <a:gd name="T7" fmla="*/ 148190 h 23"/>
                <a:gd name="T8" fmla="*/ 447836 w 59"/>
                <a:gd name="T9" fmla="*/ 140391 h 23"/>
                <a:gd name="T10" fmla="*/ 463550 w 59"/>
                <a:gd name="T11" fmla="*/ 148190 h 23"/>
                <a:gd name="T12" fmla="*/ 455693 w 59"/>
                <a:gd name="T13" fmla="*/ 124792 h 23"/>
                <a:gd name="T14" fmla="*/ 455693 w 59"/>
                <a:gd name="T15" fmla="*/ 70195 h 23"/>
                <a:gd name="T16" fmla="*/ 463550 w 59"/>
                <a:gd name="T17" fmla="*/ 62396 h 23"/>
                <a:gd name="T18" fmla="*/ 432123 w 59"/>
                <a:gd name="T19" fmla="*/ 23398 h 23"/>
                <a:gd name="T20" fmla="*/ 416409 w 59"/>
                <a:gd name="T21" fmla="*/ 7799 h 23"/>
                <a:gd name="T22" fmla="*/ 392839 w 59"/>
                <a:gd name="T23" fmla="*/ 7799 h 23"/>
                <a:gd name="T24" fmla="*/ 384982 w 59"/>
                <a:gd name="T25" fmla="*/ 0 h 23"/>
                <a:gd name="T26" fmla="*/ 384982 w 59"/>
                <a:gd name="T27" fmla="*/ 0 h 23"/>
                <a:gd name="T28" fmla="*/ 353555 w 59"/>
                <a:gd name="T29" fmla="*/ 23398 h 23"/>
                <a:gd name="T30" fmla="*/ 314271 w 59"/>
                <a:gd name="T31" fmla="*/ 23398 h 23"/>
                <a:gd name="T32" fmla="*/ 306414 w 59"/>
                <a:gd name="T33" fmla="*/ 23398 h 23"/>
                <a:gd name="T34" fmla="*/ 306414 w 59"/>
                <a:gd name="T35" fmla="*/ 23398 h 23"/>
                <a:gd name="T36" fmla="*/ 274987 w 59"/>
                <a:gd name="T37" fmla="*/ 7799 h 23"/>
                <a:gd name="T38" fmla="*/ 251417 w 59"/>
                <a:gd name="T39" fmla="*/ 0 h 23"/>
                <a:gd name="T40" fmla="*/ 188563 w 59"/>
                <a:gd name="T41" fmla="*/ 0 h 23"/>
                <a:gd name="T42" fmla="*/ 172849 w 59"/>
                <a:gd name="T43" fmla="*/ 0 h 23"/>
                <a:gd name="T44" fmla="*/ 149279 w 59"/>
                <a:gd name="T45" fmla="*/ 7799 h 23"/>
                <a:gd name="T46" fmla="*/ 133565 w 59"/>
                <a:gd name="T47" fmla="*/ 23398 h 23"/>
                <a:gd name="T48" fmla="*/ 94281 w 59"/>
                <a:gd name="T49" fmla="*/ 31198 h 23"/>
                <a:gd name="T50" fmla="*/ 86425 w 59"/>
                <a:gd name="T51" fmla="*/ 23398 h 23"/>
                <a:gd name="T52" fmla="*/ 78568 w 59"/>
                <a:gd name="T53" fmla="*/ 23398 h 23"/>
                <a:gd name="T54" fmla="*/ 62854 w 59"/>
                <a:gd name="T55" fmla="*/ 46797 h 23"/>
                <a:gd name="T56" fmla="*/ 31427 w 59"/>
                <a:gd name="T57" fmla="*/ 46797 h 23"/>
                <a:gd name="T58" fmla="*/ 0 w 59"/>
                <a:gd name="T59" fmla="*/ 70195 h 23"/>
                <a:gd name="T60" fmla="*/ 15714 w 59"/>
                <a:gd name="T61" fmla="*/ 93594 h 23"/>
                <a:gd name="T62" fmla="*/ 31427 w 59"/>
                <a:gd name="T63" fmla="*/ 132591 h 23"/>
                <a:gd name="T64" fmla="*/ 47141 w 59"/>
                <a:gd name="T65" fmla="*/ 155990 h 23"/>
                <a:gd name="T66" fmla="*/ 117852 w 59"/>
                <a:gd name="T67" fmla="*/ 163789 h 23"/>
                <a:gd name="T68" fmla="*/ 125709 w 59"/>
                <a:gd name="T69" fmla="*/ 163789 h 23"/>
                <a:gd name="T70" fmla="*/ 180706 w 59"/>
                <a:gd name="T71" fmla="*/ 179388 h 23"/>
                <a:gd name="T72" fmla="*/ 212133 w 59"/>
                <a:gd name="T73" fmla="*/ 163789 h 23"/>
                <a:gd name="T74" fmla="*/ 243560 w 59"/>
                <a:gd name="T75" fmla="*/ 179388 h 23"/>
                <a:gd name="T76" fmla="*/ 243560 w 59"/>
                <a:gd name="T77" fmla="*/ 179388 h 23"/>
                <a:gd name="T78" fmla="*/ 243560 w 59"/>
                <a:gd name="T79" fmla="*/ 179388 h 23"/>
                <a:gd name="T80" fmla="*/ 267131 w 59"/>
                <a:gd name="T81" fmla="*/ 155990 h 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9"/>
                <a:gd name="T124" fmla="*/ 0 h 23"/>
                <a:gd name="T125" fmla="*/ 59 w 59"/>
                <a:gd name="T126" fmla="*/ 23 h 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9" h="23">
                  <a:moveTo>
                    <a:pt x="34" y="20"/>
                  </a:moveTo>
                  <a:cubicBezTo>
                    <a:pt x="36" y="21"/>
                    <a:pt x="36" y="21"/>
                    <a:pt x="36" y="21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19"/>
                    <a:pt x="58" y="16"/>
                    <a:pt x="58" y="16"/>
                  </a:cubicBezTo>
                  <a:cubicBezTo>
                    <a:pt x="58" y="15"/>
                    <a:pt x="58" y="9"/>
                    <a:pt x="58" y="9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lnTo>
                    <a:pt x="34" y="20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5" name="Freeform 285"/>
            <p:cNvSpPr>
              <a:spLocks/>
            </p:cNvSpPr>
            <p:nvPr/>
          </p:nvSpPr>
          <p:spPr bwMode="auto">
            <a:xfrm>
              <a:off x="5366988" y="3516470"/>
              <a:ext cx="182561" cy="143339"/>
            </a:xfrm>
            <a:custGeom>
              <a:avLst/>
              <a:gdLst/>
              <a:ahLst/>
              <a:cxnLst>
                <a:cxn ang="0">
                  <a:pos x="25" y="114"/>
                </a:cxn>
                <a:cxn ang="0">
                  <a:pos x="61" y="96"/>
                </a:cxn>
                <a:cxn ang="0">
                  <a:pos x="73" y="90"/>
                </a:cxn>
                <a:cxn ang="0">
                  <a:pos x="115" y="66"/>
                </a:cxn>
                <a:cxn ang="0">
                  <a:pos x="127" y="24"/>
                </a:cxn>
                <a:cxn ang="0">
                  <a:pos x="139" y="6"/>
                </a:cxn>
                <a:cxn ang="0">
                  <a:pos x="139" y="0"/>
                </a:cxn>
                <a:cxn ang="0">
                  <a:pos x="115" y="6"/>
                </a:cxn>
                <a:cxn ang="0">
                  <a:pos x="49" y="12"/>
                </a:cxn>
                <a:cxn ang="0">
                  <a:pos x="37" y="6"/>
                </a:cxn>
                <a:cxn ang="0">
                  <a:pos x="19" y="24"/>
                </a:cxn>
                <a:cxn ang="0">
                  <a:pos x="19" y="24"/>
                </a:cxn>
                <a:cxn ang="0">
                  <a:pos x="25" y="48"/>
                </a:cxn>
                <a:cxn ang="0">
                  <a:pos x="0" y="102"/>
                </a:cxn>
                <a:cxn ang="0">
                  <a:pos x="13" y="102"/>
                </a:cxn>
                <a:cxn ang="0">
                  <a:pos x="25" y="114"/>
                </a:cxn>
              </a:cxnLst>
              <a:rect l="0" t="0" r="r" b="b"/>
              <a:pathLst>
                <a:path w="139" h="114">
                  <a:moveTo>
                    <a:pt x="25" y="114"/>
                  </a:moveTo>
                  <a:lnTo>
                    <a:pt x="61" y="96"/>
                  </a:lnTo>
                  <a:lnTo>
                    <a:pt x="73" y="90"/>
                  </a:lnTo>
                  <a:lnTo>
                    <a:pt x="115" y="66"/>
                  </a:lnTo>
                  <a:lnTo>
                    <a:pt x="127" y="24"/>
                  </a:lnTo>
                  <a:lnTo>
                    <a:pt x="139" y="6"/>
                  </a:lnTo>
                  <a:lnTo>
                    <a:pt x="139" y="0"/>
                  </a:lnTo>
                  <a:lnTo>
                    <a:pt x="115" y="6"/>
                  </a:lnTo>
                  <a:lnTo>
                    <a:pt x="49" y="12"/>
                  </a:lnTo>
                  <a:lnTo>
                    <a:pt x="37" y="6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5" y="48"/>
                  </a:lnTo>
                  <a:lnTo>
                    <a:pt x="0" y="102"/>
                  </a:lnTo>
                  <a:lnTo>
                    <a:pt x="13" y="102"/>
                  </a:lnTo>
                  <a:lnTo>
                    <a:pt x="25" y="114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6" name="Freeform 286"/>
            <p:cNvSpPr>
              <a:spLocks/>
            </p:cNvSpPr>
            <p:nvPr/>
          </p:nvSpPr>
          <p:spPr bwMode="auto">
            <a:xfrm>
              <a:off x="5344954" y="3632362"/>
              <a:ext cx="125904" cy="115892"/>
            </a:xfrm>
            <a:custGeom>
              <a:avLst/>
              <a:gdLst>
                <a:gd name="T0" fmla="*/ 119144 w 97"/>
                <a:gd name="T1" fmla="*/ 30903 h 90"/>
                <a:gd name="T2" fmla="*/ 119144 w 97"/>
                <a:gd name="T3" fmla="*/ 0 h 90"/>
                <a:gd name="T4" fmla="*/ 103433 w 97"/>
                <a:gd name="T5" fmla="*/ 7726 h 90"/>
                <a:gd name="T6" fmla="*/ 56299 w 97"/>
                <a:gd name="T7" fmla="*/ 30903 h 90"/>
                <a:gd name="T8" fmla="*/ 40588 w 97"/>
                <a:gd name="T9" fmla="*/ 15452 h 90"/>
                <a:gd name="T10" fmla="*/ 23567 w 97"/>
                <a:gd name="T11" fmla="*/ 15452 h 90"/>
                <a:gd name="T12" fmla="*/ 15711 w 97"/>
                <a:gd name="T13" fmla="*/ 23177 h 90"/>
                <a:gd name="T14" fmla="*/ 0 w 97"/>
                <a:gd name="T15" fmla="*/ 54081 h 90"/>
                <a:gd name="T16" fmla="*/ 23567 w 97"/>
                <a:gd name="T17" fmla="*/ 115887 h 90"/>
                <a:gd name="T18" fmla="*/ 32732 w 97"/>
                <a:gd name="T19" fmla="*/ 115887 h 90"/>
                <a:gd name="T20" fmla="*/ 32732 w 97"/>
                <a:gd name="T21" fmla="*/ 115887 h 90"/>
                <a:gd name="T22" fmla="*/ 32732 w 97"/>
                <a:gd name="T23" fmla="*/ 115887 h 90"/>
                <a:gd name="T24" fmla="*/ 48443 w 97"/>
                <a:gd name="T25" fmla="*/ 115887 h 90"/>
                <a:gd name="T26" fmla="*/ 64155 w 97"/>
                <a:gd name="T27" fmla="*/ 100435 h 90"/>
                <a:gd name="T28" fmla="*/ 87722 w 97"/>
                <a:gd name="T29" fmla="*/ 100435 h 90"/>
                <a:gd name="T30" fmla="*/ 95577 w 97"/>
                <a:gd name="T31" fmla="*/ 84984 h 90"/>
                <a:gd name="T32" fmla="*/ 79866 w 97"/>
                <a:gd name="T33" fmla="*/ 46355 h 90"/>
                <a:gd name="T34" fmla="*/ 111289 w 97"/>
                <a:gd name="T35" fmla="*/ 38629 h 90"/>
                <a:gd name="T36" fmla="*/ 127000 w 97"/>
                <a:gd name="T37" fmla="*/ 30903 h 90"/>
                <a:gd name="T38" fmla="*/ 119144 w 97"/>
                <a:gd name="T39" fmla="*/ 30903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7"/>
                <a:gd name="T61" fmla="*/ 0 h 90"/>
                <a:gd name="T62" fmla="*/ 97 w 97"/>
                <a:gd name="T63" fmla="*/ 90 h 9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7" name="Freeform 287"/>
            <p:cNvSpPr>
              <a:spLocks/>
            </p:cNvSpPr>
            <p:nvPr/>
          </p:nvSpPr>
          <p:spPr bwMode="auto">
            <a:xfrm>
              <a:off x="5344954" y="3632362"/>
              <a:ext cx="125904" cy="115892"/>
            </a:xfrm>
            <a:custGeom>
              <a:avLst/>
              <a:gdLst/>
              <a:ahLst/>
              <a:cxnLst>
                <a:cxn ang="0">
                  <a:pos x="91" y="24"/>
                </a:cxn>
                <a:cxn ang="0">
                  <a:pos x="91" y="0"/>
                </a:cxn>
                <a:cxn ang="0">
                  <a:pos x="79" y="6"/>
                </a:cxn>
                <a:cxn ang="0">
                  <a:pos x="43" y="24"/>
                </a:cxn>
                <a:cxn ang="0">
                  <a:pos x="31" y="12"/>
                </a:cxn>
                <a:cxn ang="0">
                  <a:pos x="18" y="12"/>
                </a:cxn>
                <a:cxn ang="0">
                  <a:pos x="12" y="18"/>
                </a:cxn>
                <a:cxn ang="0">
                  <a:pos x="0" y="42"/>
                </a:cxn>
                <a:cxn ang="0">
                  <a:pos x="18" y="90"/>
                </a:cxn>
                <a:cxn ang="0">
                  <a:pos x="25" y="90"/>
                </a:cxn>
                <a:cxn ang="0">
                  <a:pos x="25" y="90"/>
                </a:cxn>
                <a:cxn ang="0">
                  <a:pos x="25" y="90"/>
                </a:cxn>
                <a:cxn ang="0">
                  <a:pos x="37" y="90"/>
                </a:cxn>
                <a:cxn ang="0">
                  <a:pos x="49" y="78"/>
                </a:cxn>
                <a:cxn ang="0">
                  <a:pos x="67" y="78"/>
                </a:cxn>
                <a:cxn ang="0">
                  <a:pos x="73" y="66"/>
                </a:cxn>
                <a:cxn ang="0">
                  <a:pos x="61" y="36"/>
                </a:cxn>
                <a:cxn ang="0">
                  <a:pos x="85" y="30"/>
                </a:cxn>
                <a:cxn ang="0">
                  <a:pos x="97" y="24"/>
                </a:cxn>
                <a:cxn ang="0">
                  <a:pos x="91" y="24"/>
                </a:cxn>
              </a:cxnLst>
              <a:rect l="0" t="0" r="r" b="b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" name="Freeform 288"/>
            <p:cNvSpPr>
              <a:spLocks/>
            </p:cNvSpPr>
            <p:nvPr/>
          </p:nvSpPr>
          <p:spPr bwMode="auto">
            <a:xfrm>
              <a:off x="5782472" y="3848895"/>
              <a:ext cx="119609" cy="79294"/>
            </a:xfrm>
            <a:custGeom>
              <a:avLst/>
              <a:gdLst>
                <a:gd name="T0" fmla="*/ 23812 w 90"/>
                <a:gd name="T1" fmla="*/ 62230 h 60"/>
                <a:gd name="T2" fmla="*/ 87312 w 90"/>
                <a:gd name="T3" fmla="*/ 77787 h 60"/>
                <a:gd name="T4" fmla="*/ 103187 w 90"/>
                <a:gd name="T5" fmla="*/ 38894 h 60"/>
                <a:gd name="T6" fmla="*/ 119062 w 90"/>
                <a:gd name="T7" fmla="*/ 31115 h 60"/>
                <a:gd name="T8" fmla="*/ 111125 w 90"/>
                <a:gd name="T9" fmla="*/ 0 h 60"/>
                <a:gd name="T10" fmla="*/ 39687 w 90"/>
                <a:gd name="T11" fmla="*/ 23336 h 60"/>
                <a:gd name="T12" fmla="*/ 7937 w 90"/>
                <a:gd name="T13" fmla="*/ 7779 h 60"/>
                <a:gd name="T14" fmla="*/ 0 w 90"/>
                <a:gd name="T15" fmla="*/ 31115 h 60"/>
                <a:gd name="T16" fmla="*/ 23812 w 90"/>
                <a:gd name="T17" fmla="*/ 62230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"/>
                <a:gd name="T28" fmla="*/ 0 h 60"/>
                <a:gd name="T29" fmla="*/ 90 w 90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" h="60">
                  <a:moveTo>
                    <a:pt x="18" y="48"/>
                  </a:moveTo>
                  <a:lnTo>
                    <a:pt x="66" y="60"/>
                  </a:lnTo>
                  <a:lnTo>
                    <a:pt x="78" y="30"/>
                  </a:lnTo>
                  <a:lnTo>
                    <a:pt x="90" y="24"/>
                  </a:lnTo>
                  <a:lnTo>
                    <a:pt x="84" y="0"/>
                  </a:lnTo>
                  <a:lnTo>
                    <a:pt x="30" y="18"/>
                  </a:lnTo>
                  <a:lnTo>
                    <a:pt x="6" y="6"/>
                  </a:lnTo>
                  <a:lnTo>
                    <a:pt x="0" y="24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" name="Freeform 289"/>
            <p:cNvSpPr>
              <a:spLocks/>
            </p:cNvSpPr>
            <p:nvPr/>
          </p:nvSpPr>
          <p:spPr bwMode="auto">
            <a:xfrm>
              <a:off x="5801357" y="3879393"/>
              <a:ext cx="185707" cy="216536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10" y="6"/>
                </a:cxn>
                <a:cxn ang="0">
                  <a:pos x="9" y="13"/>
                </a:cxn>
                <a:cxn ang="0">
                  <a:pos x="4" y="17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4" y="28"/>
                </a:cxn>
                <a:cxn ang="0">
                  <a:pos x="11" y="23"/>
                </a:cxn>
                <a:cxn ang="0">
                  <a:pos x="17" y="15"/>
                </a:cxn>
                <a:cxn ang="0">
                  <a:pos x="20" y="11"/>
                </a:cxn>
                <a:cxn ang="0">
                  <a:pos x="24" y="7"/>
                </a:cxn>
                <a:cxn ang="0">
                  <a:pos x="16" y="1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1" y="1"/>
                </a:cxn>
                <a:cxn ang="0">
                  <a:pos x="9" y="6"/>
                </a:cxn>
              </a:cxnLst>
              <a:rect l="0" t="0" r="r" b="b"/>
              <a:pathLst>
                <a:path w="24" h="28">
                  <a:moveTo>
                    <a:pt x="9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3" y="18"/>
                    <a:pt x="0" y="18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0" name="Freeform 290"/>
            <p:cNvSpPr>
              <a:spLocks/>
            </p:cNvSpPr>
            <p:nvPr/>
          </p:nvSpPr>
          <p:spPr bwMode="auto">
            <a:xfrm>
              <a:off x="5565286" y="4019683"/>
              <a:ext cx="264398" cy="16468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8" y="4"/>
                </a:cxn>
                <a:cxn ang="0">
                  <a:pos x="14" y="7"/>
                </a:cxn>
                <a:cxn ang="0">
                  <a:pos x="3" y="7"/>
                </a:cxn>
                <a:cxn ang="0">
                  <a:pos x="0" y="8"/>
                </a:cxn>
                <a:cxn ang="0">
                  <a:pos x="1" y="12"/>
                </a:cxn>
                <a:cxn ang="0">
                  <a:pos x="5" y="21"/>
                </a:cxn>
                <a:cxn ang="0">
                  <a:pos x="12" y="19"/>
                </a:cxn>
                <a:cxn ang="0">
                  <a:pos x="15" y="19"/>
                </a:cxn>
                <a:cxn ang="0">
                  <a:pos x="19" y="15"/>
                </a:cxn>
                <a:cxn ang="0">
                  <a:pos x="25" y="13"/>
                </a:cxn>
                <a:cxn ang="0">
                  <a:pos x="34" y="10"/>
                </a:cxn>
                <a:cxn ang="0">
                  <a:pos x="31" y="3"/>
                </a:cxn>
                <a:cxn ang="0">
                  <a:pos x="30" y="0"/>
                </a:cxn>
              </a:cxnLst>
              <a:rect l="0" t="0" r="r" b="b"/>
              <a:pathLst>
                <a:path w="34" h="21">
                  <a:moveTo>
                    <a:pt x="30" y="0"/>
                  </a:moveTo>
                  <a:cubicBezTo>
                    <a:pt x="25" y="2"/>
                    <a:pt x="18" y="3"/>
                    <a:pt x="18" y="4"/>
                  </a:cubicBezTo>
                  <a:cubicBezTo>
                    <a:pt x="16" y="5"/>
                    <a:pt x="14" y="7"/>
                    <a:pt x="1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1" y="3"/>
                    <a:pt x="31" y="3"/>
                    <a:pt x="31" y="3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1" name="Freeform 291"/>
            <p:cNvSpPr>
              <a:spLocks/>
            </p:cNvSpPr>
            <p:nvPr/>
          </p:nvSpPr>
          <p:spPr bwMode="auto">
            <a:xfrm>
              <a:off x="5379579" y="3659809"/>
              <a:ext cx="491025" cy="423921"/>
            </a:xfrm>
            <a:custGeom>
              <a:avLst/>
              <a:gdLst>
                <a:gd name="T0" fmla="*/ 492125 w 63"/>
                <a:gd name="T1" fmla="*/ 265877 h 54"/>
                <a:gd name="T2" fmla="*/ 429633 w 63"/>
                <a:gd name="T3" fmla="*/ 250237 h 54"/>
                <a:gd name="T4" fmla="*/ 406198 w 63"/>
                <a:gd name="T5" fmla="*/ 218957 h 54"/>
                <a:gd name="T6" fmla="*/ 414010 w 63"/>
                <a:gd name="T7" fmla="*/ 195498 h 54"/>
                <a:gd name="T8" fmla="*/ 406198 w 63"/>
                <a:gd name="T9" fmla="*/ 195498 h 54"/>
                <a:gd name="T10" fmla="*/ 374952 w 63"/>
                <a:gd name="T11" fmla="*/ 179858 h 54"/>
                <a:gd name="T12" fmla="*/ 359329 w 63"/>
                <a:gd name="T13" fmla="*/ 132938 h 54"/>
                <a:gd name="T14" fmla="*/ 328083 w 63"/>
                <a:gd name="T15" fmla="*/ 101659 h 54"/>
                <a:gd name="T16" fmla="*/ 328083 w 63"/>
                <a:gd name="T17" fmla="*/ 93839 h 54"/>
                <a:gd name="T18" fmla="*/ 304649 w 63"/>
                <a:gd name="T19" fmla="*/ 93839 h 54"/>
                <a:gd name="T20" fmla="*/ 281214 w 63"/>
                <a:gd name="T21" fmla="*/ 78199 h 54"/>
                <a:gd name="T22" fmla="*/ 218722 w 63"/>
                <a:gd name="T23" fmla="*/ 70379 h 54"/>
                <a:gd name="T24" fmla="*/ 195288 w 63"/>
                <a:gd name="T25" fmla="*/ 46919 h 54"/>
                <a:gd name="T26" fmla="*/ 117173 w 63"/>
                <a:gd name="T27" fmla="*/ 7820 h 54"/>
                <a:gd name="T28" fmla="*/ 85927 w 63"/>
                <a:gd name="T29" fmla="*/ 0 h 54"/>
                <a:gd name="T30" fmla="*/ 93738 w 63"/>
                <a:gd name="T31" fmla="*/ 0 h 54"/>
                <a:gd name="T32" fmla="*/ 78115 w 63"/>
                <a:gd name="T33" fmla="*/ 7820 h 54"/>
                <a:gd name="T34" fmla="*/ 46869 w 63"/>
                <a:gd name="T35" fmla="*/ 15640 h 54"/>
                <a:gd name="T36" fmla="*/ 62492 w 63"/>
                <a:gd name="T37" fmla="*/ 54739 h 54"/>
                <a:gd name="T38" fmla="*/ 54681 w 63"/>
                <a:gd name="T39" fmla="*/ 70379 h 54"/>
                <a:gd name="T40" fmla="*/ 31246 w 63"/>
                <a:gd name="T41" fmla="*/ 70379 h 54"/>
                <a:gd name="T42" fmla="*/ 15623 w 63"/>
                <a:gd name="T43" fmla="*/ 86019 h 54"/>
                <a:gd name="T44" fmla="*/ 0 w 63"/>
                <a:gd name="T45" fmla="*/ 86019 h 54"/>
                <a:gd name="T46" fmla="*/ 15623 w 63"/>
                <a:gd name="T47" fmla="*/ 117299 h 54"/>
                <a:gd name="T48" fmla="*/ 70304 w 63"/>
                <a:gd name="T49" fmla="*/ 226777 h 54"/>
                <a:gd name="T50" fmla="*/ 101550 w 63"/>
                <a:gd name="T51" fmla="*/ 258057 h 54"/>
                <a:gd name="T52" fmla="*/ 117173 w 63"/>
                <a:gd name="T53" fmla="*/ 304976 h 54"/>
                <a:gd name="T54" fmla="*/ 132796 w 63"/>
                <a:gd name="T55" fmla="*/ 359716 h 54"/>
                <a:gd name="T56" fmla="*/ 187476 w 63"/>
                <a:gd name="T57" fmla="*/ 414455 h 54"/>
                <a:gd name="T58" fmla="*/ 187476 w 63"/>
                <a:gd name="T59" fmla="*/ 422275 h 54"/>
                <a:gd name="T60" fmla="*/ 210911 w 63"/>
                <a:gd name="T61" fmla="*/ 414455 h 54"/>
                <a:gd name="T62" fmla="*/ 296837 w 63"/>
                <a:gd name="T63" fmla="*/ 414455 h 54"/>
                <a:gd name="T64" fmla="*/ 328083 w 63"/>
                <a:gd name="T65" fmla="*/ 390995 h 54"/>
                <a:gd name="T66" fmla="*/ 421821 w 63"/>
                <a:gd name="T67" fmla="*/ 359716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"/>
                <a:gd name="T103" fmla="*/ 0 h 54"/>
                <a:gd name="T104" fmla="*/ 63 w 63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" h="54">
                  <a:moveTo>
                    <a:pt x="63" y="34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3"/>
                    <a:pt x="40" y="51"/>
                    <a:pt x="42" y="50"/>
                  </a:cubicBezTo>
                  <a:cubicBezTo>
                    <a:pt x="42" y="49"/>
                    <a:pt x="49" y="48"/>
                    <a:pt x="54" y="46"/>
                  </a:cubicBezTo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2" name="Freeform 292"/>
            <p:cNvSpPr>
              <a:spLocks/>
            </p:cNvSpPr>
            <p:nvPr/>
          </p:nvSpPr>
          <p:spPr bwMode="auto">
            <a:xfrm>
              <a:off x="5801357" y="3928190"/>
              <a:ext cx="75542" cy="91493"/>
            </a:xfrm>
            <a:custGeom>
              <a:avLst/>
              <a:gdLst>
                <a:gd name="T0" fmla="*/ 0 w 10"/>
                <a:gd name="T1" fmla="*/ 92075 h 12"/>
                <a:gd name="T2" fmla="*/ 31115 w 10"/>
                <a:gd name="T3" fmla="*/ 84402 h 12"/>
                <a:gd name="T4" fmla="*/ 70009 w 10"/>
                <a:gd name="T5" fmla="*/ 53710 h 12"/>
                <a:gd name="T6" fmla="*/ 77788 w 10"/>
                <a:gd name="T7" fmla="*/ 0 h 12"/>
                <a:gd name="T8" fmla="*/ 70009 w 1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2"/>
                <a:gd name="T17" fmla="*/ 10 w 10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2">
                  <a:moveTo>
                    <a:pt x="0" y="12"/>
                  </a:moveTo>
                  <a:cubicBezTo>
                    <a:pt x="3" y="12"/>
                    <a:pt x="4" y="11"/>
                    <a:pt x="4" y="1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3" name="Freeform 293"/>
            <p:cNvSpPr>
              <a:spLocks/>
            </p:cNvSpPr>
            <p:nvPr/>
          </p:nvSpPr>
          <p:spPr bwMode="auto">
            <a:xfrm>
              <a:off x="5461416" y="3507320"/>
              <a:ext cx="251808" cy="250082"/>
            </a:xfrm>
            <a:custGeom>
              <a:avLst/>
              <a:gdLst/>
              <a:ahLst/>
              <a:cxnLst>
                <a:cxn ang="0">
                  <a:pos x="168" y="120"/>
                </a:cxn>
                <a:cxn ang="0">
                  <a:pos x="132" y="90"/>
                </a:cxn>
                <a:cxn ang="0">
                  <a:pos x="132" y="66"/>
                </a:cxn>
                <a:cxn ang="0">
                  <a:pos x="138" y="42"/>
                </a:cxn>
                <a:cxn ang="0">
                  <a:pos x="114" y="6"/>
                </a:cxn>
                <a:cxn ang="0">
                  <a:pos x="102" y="0"/>
                </a:cxn>
                <a:cxn ang="0">
                  <a:pos x="72" y="6"/>
                </a:cxn>
                <a:cxn ang="0">
                  <a:pos x="66" y="6"/>
                </a:cxn>
                <a:cxn ang="0">
                  <a:pos x="66" y="12"/>
                </a:cxn>
                <a:cxn ang="0">
                  <a:pos x="54" y="30"/>
                </a:cxn>
                <a:cxn ang="0">
                  <a:pos x="42" y="72"/>
                </a:cxn>
                <a:cxn ang="0">
                  <a:pos x="0" y="96"/>
                </a:cxn>
                <a:cxn ang="0">
                  <a:pos x="0" y="120"/>
                </a:cxn>
                <a:cxn ang="0">
                  <a:pos x="24" y="126"/>
                </a:cxn>
                <a:cxn ang="0">
                  <a:pos x="84" y="156"/>
                </a:cxn>
                <a:cxn ang="0">
                  <a:pos x="102" y="174"/>
                </a:cxn>
                <a:cxn ang="0">
                  <a:pos x="150" y="180"/>
                </a:cxn>
                <a:cxn ang="0">
                  <a:pos x="168" y="192"/>
                </a:cxn>
                <a:cxn ang="0">
                  <a:pos x="186" y="192"/>
                </a:cxn>
                <a:cxn ang="0">
                  <a:pos x="180" y="180"/>
                </a:cxn>
                <a:cxn ang="0">
                  <a:pos x="192" y="174"/>
                </a:cxn>
                <a:cxn ang="0">
                  <a:pos x="180" y="150"/>
                </a:cxn>
                <a:cxn ang="0">
                  <a:pos x="168" y="120"/>
                </a:cxn>
              </a:cxnLst>
              <a:rect l="0" t="0" r="r" b="b"/>
              <a:pathLst>
                <a:path w="192" h="192">
                  <a:moveTo>
                    <a:pt x="168" y="120"/>
                  </a:moveTo>
                  <a:lnTo>
                    <a:pt x="132" y="90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14" y="6"/>
                  </a:lnTo>
                  <a:lnTo>
                    <a:pt x="102" y="0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6" y="12"/>
                  </a:lnTo>
                  <a:lnTo>
                    <a:pt x="54" y="30"/>
                  </a:lnTo>
                  <a:lnTo>
                    <a:pt x="42" y="72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24" y="126"/>
                  </a:lnTo>
                  <a:lnTo>
                    <a:pt x="84" y="156"/>
                  </a:lnTo>
                  <a:lnTo>
                    <a:pt x="102" y="174"/>
                  </a:lnTo>
                  <a:lnTo>
                    <a:pt x="150" y="180"/>
                  </a:lnTo>
                  <a:lnTo>
                    <a:pt x="168" y="192"/>
                  </a:lnTo>
                  <a:lnTo>
                    <a:pt x="186" y="192"/>
                  </a:lnTo>
                  <a:lnTo>
                    <a:pt x="180" y="180"/>
                  </a:lnTo>
                  <a:lnTo>
                    <a:pt x="192" y="174"/>
                  </a:lnTo>
                  <a:lnTo>
                    <a:pt x="180" y="150"/>
                  </a:lnTo>
                  <a:lnTo>
                    <a:pt x="168" y="120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4" name="Freeform 294"/>
            <p:cNvSpPr>
              <a:spLocks/>
            </p:cNvSpPr>
            <p:nvPr/>
          </p:nvSpPr>
          <p:spPr bwMode="auto">
            <a:xfrm>
              <a:off x="5606206" y="3437176"/>
              <a:ext cx="468991" cy="426970"/>
            </a:xfrm>
            <a:custGeom>
              <a:avLst/>
              <a:gdLst/>
              <a:ahLst/>
              <a:cxnLst>
                <a:cxn ang="0">
                  <a:pos x="53" y="38"/>
                </a:cxn>
                <a:cxn ang="0">
                  <a:pos x="53" y="38"/>
                </a:cxn>
                <a:cxn ang="0">
                  <a:pos x="55" y="32"/>
                </a:cxn>
                <a:cxn ang="0">
                  <a:pos x="51" y="30"/>
                </a:cxn>
                <a:cxn ang="0">
                  <a:pos x="51" y="25"/>
                </a:cxn>
                <a:cxn ang="0">
                  <a:pos x="52" y="21"/>
                </a:cxn>
                <a:cxn ang="0">
                  <a:pos x="53" y="12"/>
                </a:cxn>
                <a:cxn ang="0">
                  <a:pos x="49" y="11"/>
                </a:cxn>
                <a:cxn ang="0">
                  <a:pos x="45" y="8"/>
                </a:cxn>
                <a:cxn ang="0">
                  <a:pos x="40" y="5"/>
                </a:cxn>
                <a:cxn ang="0">
                  <a:pos x="36" y="6"/>
                </a:cxn>
                <a:cxn ang="0">
                  <a:pos x="31" y="8"/>
                </a:cxn>
                <a:cxn ang="0">
                  <a:pos x="30" y="10"/>
                </a:cxn>
                <a:cxn ang="0">
                  <a:pos x="26" y="11"/>
                </a:cxn>
                <a:cxn ang="0">
                  <a:pos x="22" y="11"/>
                </a:cxn>
                <a:cxn ang="0">
                  <a:pos x="19" y="9"/>
                </a:cxn>
                <a:cxn ang="0">
                  <a:pos x="15" y="9"/>
                </a:cxn>
                <a:cxn ang="0">
                  <a:pos x="15" y="6"/>
                </a:cxn>
                <a:cxn ang="0">
                  <a:pos x="12" y="4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6" y="3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1" y="10"/>
                </a:cxn>
                <a:cxn ang="0">
                  <a:pos x="1" y="10"/>
                </a:cxn>
                <a:cxn ang="0">
                  <a:pos x="5" y="16"/>
                </a:cxn>
                <a:cxn ang="0">
                  <a:pos x="4" y="20"/>
                </a:cxn>
                <a:cxn ang="0">
                  <a:pos x="4" y="24"/>
                </a:cxn>
                <a:cxn ang="0">
                  <a:pos x="10" y="29"/>
                </a:cxn>
                <a:cxn ang="0">
                  <a:pos x="12" y="34"/>
                </a:cxn>
                <a:cxn ang="0">
                  <a:pos x="14" y="38"/>
                </a:cxn>
                <a:cxn ang="0">
                  <a:pos x="15" y="36"/>
                </a:cxn>
                <a:cxn ang="0">
                  <a:pos x="19" y="39"/>
                </a:cxn>
                <a:cxn ang="0">
                  <a:pos x="23" y="44"/>
                </a:cxn>
                <a:cxn ang="0">
                  <a:pos x="28" y="48"/>
                </a:cxn>
                <a:cxn ang="0">
                  <a:pos x="34" y="49"/>
                </a:cxn>
                <a:cxn ang="0">
                  <a:pos x="39" y="48"/>
                </a:cxn>
                <a:cxn ang="0">
                  <a:pos x="42" y="52"/>
                </a:cxn>
                <a:cxn ang="0">
                  <a:pos x="53" y="55"/>
                </a:cxn>
                <a:cxn ang="0">
                  <a:pos x="55" y="55"/>
                </a:cxn>
                <a:cxn ang="0">
                  <a:pos x="55" y="51"/>
                </a:cxn>
                <a:cxn ang="0">
                  <a:pos x="60" y="49"/>
                </a:cxn>
                <a:cxn ang="0">
                  <a:pos x="59" y="46"/>
                </a:cxn>
                <a:cxn ang="0">
                  <a:pos x="58" y="44"/>
                </a:cxn>
                <a:cxn ang="0">
                  <a:pos x="54" y="40"/>
                </a:cxn>
                <a:cxn ang="0">
                  <a:pos x="53" y="38"/>
                </a:cxn>
              </a:cxnLst>
              <a:rect l="0" t="0" r="r" b="b"/>
              <a:pathLst>
                <a:path w="60" h="55">
                  <a:moveTo>
                    <a:pt x="53" y="38"/>
                  </a:moveTo>
                  <a:cubicBezTo>
                    <a:pt x="53" y="38"/>
                    <a:pt x="53" y="38"/>
                    <a:pt x="53" y="38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6"/>
                    <a:pt x="0" y="7"/>
                  </a:cubicBezTo>
                  <a:cubicBezTo>
                    <a:pt x="0" y="7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8"/>
                    <a:pt x="53" y="38"/>
                    <a:pt x="53" y="38"/>
                  </a:cubicBezTo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5" name="Freeform 295"/>
            <p:cNvSpPr>
              <a:spLocks/>
            </p:cNvSpPr>
            <p:nvPr/>
          </p:nvSpPr>
          <p:spPr bwMode="auto">
            <a:xfrm>
              <a:off x="6021689" y="3522570"/>
              <a:ext cx="406039" cy="381222"/>
            </a:xfrm>
            <a:custGeom>
              <a:avLst/>
              <a:gdLst/>
              <a:ahLst/>
              <a:cxnLst>
                <a:cxn ang="0">
                  <a:pos x="28" y="47"/>
                </a:cxn>
                <a:cxn ang="0">
                  <a:pos x="32" y="45"/>
                </a:cxn>
                <a:cxn ang="0">
                  <a:pos x="29" y="41"/>
                </a:cxn>
                <a:cxn ang="0">
                  <a:pos x="27" y="37"/>
                </a:cxn>
                <a:cxn ang="0">
                  <a:pos x="30" y="34"/>
                </a:cxn>
                <a:cxn ang="0">
                  <a:pos x="34" y="34"/>
                </a:cxn>
                <a:cxn ang="0">
                  <a:pos x="40" y="25"/>
                </a:cxn>
                <a:cxn ang="0">
                  <a:pos x="42" y="21"/>
                </a:cxn>
                <a:cxn ang="0">
                  <a:pos x="44" y="16"/>
                </a:cxn>
                <a:cxn ang="0">
                  <a:pos x="41" y="14"/>
                </a:cxn>
                <a:cxn ang="0">
                  <a:pos x="41" y="9"/>
                </a:cxn>
                <a:cxn ang="0">
                  <a:pos x="52" y="7"/>
                </a:cxn>
                <a:cxn ang="0">
                  <a:pos x="51" y="6"/>
                </a:cxn>
                <a:cxn ang="0">
                  <a:pos x="47" y="1"/>
                </a:cxn>
                <a:cxn ang="0">
                  <a:pos x="44" y="0"/>
                </a:cxn>
                <a:cxn ang="0">
                  <a:pos x="37" y="1"/>
                </a:cxn>
                <a:cxn ang="0">
                  <a:pos x="32" y="3"/>
                </a:cxn>
                <a:cxn ang="0">
                  <a:pos x="32" y="6"/>
                </a:cxn>
                <a:cxn ang="0">
                  <a:pos x="30" y="11"/>
                </a:cxn>
                <a:cxn ang="0">
                  <a:pos x="28" y="12"/>
                </a:cxn>
                <a:cxn ang="0">
                  <a:pos x="28" y="14"/>
                </a:cxn>
                <a:cxn ang="0">
                  <a:pos x="27" y="15"/>
                </a:cxn>
                <a:cxn ang="0">
                  <a:pos x="26" y="19"/>
                </a:cxn>
                <a:cxn ang="0">
                  <a:pos x="20" y="21"/>
                </a:cxn>
                <a:cxn ang="0">
                  <a:pos x="17" y="23"/>
                </a:cxn>
                <a:cxn ang="0">
                  <a:pos x="14" y="28"/>
                </a:cxn>
                <a:cxn ang="0">
                  <a:pos x="8" y="28"/>
                </a:cxn>
                <a:cxn ang="0">
                  <a:pos x="4" y="27"/>
                </a:cxn>
                <a:cxn ang="0">
                  <a:pos x="0" y="27"/>
                </a:cxn>
                <a:cxn ang="0">
                  <a:pos x="1" y="29"/>
                </a:cxn>
                <a:cxn ang="0">
                  <a:pos x="5" y="33"/>
                </a:cxn>
                <a:cxn ang="0">
                  <a:pos x="6" y="35"/>
                </a:cxn>
                <a:cxn ang="0">
                  <a:pos x="7" y="38"/>
                </a:cxn>
                <a:cxn ang="0">
                  <a:pos x="2" y="40"/>
                </a:cxn>
                <a:cxn ang="0">
                  <a:pos x="2" y="44"/>
                </a:cxn>
                <a:cxn ang="0">
                  <a:pos x="7" y="43"/>
                </a:cxn>
                <a:cxn ang="0">
                  <a:pos x="18" y="43"/>
                </a:cxn>
                <a:cxn ang="0">
                  <a:pos x="22" y="49"/>
                </a:cxn>
                <a:cxn ang="0">
                  <a:pos x="24" y="48"/>
                </a:cxn>
                <a:cxn ang="0">
                  <a:pos x="28" y="47"/>
                </a:cxn>
              </a:cxnLst>
              <a:rect l="0" t="0" r="r" b="b"/>
              <a:pathLst>
                <a:path w="52" h="49">
                  <a:moveTo>
                    <a:pt x="28" y="47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1" y="11"/>
                    <a:pt x="30" y="11"/>
                  </a:cubicBezTo>
                  <a:cubicBezTo>
                    <a:pt x="30" y="11"/>
                    <a:pt x="28" y="12"/>
                    <a:pt x="28" y="12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1" y="21"/>
                    <a:pt x="20" y="21"/>
                  </a:cubicBezTo>
                  <a:cubicBezTo>
                    <a:pt x="20" y="21"/>
                    <a:pt x="17" y="23"/>
                    <a:pt x="17" y="23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9" y="28"/>
                    <a:pt x="8" y="28"/>
                  </a:cubicBezTo>
                  <a:cubicBezTo>
                    <a:pt x="7" y="28"/>
                    <a:pt x="4" y="27"/>
                    <a:pt x="4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4" y="48"/>
                    <a:pt x="24" y="48"/>
                    <a:pt x="24" y="48"/>
                  </a:cubicBezTo>
                  <a:lnTo>
                    <a:pt x="28" y="47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6" name="Freeform 296"/>
            <p:cNvSpPr>
              <a:spLocks/>
            </p:cNvSpPr>
            <p:nvPr/>
          </p:nvSpPr>
          <p:spPr bwMode="auto">
            <a:xfrm>
              <a:off x="6191659" y="3562216"/>
              <a:ext cx="723948" cy="741098"/>
            </a:xfrm>
            <a:custGeom>
              <a:avLst/>
              <a:gdLst>
                <a:gd name="T0" fmla="*/ 668920 w 553"/>
                <a:gd name="T1" fmla="*/ 304466 h 571"/>
                <a:gd name="T2" fmla="*/ 716046 w 553"/>
                <a:gd name="T3" fmla="*/ 234205 h 571"/>
                <a:gd name="T4" fmla="*/ 723900 w 553"/>
                <a:gd name="T5" fmla="*/ 218591 h 571"/>
                <a:gd name="T6" fmla="*/ 653212 w 553"/>
                <a:gd name="T7" fmla="*/ 195171 h 571"/>
                <a:gd name="T8" fmla="*/ 596923 w 553"/>
                <a:gd name="T9" fmla="*/ 249819 h 571"/>
                <a:gd name="T10" fmla="*/ 534089 w 553"/>
                <a:gd name="T11" fmla="*/ 249819 h 571"/>
                <a:gd name="T12" fmla="*/ 494818 w 553"/>
                <a:gd name="T13" fmla="*/ 234205 h 571"/>
                <a:gd name="T14" fmla="*/ 463401 w 553"/>
                <a:gd name="T15" fmla="*/ 257625 h 571"/>
                <a:gd name="T16" fmla="*/ 377004 w 553"/>
                <a:gd name="T17" fmla="*/ 242012 h 571"/>
                <a:gd name="T18" fmla="*/ 322024 w 553"/>
                <a:gd name="T19" fmla="*/ 156137 h 571"/>
                <a:gd name="T20" fmla="*/ 267044 w 553"/>
                <a:gd name="T21" fmla="*/ 109296 h 571"/>
                <a:gd name="T22" fmla="*/ 274899 w 553"/>
                <a:gd name="T23" fmla="*/ 62455 h 571"/>
                <a:gd name="T24" fmla="*/ 298461 w 553"/>
                <a:gd name="T25" fmla="*/ 0 h 571"/>
                <a:gd name="T26" fmla="*/ 219919 w 553"/>
                <a:gd name="T27" fmla="*/ 0 h 571"/>
                <a:gd name="T28" fmla="*/ 235627 w 553"/>
                <a:gd name="T29" fmla="*/ 15614 h 571"/>
                <a:gd name="T30" fmla="*/ 149231 w 553"/>
                <a:gd name="T31" fmla="*/ 70261 h 571"/>
                <a:gd name="T32" fmla="*/ 157085 w 553"/>
                <a:gd name="T33" fmla="*/ 124909 h 571"/>
                <a:gd name="T34" fmla="*/ 94251 w 553"/>
                <a:gd name="T35" fmla="*/ 226398 h 571"/>
                <a:gd name="T36" fmla="*/ 39271 w 553"/>
                <a:gd name="T37" fmla="*/ 249819 h 571"/>
                <a:gd name="T38" fmla="*/ 78542 w 553"/>
                <a:gd name="T39" fmla="*/ 312273 h 571"/>
                <a:gd name="T40" fmla="*/ 15708 w 553"/>
                <a:gd name="T41" fmla="*/ 335694 h 571"/>
                <a:gd name="T42" fmla="*/ 0 w 553"/>
                <a:gd name="T43" fmla="*/ 343501 h 571"/>
                <a:gd name="T44" fmla="*/ 54980 w 553"/>
                <a:gd name="T45" fmla="*/ 413762 h 571"/>
                <a:gd name="T46" fmla="*/ 117814 w 553"/>
                <a:gd name="T47" fmla="*/ 530864 h 571"/>
                <a:gd name="T48" fmla="*/ 180648 w 553"/>
                <a:gd name="T49" fmla="*/ 664882 h 571"/>
                <a:gd name="T50" fmla="*/ 227773 w 553"/>
                <a:gd name="T51" fmla="*/ 742950 h 571"/>
                <a:gd name="T52" fmla="*/ 282753 w 553"/>
                <a:gd name="T53" fmla="*/ 680495 h 571"/>
                <a:gd name="T54" fmla="*/ 298461 w 553"/>
                <a:gd name="T55" fmla="*/ 594620 h 571"/>
                <a:gd name="T56" fmla="*/ 361295 w 553"/>
                <a:gd name="T57" fmla="*/ 499637 h 571"/>
                <a:gd name="T58" fmla="*/ 447692 w 553"/>
                <a:gd name="T59" fmla="*/ 429376 h 571"/>
                <a:gd name="T60" fmla="*/ 510526 w 553"/>
                <a:gd name="T61" fmla="*/ 382535 h 571"/>
                <a:gd name="T62" fmla="*/ 486963 w 553"/>
                <a:gd name="T63" fmla="*/ 304466 h 571"/>
                <a:gd name="T64" fmla="*/ 502672 w 553"/>
                <a:gd name="T65" fmla="*/ 281046 h 571"/>
                <a:gd name="T66" fmla="*/ 549797 w 553"/>
                <a:gd name="T67" fmla="*/ 296659 h 571"/>
                <a:gd name="T68" fmla="*/ 589069 w 553"/>
                <a:gd name="T69" fmla="*/ 320080 h 571"/>
                <a:gd name="T70" fmla="*/ 604777 w 553"/>
                <a:gd name="T71" fmla="*/ 343501 h 571"/>
                <a:gd name="T72" fmla="*/ 604777 w 553"/>
                <a:gd name="T73" fmla="*/ 398148 h 571"/>
                <a:gd name="T74" fmla="*/ 645357 w 553"/>
                <a:gd name="T75" fmla="*/ 327887 h 57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53"/>
                <a:gd name="T115" fmla="*/ 0 h 571"/>
                <a:gd name="T116" fmla="*/ 553 w 553"/>
                <a:gd name="T117" fmla="*/ 571 h 57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53" h="571">
                  <a:moveTo>
                    <a:pt x="493" y="252"/>
                  </a:moveTo>
                  <a:lnTo>
                    <a:pt x="511" y="234"/>
                  </a:lnTo>
                  <a:lnTo>
                    <a:pt x="523" y="198"/>
                  </a:lnTo>
                  <a:lnTo>
                    <a:pt x="547" y="180"/>
                  </a:lnTo>
                  <a:lnTo>
                    <a:pt x="553" y="168"/>
                  </a:lnTo>
                  <a:lnTo>
                    <a:pt x="529" y="150"/>
                  </a:lnTo>
                  <a:lnTo>
                    <a:pt x="499" y="150"/>
                  </a:lnTo>
                  <a:lnTo>
                    <a:pt x="474" y="168"/>
                  </a:lnTo>
                  <a:lnTo>
                    <a:pt x="456" y="192"/>
                  </a:lnTo>
                  <a:lnTo>
                    <a:pt x="432" y="192"/>
                  </a:lnTo>
                  <a:lnTo>
                    <a:pt x="408" y="192"/>
                  </a:lnTo>
                  <a:lnTo>
                    <a:pt x="390" y="180"/>
                  </a:lnTo>
                  <a:lnTo>
                    <a:pt x="378" y="180"/>
                  </a:lnTo>
                  <a:lnTo>
                    <a:pt x="366" y="198"/>
                  </a:lnTo>
                  <a:lnTo>
                    <a:pt x="354" y="198"/>
                  </a:lnTo>
                  <a:lnTo>
                    <a:pt x="330" y="192"/>
                  </a:lnTo>
                  <a:lnTo>
                    <a:pt x="288" y="186"/>
                  </a:lnTo>
                  <a:lnTo>
                    <a:pt x="228" y="156"/>
                  </a:lnTo>
                  <a:lnTo>
                    <a:pt x="246" y="120"/>
                  </a:lnTo>
                  <a:lnTo>
                    <a:pt x="216" y="108"/>
                  </a:lnTo>
                  <a:lnTo>
                    <a:pt x="204" y="84"/>
                  </a:lnTo>
                  <a:lnTo>
                    <a:pt x="216" y="66"/>
                  </a:lnTo>
                  <a:lnTo>
                    <a:pt x="210" y="48"/>
                  </a:lnTo>
                  <a:lnTo>
                    <a:pt x="234" y="12"/>
                  </a:lnTo>
                  <a:lnTo>
                    <a:pt x="228" y="0"/>
                  </a:lnTo>
                  <a:lnTo>
                    <a:pt x="192" y="0"/>
                  </a:lnTo>
                  <a:lnTo>
                    <a:pt x="168" y="0"/>
                  </a:lnTo>
                  <a:lnTo>
                    <a:pt x="174" y="6"/>
                  </a:lnTo>
                  <a:lnTo>
                    <a:pt x="180" y="12"/>
                  </a:lnTo>
                  <a:lnTo>
                    <a:pt x="114" y="24"/>
                  </a:lnTo>
                  <a:lnTo>
                    <a:pt x="114" y="54"/>
                  </a:lnTo>
                  <a:lnTo>
                    <a:pt x="132" y="66"/>
                  </a:lnTo>
                  <a:lnTo>
                    <a:pt x="120" y="96"/>
                  </a:lnTo>
                  <a:lnTo>
                    <a:pt x="108" y="120"/>
                  </a:lnTo>
                  <a:lnTo>
                    <a:pt x="72" y="174"/>
                  </a:lnTo>
                  <a:lnTo>
                    <a:pt x="48" y="174"/>
                  </a:lnTo>
                  <a:lnTo>
                    <a:pt x="30" y="192"/>
                  </a:lnTo>
                  <a:lnTo>
                    <a:pt x="42" y="216"/>
                  </a:lnTo>
                  <a:lnTo>
                    <a:pt x="60" y="240"/>
                  </a:lnTo>
                  <a:lnTo>
                    <a:pt x="36" y="252"/>
                  </a:lnTo>
                  <a:lnTo>
                    <a:pt x="12" y="258"/>
                  </a:lnTo>
                  <a:lnTo>
                    <a:pt x="0" y="264"/>
                  </a:lnTo>
                  <a:lnTo>
                    <a:pt x="24" y="294"/>
                  </a:lnTo>
                  <a:lnTo>
                    <a:pt x="42" y="318"/>
                  </a:lnTo>
                  <a:lnTo>
                    <a:pt x="78" y="294"/>
                  </a:lnTo>
                  <a:lnTo>
                    <a:pt x="90" y="408"/>
                  </a:lnTo>
                  <a:lnTo>
                    <a:pt x="108" y="457"/>
                  </a:lnTo>
                  <a:lnTo>
                    <a:pt x="138" y="511"/>
                  </a:lnTo>
                  <a:lnTo>
                    <a:pt x="156" y="541"/>
                  </a:lnTo>
                  <a:lnTo>
                    <a:pt x="174" y="571"/>
                  </a:lnTo>
                  <a:lnTo>
                    <a:pt x="192" y="553"/>
                  </a:lnTo>
                  <a:lnTo>
                    <a:pt x="216" y="523"/>
                  </a:lnTo>
                  <a:lnTo>
                    <a:pt x="222" y="499"/>
                  </a:lnTo>
                  <a:lnTo>
                    <a:pt x="228" y="457"/>
                  </a:lnTo>
                  <a:lnTo>
                    <a:pt x="234" y="420"/>
                  </a:lnTo>
                  <a:lnTo>
                    <a:pt x="276" y="384"/>
                  </a:lnTo>
                  <a:lnTo>
                    <a:pt x="318" y="354"/>
                  </a:lnTo>
                  <a:lnTo>
                    <a:pt x="342" y="330"/>
                  </a:lnTo>
                  <a:lnTo>
                    <a:pt x="360" y="300"/>
                  </a:lnTo>
                  <a:lnTo>
                    <a:pt x="390" y="294"/>
                  </a:lnTo>
                  <a:lnTo>
                    <a:pt x="378" y="246"/>
                  </a:lnTo>
                  <a:lnTo>
                    <a:pt x="372" y="234"/>
                  </a:lnTo>
                  <a:lnTo>
                    <a:pt x="378" y="228"/>
                  </a:lnTo>
                  <a:lnTo>
                    <a:pt x="384" y="216"/>
                  </a:lnTo>
                  <a:lnTo>
                    <a:pt x="402" y="216"/>
                  </a:lnTo>
                  <a:lnTo>
                    <a:pt x="420" y="228"/>
                  </a:lnTo>
                  <a:lnTo>
                    <a:pt x="456" y="234"/>
                  </a:lnTo>
                  <a:lnTo>
                    <a:pt x="450" y="246"/>
                  </a:lnTo>
                  <a:lnTo>
                    <a:pt x="444" y="258"/>
                  </a:lnTo>
                  <a:lnTo>
                    <a:pt x="462" y="264"/>
                  </a:lnTo>
                  <a:lnTo>
                    <a:pt x="456" y="288"/>
                  </a:lnTo>
                  <a:lnTo>
                    <a:pt x="462" y="306"/>
                  </a:lnTo>
                  <a:lnTo>
                    <a:pt x="474" y="282"/>
                  </a:lnTo>
                  <a:lnTo>
                    <a:pt x="493" y="252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7" name="Freeform 297"/>
            <p:cNvSpPr>
              <a:spLocks/>
            </p:cNvSpPr>
            <p:nvPr/>
          </p:nvSpPr>
          <p:spPr bwMode="auto">
            <a:xfrm>
              <a:off x="6005950" y="3476822"/>
              <a:ext cx="358826" cy="262281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38" y="4"/>
                </a:cxn>
                <a:cxn ang="0">
                  <a:pos x="35" y="4"/>
                </a:cxn>
                <a:cxn ang="0">
                  <a:pos x="34" y="1"/>
                </a:cxn>
                <a:cxn ang="0">
                  <a:pos x="33" y="0"/>
                </a:cxn>
                <a:cxn ang="0">
                  <a:pos x="30" y="3"/>
                </a:cxn>
                <a:cxn ang="0">
                  <a:pos x="28" y="5"/>
                </a:cxn>
                <a:cxn ang="0">
                  <a:pos x="24" y="6"/>
                </a:cxn>
                <a:cxn ang="0">
                  <a:pos x="22" y="4"/>
                </a:cxn>
                <a:cxn ang="0">
                  <a:pos x="19" y="4"/>
                </a:cxn>
                <a:cxn ang="0">
                  <a:pos x="15" y="3"/>
                </a:cxn>
                <a:cxn ang="0">
                  <a:pos x="14" y="8"/>
                </a:cxn>
                <a:cxn ang="0">
                  <a:pos x="9" y="10"/>
                </a:cxn>
                <a:cxn ang="0">
                  <a:pos x="7" y="12"/>
                </a:cxn>
                <a:cxn ang="0">
                  <a:pos x="4" y="11"/>
                </a:cxn>
                <a:cxn ang="0">
                  <a:pos x="2" y="10"/>
                </a:cxn>
                <a:cxn ang="0">
                  <a:pos x="1" y="16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4" y="27"/>
                </a:cxn>
                <a:cxn ang="0">
                  <a:pos x="2" y="33"/>
                </a:cxn>
                <a:cxn ang="0">
                  <a:pos x="2" y="33"/>
                </a:cxn>
                <a:cxn ang="0">
                  <a:pos x="6" y="33"/>
                </a:cxn>
                <a:cxn ang="0">
                  <a:pos x="10" y="34"/>
                </a:cxn>
                <a:cxn ang="0">
                  <a:pos x="16" y="34"/>
                </a:cxn>
                <a:cxn ang="0">
                  <a:pos x="19" y="29"/>
                </a:cxn>
                <a:cxn ang="0">
                  <a:pos x="22" y="27"/>
                </a:cxn>
                <a:cxn ang="0">
                  <a:pos x="28" y="25"/>
                </a:cxn>
                <a:cxn ang="0">
                  <a:pos x="29" y="21"/>
                </a:cxn>
                <a:cxn ang="0">
                  <a:pos x="30" y="20"/>
                </a:cxn>
                <a:cxn ang="0">
                  <a:pos x="30" y="18"/>
                </a:cxn>
                <a:cxn ang="0">
                  <a:pos x="32" y="17"/>
                </a:cxn>
                <a:cxn ang="0">
                  <a:pos x="34" y="12"/>
                </a:cxn>
                <a:cxn ang="0">
                  <a:pos x="34" y="9"/>
                </a:cxn>
                <a:cxn ang="0">
                  <a:pos x="39" y="7"/>
                </a:cxn>
                <a:cxn ang="0">
                  <a:pos x="46" y="6"/>
                </a:cxn>
                <a:cxn ang="0">
                  <a:pos x="44" y="3"/>
                </a:cxn>
                <a:cxn ang="0">
                  <a:pos x="42" y="3"/>
                </a:cxn>
              </a:cxnLst>
              <a:rect l="0" t="0" r="r" b="b"/>
              <a:pathLst>
                <a:path w="46" h="34">
                  <a:moveTo>
                    <a:pt x="42" y="3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9" y="34"/>
                    <a:pt x="10" y="34"/>
                  </a:cubicBezTo>
                  <a:cubicBezTo>
                    <a:pt x="11" y="34"/>
                    <a:pt x="16" y="34"/>
                    <a:pt x="16" y="34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22" y="27"/>
                    <a:pt x="22" y="27"/>
                  </a:cubicBezTo>
                  <a:cubicBezTo>
                    <a:pt x="23" y="27"/>
                    <a:pt x="28" y="25"/>
                    <a:pt x="28" y="25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2" y="17"/>
                    <a:pt x="32" y="17"/>
                  </a:cubicBezTo>
                  <a:cubicBezTo>
                    <a:pt x="33" y="17"/>
                    <a:pt x="34" y="12"/>
                    <a:pt x="34" y="1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4" y="3"/>
                    <a:pt x="44" y="3"/>
                    <a:pt x="44" y="3"/>
                  </a:cubicBezTo>
                  <a:lnTo>
                    <a:pt x="42" y="3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8" name="Freeform 299"/>
            <p:cNvSpPr>
              <a:spLocks/>
            </p:cNvSpPr>
            <p:nvPr/>
          </p:nvSpPr>
          <p:spPr bwMode="auto">
            <a:xfrm>
              <a:off x="5014457" y="2811969"/>
              <a:ext cx="157380" cy="106743"/>
            </a:xfrm>
            <a:custGeom>
              <a:avLst/>
              <a:gdLst>
                <a:gd name="T0" fmla="*/ 150813 w 20"/>
                <a:gd name="T1" fmla="*/ 30843 h 14"/>
                <a:gd name="T2" fmla="*/ 134938 w 20"/>
                <a:gd name="T3" fmla="*/ 15421 h 14"/>
                <a:gd name="T4" fmla="*/ 119062 w 20"/>
                <a:gd name="T5" fmla="*/ 0 h 14"/>
                <a:gd name="T6" fmla="*/ 103187 w 20"/>
                <a:gd name="T7" fmla="*/ 7711 h 14"/>
                <a:gd name="T8" fmla="*/ 71438 w 20"/>
                <a:gd name="T9" fmla="*/ 0 h 14"/>
                <a:gd name="T10" fmla="*/ 39688 w 20"/>
                <a:gd name="T11" fmla="*/ 0 h 14"/>
                <a:gd name="T12" fmla="*/ 7938 w 20"/>
                <a:gd name="T13" fmla="*/ 7711 h 14"/>
                <a:gd name="T14" fmla="*/ 7938 w 20"/>
                <a:gd name="T15" fmla="*/ 38554 h 14"/>
                <a:gd name="T16" fmla="*/ 0 w 20"/>
                <a:gd name="T17" fmla="*/ 46264 h 14"/>
                <a:gd name="T18" fmla="*/ 15875 w 20"/>
                <a:gd name="T19" fmla="*/ 46264 h 14"/>
                <a:gd name="T20" fmla="*/ 31750 w 20"/>
                <a:gd name="T21" fmla="*/ 53975 h 14"/>
                <a:gd name="T22" fmla="*/ 47625 w 20"/>
                <a:gd name="T23" fmla="*/ 61686 h 14"/>
                <a:gd name="T24" fmla="*/ 55562 w 20"/>
                <a:gd name="T25" fmla="*/ 77107 h 14"/>
                <a:gd name="T26" fmla="*/ 47625 w 20"/>
                <a:gd name="T27" fmla="*/ 92529 h 14"/>
                <a:gd name="T28" fmla="*/ 55562 w 20"/>
                <a:gd name="T29" fmla="*/ 92529 h 14"/>
                <a:gd name="T30" fmla="*/ 71438 w 20"/>
                <a:gd name="T31" fmla="*/ 107950 h 14"/>
                <a:gd name="T32" fmla="*/ 87312 w 20"/>
                <a:gd name="T33" fmla="*/ 100239 h 14"/>
                <a:gd name="T34" fmla="*/ 103187 w 20"/>
                <a:gd name="T35" fmla="*/ 92529 h 14"/>
                <a:gd name="T36" fmla="*/ 127000 w 20"/>
                <a:gd name="T37" fmla="*/ 92529 h 14"/>
                <a:gd name="T38" fmla="*/ 127000 w 20"/>
                <a:gd name="T39" fmla="*/ 69396 h 14"/>
                <a:gd name="T40" fmla="*/ 142875 w 20"/>
                <a:gd name="T41" fmla="*/ 53975 h 14"/>
                <a:gd name="T42" fmla="*/ 158750 w 20"/>
                <a:gd name="T43" fmla="*/ 30843 h 14"/>
                <a:gd name="T44" fmla="*/ 150813 w 20"/>
                <a:gd name="T45" fmla="*/ 30843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"/>
                <a:gd name="T70" fmla="*/ 0 h 14"/>
                <a:gd name="T71" fmla="*/ 20 w 20"/>
                <a:gd name="T72" fmla="*/ 14 h 1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" h="14">
                  <a:moveTo>
                    <a:pt x="19" y="4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5" y="12"/>
                    <a:pt x="16" y="12"/>
                  </a:cubicBezTo>
                  <a:cubicBezTo>
                    <a:pt x="17" y="12"/>
                    <a:pt x="16" y="9"/>
                    <a:pt x="16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9" name="Freeform 300"/>
            <p:cNvSpPr>
              <a:spLocks/>
            </p:cNvSpPr>
            <p:nvPr/>
          </p:nvSpPr>
          <p:spPr bwMode="auto">
            <a:xfrm>
              <a:off x="5083705" y="2662531"/>
              <a:ext cx="116460" cy="100642"/>
            </a:xfrm>
            <a:custGeom>
              <a:avLst/>
              <a:gdLst>
                <a:gd name="T0" fmla="*/ 71438 w 90"/>
                <a:gd name="T1" fmla="*/ 85969 h 78"/>
                <a:gd name="T2" fmla="*/ 103188 w 90"/>
                <a:gd name="T3" fmla="*/ 101600 h 78"/>
                <a:gd name="T4" fmla="*/ 111125 w 90"/>
                <a:gd name="T5" fmla="*/ 54708 h 78"/>
                <a:gd name="T6" fmla="*/ 111125 w 90"/>
                <a:gd name="T7" fmla="*/ 39077 h 78"/>
                <a:gd name="T8" fmla="*/ 119063 w 90"/>
                <a:gd name="T9" fmla="*/ 7815 h 78"/>
                <a:gd name="T10" fmla="*/ 111125 w 90"/>
                <a:gd name="T11" fmla="*/ 0 h 78"/>
                <a:gd name="T12" fmla="*/ 95250 w 90"/>
                <a:gd name="T13" fmla="*/ 0 h 78"/>
                <a:gd name="T14" fmla="*/ 47625 w 90"/>
                <a:gd name="T15" fmla="*/ 0 h 78"/>
                <a:gd name="T16" fmla="*/ 0 w 90"/>
                <a:gd name="T17" fmla="*/ 23446 h 78"/>
                <a:gd name="T18" fmla="*/ 0 w 90"/>
                <a:gd name="T19" fmla="*/ 39077 h 78"/>
                <a:gd name="T20" fmla="*/ 7938 w 90"/>
                <a:gd name="T21" fmla="*/ 54708 h 78"/>
                <a:gd name="T22" fmla="*/ 15875 w 90"/>
                <a:gd name="T23" fmla="*/ 62523 h 78"/>
                <a:gd name="T24" fmla="*/ 23813 w 90"/>
                <a:gd name="T25" fmla="*/ 70338 h 78"/>
                <a:gd name="T26" fmla="*/ 15875 w 90"/>
                <a:gd name="T27" fmla="*/ 78154 h 78"/>
                <a:gd name="T28" fmla="*/ 47625 w 90"/>
                <a:gd name="T29" fmla="*/ 70338 h 78"/>
                <a:gd name="T30" fmla="*/ 71438 w 90"/>
                <a:gd name="T31" fmla="*/ 85969 h 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0"/>
                <a:gd name="T49" fmla="*/ 0 h 78"/>
                <a:gd name="T50" fmla="*/ 90 w 90"/>
                <a:gd name="T51" fmla="*/ 78 h 7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0" h="78">
                  <a:moveTo>
                    <a:pt x="54" y="66"/>
                  </a:moveTo>
                  <a:lnTo>
                    <a:pt x="78" y="78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90" y="6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36" y="0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36" y="54"/>
                  </a:lnTo>
                  <a:lnTo>
                    <a:pt x="54" y="66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40" name="Freeform 301"/>
            <p:cNvSpPr>
              <a:spLocks/>
            </p:cNvSpPr>
            <p:nvPr/>
          </p:nvSpPr>
          <p:spPr bwMode="auto">
            <a:xfrm>
              <a:off x="5077409" y="2821120"/>
              <a:ext cx="232922" cy="210434"/>
            </a:xfrm>
            <a:custGeom>
              <a:avLst/>
              <a:gdLst>
                <a:gd name="T0" fmla="*/ 233362 w 30"/>
                <a:gd name="T1" fmla="*/ 109479 h 27"/>
                <a:gd name="T2" fmla="*/ 210026 w 30"/>
                <a:gd name="T3" fmla="*/ 86019 h 27"/>
                <a:gd name="T4" fmla="*/ 178911 w 30"/>
                <a:gd name="T5" fmla="*/ 23460 h 27"/>
                <a:gd name="T6" fmla="*/ 155575 w 30"/>
                <a:gd name="T7" fmla="*/ 15640 h 27"/>
                <a:gd name="T8" fmla="*/ 132238 w 30"/>
                <a:gd name="T9" fmla="*/ 0 h 27"/>
                <a:gd name="T10" fmla="*/ 108902 w 30"/>
                <a:gd name="T11" fmla="*/ 15640 h 27"/>
                <a:gd name="T12" fmla="*/ 85566 w 30"/>
                <a:gd name="T13" fmla="*/ 23460 h 27"/>
                <a:gd name="T14" fmla="*/ 93345 w 30"/>
                <a:gd name="T15" fmla="*/ 23460 h 27"/>
                <a:gd name="T16" fmla="*/ 77787 w 30"/>
                <a:gd name="T17" fmla="*/ 46920 h 27"/>
                <a:gd name="T18" fmla="*/ 62230 w 30"/>
                <a:gd name="T19" fmla="*/ 62559 h 27"/>
                <a:gd name="T20" fmla="*/ 62230 w 30"/>
                <a:gd name="T21" fmla="*/ 86019 h 27"/>
                <a:gd name="T22" fmla="*/ 38894 w 30"/>
                <a:gd name="T23" fmla="*/ 86019 h 27"/>
                <a:gd name="T24" fmla="*/ 23336 w 30"/>
                <a:gd name="T25" fmla="*/ 93839 h 27"/>
                <a:gd name="T26" fmla="*/ 7779 w 30"/>
                <a:gd name="T27" fmla="*/ 101659 h 27"/>
                <a:gd name="T28" fmla="*/ 7779 w 30"/>
                <a:gd name="T29" fmla="*/ 109479 h 27"/>
                <a:gd name="T30" fmla="*/ 15557 w 30"/>
                <a:gd name="T31" fmla="*/ 140759 h 27"/>
                <a:gd name="T32" fmla="*/ 0 w 30"/>
                <a:gd name="T33" fmla="*/ 156399 h 27"/>
                <a:gd name="T34" fmla="*/ 7779 w 30"/>
                <a:gd name="T35" fmla="*/ 179858 h 27"/>
                <a:gd name="T36" fmla="*/ 7779 w 30"/>
                <a:gd name="T37" fmla="*/ 195498 h 27"/>
                <a:gd name="T38" fmla="*/ 23336 w 30"/>
                <a:gd name="T39" fmla="*/ 187678 h 27"/>
                <a:gd name="T40" fmla="*/ 54451 w 30"/>
                <a:gd name="T41" fmla="*/ 187678 h 27"/>
                <a:gd name="T42" fmla="*/ 101124 w 30"/>
                <a:gd name="T43" fmla="*/ 203318 h 27"/>
                <a:gd name="T44" fmla="*/ 155575 w 30"/>
                <a:gd name="T45" fmla="*/ 203318 h 27"/>
                <a:gd name="T46" fmla="*/ 186690 w 30"/>
                <a:gd name="T47" fmla="*/ 211138 h 27"/>
                <a:gd name="T48" fmla="*/ 202247 w 30"/>
                <a:gd name="T49" fmla="*/ 164218 h 27"/>
                <a:gd name="T50" fmla="*/ 210026 w 30"/>
                <a:gd name="T51" fmla="*/ 164218 h 27"/>
                <a:gd name="T52" fmla="*/ 202247 w 30"/>
                <a:gd name="T53" fmla="*/ 132939 h 27"/>
                <a:gd name="T54" fmla="*/ 225583 w 30"/>
                <a:gd name="T55" fmla="*/ 125119 h 27"/>
                <a:gd name="T56" fmla="*/ 233362 w 30"/>
                <a:gd name="T57" fmla="*/ 109479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30" y="14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11"/>
                    <a:pt x="8" y="11"/>
                  </a:cubicBezTo>
                  <a:cubicBezTo>
                    <a:pt x="7" y="11"/>
                    <a:pt x="5" y="11"/>
                    <a:pt x="5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9" y="16"/>
                    <a:pt x="29" y="16"/>
                    <a:pt x="29" y="16"/>
                  </a:cubicBezTo>
                  <a:lnTo>
                    <a:pt x="30" y="14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41" name="Freeform 302"/>
            <p:cNvSpPr>
              <a:spLocks/>
            </p:cNvSpPr>
            <p:nvPr/>
          </p:nvSpPr>
          <p:spPr bwMode="auto">
            <a:xfrm>
              <a:off x="5020753" y="2732675"/>
              <a:ext cx="188856" cy="109792"/>
            </a:xfrm>
            <a:custGeom>
              <a:avLst/>
              <a:gdLst>
                <a:gd name="T0" fmla="*/ 63500 w 24"/>
                <a:gd name="T1" fmla="*/ 77107 h 14"/>
                <a:gd name="T2" fmla="*/ 95250 w 24"/>
                <a:gd name="T3" fmla="*/ 84818 h 14"/>
                <a:gd name="T4" fmla="*/ 111125 w 24"/>
                <a:gd name="T5" fmla="*/ 77107 h 14"/>
                <a:gd name="T6" fmla="*/ 127000 w 24"/>
                <a:gd name="T7" fmla="*/ 92529 h 14"/>
                <a:gd name="T8" fmla="*/ 142875 w 24"/>
                <a:gd name="T9" fmla="*/ 107950 h 14"/>
                <a:gd name="T10" fmla="*/ 166688 w 24"/>
                <a:gd name="T11" fmla="*/ 100239 h 14"/>
                <a:gd name="T12" fmla="*/ 190500 w 24"/>
                <a:gd name="T13" fmla="*/ 84818 h 14"/>
                <a:gd name="T14" fmla="*/ 182563 w 24"/>
                <a:gd name="T15" fmla="*/ 77107 h 14"/>
                <a:gd name="T16" fmla="*/ 166688 w 24"/>
                <a:gd name="T17" fmla="*/ 38554 h 14"/>
                <a:gd name="T18" fmla="*/ 166688 w 24"/>
                <a:gd name="T19" fmla="*/ 30843 h 14"/>
                <a:gd name="T20" fmla="*/ 134938 w 24"/>
                <a:gd name="T21" fmla="*/ 15421 h 14"/>
                <a:gd name="T22" fmla="*/ 111125 w 24"/>
                <a:gd name="T23" fmla="*/ 0 h 14"/>
                <a:gd name="T24" fmla="*/ 79375 w 24"/>
                <a:gd name="T25" fmla="*/ 7711 h 14"/>
                <a:gd name="T26" fmla="*/ 71438 w 24"/>
                <a:gd name="T27" fmla="*/ 38554 h 14"/>
                <a:gd name="T28" fmla="*/ 63500 w 24"/>
                <a:gd name="T29" fmla="*/ 46264 h 14"/>
                <a:gd name="T30" fmla="*/ 39688 w 24"/>
                <a:gd name="T31" fmla="*/ 23132 h 14"/>
                <a:gd name="T32" fmla="*/ 23813 w 24"/>
                <a:gd name="T33" fmla="*/ 23132 h 14"/>
                <a:gd name="T34" fmla="*/ 7938 w 24"/>
                <a:gd name="T35" fmla="*/ 61686 h 14"/>
                <a:gd name="T36" fmla="*/ 0 w 24"/>
                <a:gd name="T37" fmla="*/ 84818 h 14"/>
                <a:gd name="T38" fmla="*/ 31750 w 24"/>
                <a:gd name="T39" fmla="*/ 77107 h 14"/>
                <a:gd name="T40" fmla="*/ 63500 w 24"/>
                <a:gd name="T41" fmla="*/ 77107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"/>
                <a:gd name="T64" fmla="*/ 0 h 14"/>
                <a:gd name="T65" fmla="*/ 24 w 24"/>
                <a:gd name="T66" fmla="*/ 14 h 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" h="14">
                  <a:moveTo>
                    <a:pt x="8" y="10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42" name="Freeform 303"/>
            <p:cNvSpPr>
              <a:spLocks/>
            </p:cNvSpPr>
            <p:nvPr/>
          </p:nvSpPr>
          <p:spPr bwMode="auto">
            <a:xfrm>
              <a:off x="4117391" y="4184372"/>
              <a:ext cx="192005" cy="143341"/>
            </a:xfrm>
            <a:custGeom>
              <a:avLst/>
              <a:gdLst/>
              <a:ahLst/>
              <a:cxnLst>
                <a:cxn ang="0">
                  <a:pos x="9" y="10"/>
                </a:cxn>
                <a:cxn ang="0">
                  <a:pos x="13" y="10"/>
                </a:cxn>
                <a:cxn ang="0">
                  <a:pos x="15" y="13"/>
                </a:cxn>
                <a:cxn ang="0">
                  <a:pos x="16" y="14"/>
                </a:cxn>
                <a:cxn ang="0">
                  <a:pos x="18" y="15"/>
                </a:cxn>
                <a:cxn ang="0">
                  <a:pos x="20" y="18"/>
                </a:cxn>
                <a:cxn ang="0">
                  <a:pos x="22" y="17"/>
                </a:cxn>
                <a:cxn ang="0">
                  <a:pos x="24" y="16"/>
                </a:cxn>
                <a:cxn ang="0">
                  <a:pos x="24" y="12"/>
                </a:cxn>
                <a:cxn ang="0">
                  <a:pos x="24" y="8"/>
                </a:cxn>
                <a:cxn ang="0">
                  <a:pos x="23" y="8"/>
                </a:cxn>
                <a:cxn ang="0">
                  <a:pos x="21" y="3"/>
                </a:cxn>
                <a:cxn ang="0">
                  <a:pos x="20" y="1"/>
                </a:cxn>
                <a:cxn ang="0">
                  <a:pos x="16" y="2"/>
                </a:cxn>
                <a:cxn ang="0">
                  <a:pos x="12" y="2"/>
                </a:cxn>
                <a:cxn ang="0">
                  <a:pos x="12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6" y="13"/>
                </a:cxn>
                <a:cxn ang="0">
                  <a:pos x="8" y="12"/>
                </a:cxn>
                <a:cxn ang="0">
                  <a:pos x="9" y="10"/>
                </a:cxn>
              </a:cxnLst>
              <a:rect l="0" t="0" r="r" b="b"/>
              <a:pathLst>
                <a:path w="24" h="18">
                  <a:moveTo>
                    <a:pt x="9" y="1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9" y="18"/>
                    <a:pt x="20" y="18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7"/>
                    <a:pt x="24" y="16"/>
                    <a:pt x="24" y="16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1"/>
                    <a:pt x="20" y="1"/>
                  </a:cubicBezTo>
                  <a:cubicBezTo>
                    <a:pt x="20" y="1"/>
                    <a:pt x="16" y="2"/>
                    <a:pt x="16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43" name="Freeform 304"/>
            <p:cNvSpPr>
              <a:spLocks/>
            </p:cNvSpPr>
            <p:nvPr/>
          </p:nvSpPr>
          <p:spPr bwMode="auto">
            <a:xfrm>
              <a:off x="4073324" y="4083730"/>
              <a:ext cx="147938" cy="109792"/>
            </a:xfrm>
            <a:custGeom>
              <a:avLst/>
              <a:gdLst/>
              <a:ahLst/>
              <a:cxnLst>
                <a:cxn ang="0">
                  <a:pos x="54" y="79"/>
                </a:cxn>
                <a:cxn ang="0">
                  <a:pos x="66" y="79"/>
                </a:cxn>
                <a:cxn ang="0">
                  <a:pos x="78" y="79"/>
                </a:cxn>
                <a:cxn ang="0">
                  <a:pos x="108" y="85"/>
                </a:cxn>
                <a:cxn ang="0">
                  <a:pos x="114" y="85"/>
                </a:cxn>
                <a:cxn ang="0">
                  <a:pos x="102" y="61"/>
                </a:cxn>
                <a:cxn ang="0">
                  <a:pos x="96" y="43"/>
                </a:cxn>
                <a:cxn ang="0">
                  <a:pos x="96" y="36"/>
                </a:cxn>
                <a:cxn ang="0">
                  <a:pos x="96" y="36"/>
                </a:cxn>
                <a:cxn ang="0">
                  <a:pos x="84" y="30"/>
                </a:cxn>
                <a:cxn ang="0">
                  <a:pos x="72" y="18"/>
                </a:cxn>
                <a:cxn ang="0">
                  <a:pos x="42" y="0"/>
                </a:cxn>
                <a:cxn ang="0">
                  <a:pos x="30" y="6"/>
                </a:cxn>
                <a:cxn ang="0">
                  <a:pos x="12" y="6"/>
                </a:cxn>
                <a:cxn ang="0">
                  <a:pos x="0" y="43"/>
                </a:cxn>
                <a:cxn ang="0">
                  <a:pos x="12" y="85"/>
                </a:cxn>
                <a:cxn ang="0">
                  <a:pos x="18" y="85"/>
                </a:cxn>
                <a:cxn ang="0">
                  <a:pos x="24" y="85"/>
                </a:cxn>
                <a:cxn ang="0">
                  <a:pos x="54" y="79"/>
                </a:cxn>
              </a:cxnLst>
              <a:rect l="0" t="0" r="r" b="b"/>
              <a:pathLst>
                <a:path w="114" h="85">
                  <a:moveTo>
                    <a:pt x="54" y="79"/>
                  </a:moveTo>
                  <a:lnTo>
                    <a:pt x="66" y="79"/>
                  </a:lnTo>
                  <a:lnTo>
                    <a:pt x="78" y="79"/>
                  </a:lnTo>
                  <a:lnTo>
                    <a:pt x="108" y="85"/>
                  </a:lnTo>
                  <a:lnTo>
                    <a:pt x="114" y="85"/>
                  </a:lnTo>
                  <a:lnTo>
                    <a:pt x="102" y="61"/>
                  </a:lnTo>
                  <a:lnTo>
                    <a:pt x="96" y="43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84" y="30"/>
                  </a:lnTo>
                  <a:lnTo>
                    <a:pt x="72" y="18"/>
                  </a:lnTo>
                  <a:lnTo>
                    <a:pt x="42" y="0"/>
                  </a:lnTo>
                  <a:lnTo>
                    <a:pt x="30" y="6"/>
                  </a:lnTo>
                  <a:lnTo>
                    <a:pt x="12" y="6"/>
                  </a:lnTo>
                  <a:lnTo>
                    <a:pt x="0" y="43"/>
                  </a:lnTo>
                  <a:lnTo>
                    <a:pt x="12" y="85"/>
                  </a:lnTo>
                  <a:lnTo>
                    <a:pt x="18" y="85"/>
                  </a:lnTo>
                  <a:lnTo>
                    <a:pt x="24" y="85"/>
                  </a:lnTo>
                  <a:lnTo>
                    <a:pt x="54" y="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44" name="Freeform 305"/>
            <p:cNvSpPr>
              <a:spLocks/>
            </p:cNvSpPr>
            <p:nvPr/>
          </p:nvSpPr>
          <p:spPr bwMode="auto">
            <a:xfrm>
              <a:off x="4079619" y="3812298"/>
              <a:ext cx="302170" cy="317177"/>
            </a:xfrm>
            <a:custGeom>
              <a:avLst/>
              <a:gdLst/>
              <a:ahLst/>
              <a:cxnLst>
                <a:cxn ang="0">
                  <a:pos x="6" y="35"/>
                </a:cxn>
                <a:cxn ang="0">
                  <a:pos x="11" y="38"/>
                </a:cxn>
                <a:cxn ang="0">
                  <a:pos x="13" y="40"/>
                </a:cxn>
                <a:cxn ang="0">
                  <a:pos x="15" y="41"/>
                </a:cxn>
                <a:cxn ang="0">
                  <a:pos x="15" y="41"/>
                </a:cxn>
                <a:cxn ang="0">
                  <a:pos x="18" y="38"/>
                </a:cxn>
                <a:cxn ang="0">
                  <a:pos x="20" y="40"/>
                </a:cxn>
                <a:cxn ang="0">
                  <a:pos x="21" y="39"/>
                </a:cxn>
                <a:cxn ang="0">
                  <a:pos x="35" y="39"/>
                </a:cxn>
                <a:cxn ang="0">
                  <a:pos x="38" y="37"/>
                </a:cxn>
                <a:cxn ang="0">
                  <a:pos x="36" y="36"/>
                </a:cxn>
                <a:cxn ang="0">
                  <a:pos x="33" y="7"/>
                </a:cxn>
                <a:cxn ang="0">
                  <a:pos x="36" y="7"/>
                </a:cxn>
                <a:cxn ang="0">
                  <a:pos x="27" y="0"/>
                </a:cxn>
                <a:cxn ang="0">
                  <a:pos x="27" y="3"/>
                </a:cxn>
                <a:cxn ang="0">
                  <a:pos x="17" y="3"/>
                </a:cxn>
                <a:cxn ang="0">
                  <a:pos x="16" y="11"/>
                </a:cxn>
                <a:cxn ang="0">
                  <a:pos x="14" y="13"/>
                </a:cxn>
                <a:cxn ang="0">
                  <a:pos x="13" y="20"/>
                </a:cxn>
                <a:cxn ang="0">
                  <a:pos x="1" y="19"/>
                </a:cxn>
                <a:cxn ang="0">
                  <a:pos x="0" y="20"/>
                </a:cxn>
                <a:cxn ang="0">
                  <a:pos x="3" y="26"/>
                </a:cxn>
                <a:cxn ang="0">
                  <a:pos x="3" y="33"/>
                </a:cxn>
                <a:cxn ang="0">
                  <a:pos x="1" y="36"/>
                </a:cxn>
                <a:cxn ang="0">
                  <a:pos x="4" y="36"/>
                </a:cxn>
                <a:cxn ang="0">
                  <a:pos x="6" y="35"/>
                </a:cxn>
              </a:cxnLst>
              <a:rect l="0" t="0" r="r" b="b"/>
              <a:pathLst>
                <a:path w="38" h="41">
                  <a:moveTo>
                    <a:pt x="6" y="35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20"/>
                    <a:pt x="13" y="20"/>
                  </a:cubicBezTo>
                  <a:cubicBezTo>
                    <a:pt x="13" y="20"/>
                    <a:pt x="5" y="19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4" y="36"/>
                    <a:pt x="4" y="36"/>
                    <a:pt x="4" y="36"/>
                  </a:cubicBezTo>
                  <a:lnTo>
                    <a:pt x="6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45" name="Freeform 306"/>
            <p:cNvSpPr>
              <a:spLocks/>
            </p:cNvSpPr>
            <p:nvPr/>
          </p:nvSpPr>
          <p:spPr bwMode="auto">
            <a:xfrm>
              <a:off x="5108885" y="3678108"/>
              <a:ext cx="283284" cy="271432"/>
            </a:xfrm>
            <a:custGeom>
              <a:avLst/>
              <a:gdLst>
                <a:gd name="T0" fmla="*/ 0 w 36"/>
                <a:gd name="T1" fmla="*/ 39007 h 35"/>
                <a:gd name="T2" fmla="*/ 7849 w 36"/>
                <a:gd name="T3" fmla="*/ 62411 h 35"/>
                <a:gd name="T4" fmla="*/ 15699 w 36"/>
                <a:gd name="T5" fmla="*/ 78014 h 35"/>
                <a:gd name="T6" fmla="*/ 15699 w 36"/>
                <a:gd name="T7" fmla="*/ 273050 h 35"/>
                <a:gd name="T8" fmla="*/ 23548 w 36"/>
                <a:gd name="T9" fmla="*/ 273050 h 35"/>
                <a:gd name="T10" fmla="*/ 227630 w 36"/>
                <a:gd name="T11" fmla="*/ 273050 h 35"/>
                <a:gd name="T12" fmla="*/ 266876 w 36"/>
                <a:gd name="T13" fmla="*/ 249646 h 35"/>
                <a:gd name="T14" fmla="*/ 282575 w 36"/>
                <a:gd name="T15" fmla="*/ 234043 h 35"/>
                <a:gd name="T16" fmla="*/ 282575 w 36"/>
                <a:gd name="T17" fmla="*/ 234043 h 35"/>
                <a:gd name="T18" fmla="*/ 259027 w 36"/>
                <a:gd name="T19" fmla="*/ 179433 h 35"/>
                <a:gd name="T20" fmla="*/ 227630 w 36"/>
                <a:gd name="T21" fmla="*/ 117021 h 35"/>
                <a:gd name="T22" fmla="*/ 188383 w 36"/>
                <a:gd name="T23" fmla="*/ 62411 h 35"/>
                <a:gd name="T24" fmla="*/ 243328 w 36"/>
                <a:gd name="T25" fmla="*/ 93617 h 35"/>
                <a:gd name="T26" fmla="*/ 266876 w 36"/>
                <a:gd name="T27" fmla="*/ 70213 h 35"/>
                <a:gd name="T28" fmla="*/ 259027 w 36"/>
                <a:gd name="T29" fmla="*/ 70213 h 35"/>
                <a:gd name="T30" fmla="*/ 235479 w 36"/>
                <a:gd name="T31" fmla="*/ 7801 h 35"/>
                <a:gd name="T32" fmla="*/ 219781 w 36"/>
                <a:gd name="T33" fmla="*/ 23404 h 35"/>
                <a:gd name="T34" fmla="*/ 172685 w 36"/>
                <a:gd name="T35" fmla="*/ 15603 h 35"/>
                <a:gd name="T36" fmla="*/ 149137 w 36"/>
                <a:gd name="T37" fmla="*/ 7801 h 35"/>
                <a:gd name="T38" fmla="*/ 94192 w 36"/>
                <a:gd name="T39" fmla="*/ 23404 h 35"/>
                <a:gd name="T40" fmla="*/ 47096 w 36"/>
                <a:gd name="T41" fmla="*/ 0 h 35"/>
                <a:gd name="T42" fmla="*/ 15699 w 36"/>
                <a:gd name="T43" fmla="*/ 0 h 35"/>
                <a:gd name="T44" fmla="*/ 7849 w 36"/>
                <a:gd name="T45" fmla="*/ 15603 h 35"/>
                <a:gd name="T46" fmla="*/ 0 w 36"/>
                <a:gd name="T47" fmla="*/ 39007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"/>
                <a:gd name="T73" fmla="*/ 0 h 35"/>
                <a:gd name="T74" fmla="*/ 36 w 36"/>
                <a:gd name="T75" fmla="*/ 35 h 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" h="35">
                  <a:moveTo>
                    <a:pt x="0" y="5"/>
                  </a:moveTo>
                  <a:cubicBezTo>
                    <a:pt x="0" y="5"/>
                    <a:pt x="1" y="7"/>
                    <a:pt x="1" y="8"/>
                  </a:cubicBezTo>
                  <a:cubicBezTo>
                    <a:pt x="1" y="8"/>
                    <a:pt x="2" y="10"/>
                    <a:pt x="2" y="10"/>
                  </a:cubicBezTo>
                  <a:cubicBezTo>
                    <a:pt x="2" y="10"/>
                    <a:pt x="1" y="35"/>
                    <a:pt x="2" y="35"/>
                  </a:cubicBezTo>
                  <a:cubicBezTo>
                    <a:pt x="2" y="35"/>
                    <a:pt x="2" y="35"/>
                    <a:pt x="3" y="35"/>
                  </a:cubicBezTo>
                  <a:cubicBezTo>
                    <a:pt x="7" y="35"/>
                    <a:pt x="29" y="35"/>
                    <a:pt x="29" y="35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46" name="Freeform 307"/>
            <p:cNvSpPr>
              <a:spLocks/>
            </p:cNvSpPr>
            <p:nvPr/>
          </p:nvSpPr>
          <p:spPr bwMode="auto">
            <a:xfrm>
              <a:off x="4721730" y="3632362"/>
              <a:ext cx="412336" cy="387321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3" y="9"/>
                </a:cxn>
                <a:cxn ang="0">
                  <a:pos x="2" y="10"/>
                </a:cxn>
                <a:cxn ang="0">
                  <a:pos x="0" y="12"/>
                </a:cxn>
                <a:cxn ang="0">
                  <a:pos x="0" y="29"/>
                </a:cxn>
                <a:cxn ang="0">
                  <a:pos x="6" y="34"/>
                </a:cxn>
                <a:cxn ang="0">
                  <a:pos x="9" y="35"/>
                </a:cxn>
                <a:cxn ang="0">
                  <a:pos x="17" y="36"/>
                </a:cxn>
                <a:cxn ang="0">
                  <a:pos x="19" y="38"/>
                </a:cxn>
                <a:cxn ang="0">
                  <a:pos x="23" y="36"/>
                </a:cxn>
                <a:cxn ang="0">
                  <a:pos x="47" y="49"/>
                </a:cxn>
                <a:cxn ang="0">
                  <a:pos x="47" y="48"/>
                </a:cxn>
                <a:cxn ang="0">
                  <a:pos x="47" y="49"/>
                </a:cxn>
                <a:cxn ang="0">
                  <a:pos x="48" y="50"/>
                </a:cxn>
                <a:cxn ang="0">
                  <a:pos x="48" y="47"/>
                </a:cxn>
                <a:cxn ang="0">
                  <a:pos x="51" y="47"/>
                </a:cxn>
                <a:cxn ang="0">
                  <a:pos x="52" y="41"/>
                </a:cxn>
                <a:cxn ang="0">
                  <a:pos x="51" y="41"/>
                </a:cxn>
                <a:cxn ang="0">
                  <a:pos x="51" y="16"/>
                </a:cxn>
                <a:cxn ang="0">
                  <a:pos x="50" y="14"/>
                </a:cxn>
                <a:cxn ang="0">
                  <a:pos x="49" y="11"/>
                </a:cxn>
                <a:cxn ang="0">
                  <a:pos x="50" y="8"/>
                </a:cxn>
                <a:cxn ang="0">
                  <a:pos x="51" y="6"/>
                </a:cxn>
                <a:cxn ang="0">
                  <a:pos x="48" y="5"/>
                </a:cxn>
                <a:cxn ang="0">
                  <a:pos x="45" y="3"/>
                </a:cxn>
                <a:cxn ang="0">
                  <a:pos x="41" y="2"/>
                </a:cxn>
                <a:cxn ang="0">
                  <a:pos x="35" y="4"/>
                </a:cxn>
                <a:cxn ang="0">
                  <a:pos x="35" y="8"/>
                </a:cxn>
                <a:cxn ang="0">
                  <a:pos x="29" y="10"/>
                </a:cxn>
                <a:cxn ang="0">
                  <a:pos x="25" y="7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3" y="2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4" y="6"/>
                </a:cxn>
              </a:cxnLst>
              <a:rect l="0" t="0" r="r" b="b"/>
              <a:pathLst>
                <a:path w="52" h="50">
                  <a:moveTo>
                    <a:pt x="4" y="6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0" y="41"/>
                    <a:pt x="51" y="16"/>
                    <a:pt x="51" y="16"/>
                  </a:cubicBezTo>
                  <a:cubicBezTo>
                    <a:pt x="51" y="16"/>
                    <a:pt x="50" y="14"/>
                    <a:pt x="50" y="14"/>
                  </a:cubicBezTo>
                  <a:cubicBezTo>
                    <a:pt x="50" y="13"/>
                    <a:pt x="49" y="11"/>
                    <a:pt x="49" y="11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lnTo>
                    <a:pt x="4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47" name="Freeform 308"/>
            <p:cNvSpPr>
              <a:spLocks/>
            </p:cNvSpPr>
            <p:nvPr/>
          </p:nvSpPr>
          <p:spPr bwMode="auto">
            <a:xfrm>
              <a:off x="4683958" y="3516470"/>
              <a:ext cx="100723" cy="192135"/>
            </a:xfrm>
            <a:custGeom>
              <a:avLst/>
              <a:gdLst>
                <a:gd name="T0" fmla="*/ 23813 w 78"/>
                <a:gd name="T1" fmla="*/ 15494 h 150"/>
                <a:gd name="T2" fmla="*/ 23813 w 78"/>
                <a:gd name="T3" fmla="*/ 38735 h 150"/>
                <a:gd name="T4" fmla="*/ 23813 w 78"/>
                <a:gd name="T5" fmla="*/ 69723 h 150"/>
                <a:gd name="T6" fmla="*/ 0 w 78"/>
                <a:gd name="T7" fmla="*/ 100711 h 150"/>
                <a:gd name="T8" fmla="*/ 0 w 78"/>
                <a:gd name="T9" fmla="*/ 116205 h 150"/>
                <a:gd name="T10" fmla="*/ 15875 w 78"/>
                <a:gd name="T11" fmla="*/ 131699 h 150"/>
                <a:gd name="T12" fmla="*/ 23813 w 78"/>
                <a:gd name="T13" fmla="*/ 139446 h 150"/>
                <a:gd name="T14" fmla="*/ 47625 w 78"/>
                <a:gd name="T15" fmla="*/ 154940 h 150"/>
                <a:gd name="T16" fmla="*/ 47625 w 78"/>
                <a:gd name="T17" fmla="*/ 185928 h 150"/>
                <a:gd name="T18" fmla="*/ 55563 w 78"/>
                <a:gd name="T19" fmla="*/ 193675 h 150"/>
                <a:gd name="T20" fmla="*/ 63500 w 78"/>
                <a:gd name="T21" fmla="*/ 185928 h 150"/>
                <a:gd name="T22" fmla="*/ 71438 w 78"/>
                <a:gd name="T23" fmla="*/ 162687 h 150"/>
                <a:gd name="T24" fmla="*/ 103188 w 78"/>
                <a:gd name="T25" fmla="*/ 131699 h 150"/>
                <a:gd name="T26" fmla="*/ 103188 w 78"/>
                <a:gd name="T27" fmla="*/ 116205 h 150"/>
                <a:gd name="T28" fmla="*/ 79375 w 78"/>
                <a:gd name="T29" fmla="*/ 108458 h 150"/>
                <a:gd name="T30" fmla="*/ 55563 w 78"/>
                <a:gd name="T31" fmla="*/ 92964 h 150"/>
                <a:gd name="T32" fmla="*/ 87313 w 78"/>
                <a:gd name="T33" fmla="*/ 46482 h 150"/>
                <a:gd name="T34" fmla="*/ 79375 w 78"/>
                <a:gd name="T35" fmla="*/ 15494 h 150"/>
                <a:gd name="T36" fmla="*/ 47625 w 78"/>
                <a:gd name="T37" fmla="*/ 0 h 150"/>
                <a:gd name="T38" fmla="*/ 31750 w 78"/>
                <a:gd name="T39" fmla="*/ 0 h 150"/>
                <a:gd name="T40" fmla="*/ 31750 w 78"/>
                <a:gd name="T41" fmla="*/ 7747 h 150"/>
                <a:gd name="T42" fmla="*/ 23813 w 78"/>
                <a:gd name="T43" fmla="*/ 15494 h 1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8"/>
                <a:gd name="T67" fmla="*/ 0 h 150"/>
                <a:gd name="T68" fmla="*/ 78 w 78"/>
                <a:gd name="T69" fmla="*/ 150 h 15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8" h="150">
                  <a:moveTo>
                    <a:pt x="18" y="12"/>
                  </a:moveTo>
                  <a:lnTo>
                    <a:pt x="18" y="30"/>
                  </a:lnTo>
                  <a:lnTo>
                    <a:pt x="18" y="54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36" y="120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44"/>
                  </a:lnTo>
                  <a:lnTo>
                    <a:pt x="54" y="126"/>
                  </a:lnTo>
                  <a:lnTo>
                    <a:pt x="78" y="102"/>
                  </a:lnTo>
                  <a:lnTo>
                    <a:pt x="78" y="90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48" name="Freeform 309"/>
            <p:cNvSpPr>
              <a:spLocks/>
            </p:cNvSpPr>
            <p:nvPr/>
          </p:nvSpPr>
          <p:spPr bwMode="auto">
            <a:xfrm>
              <a:off x="4177196" y="3562216"/>
              <a:ext cx="295874" cy="225684"/>
            </a:xfrm>
            <a:custGeom>
              <a:avLst/>
              <a:gdLst>
                <a:gd name="T0" fmla="*/ 117182 w 228"/>
                <a:gd name="T1" fmla="*/ 203528 h 174"/>
                <a:gd name="T2" fmla="*/ 148431 w 228"/>
                <a:gd name="T3" fmla="*/ 180044 h 174"/>
                <a:gd name="T4" fmla="*/ 187492 w 228"/>
                <a:gd name="T5" fmla="*/ 156560 h 174"/>
                <a:gd name="T6" fmla="*/ 234365 w 228"/>
                <a:gd name="T7" fmla="*/ 140904 h 174"/>
                <a:gd name="T8" fmla="*/ 242177 w 228"/>
                <a:gd name="T9" fmla="*/ 125248 h 174"/>
                <a:gd name="T10" fmla="*/ 249989 w 228"/>
                <a:gd name="T11" fmla="*/ 109592 h 174"/>
                <a:gd name="T12" fmla="*/ 281238 w 228"/>
                <a:gd name="T13" fmla="*/ 101764 h 174"/>
                <a:gd name="T14" fmla="*/ 296862 w 228"/>
                <a:gd name="T15" fmla="*/ 93936 h 174"/>
                <a:gd name="T16" fmla="*/ 289050 w 228"/>
                <a:gd name="T17" fmla="*/ 54796 h 174"/>
                <a:gd name="T18" fmla="*/ 281238 w 228"/>
                <a:gd name="T19" fmla="*/ 15656 h 174"/>
                <a:gd name="T20" fmla="*/ 273426 w 228"/>
                <a:gd name="T21" fmla="*/ 15656 h 174"/>
                <a:gd name="T22" fmla="*/ 242177 w 228"/>
                <a:gd name="T23" fmla="*/ 15656 h 174"/>
                <a:gd name="T24" fmla="*/ 218740 w 228"/>
                <a:gd name="T25" fmla="*/ 15656 h 174"/>
                <a:gd name="T26" fmla="*/ 187492 w 228"/>
                <a:gd name="T27" fmla="*/ 0 h 174"/>
                <a:gd name="T28" fmla="*/ 156243 w 228"/>
                <a:gd name="T29" fmla="*/ 46968 h 174"/>
                <a:gd name="T30" fmla="*/ 124995 w 228"/>
                <a:gd name="T31" fmla="*/ 78280 h 174"/>
                <a:gd name="T32" fmla="*/ 93746 w 228"/>
                <a:gd name="T33" fmla="*/ 117420 h 174"/>
                <a:gd name="T34" fmla="*/ 85934 w 228"/>
                <a:gd name="T35" fmla="*/ 180044 h 174"/>
                <a:gd name="T36" fmla="*/ 15624 w 228"/>
                <a:gd name="T37" fmla="*/ 211356 h 174"/>
                <a:gd name="T38" fmla="*/ 0 w 228"/>
                <a:gd name="T39" fmla="*/ 227012 h 174"/>
                <a:gd name="T40" fmla="*/ 109370 w 228"/>
                <a:gd name="T41" fmla="*/ 227012 h 174"/>
                <a:gd name="T42" fmla="*/ 117182 w 228"/>
                <a:gd name="T43" fmla="*/ 203528 h 1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8"/>
                <a:gd name="T67" fmla="*/ 0 h 174"/>
                <a:gd name="T68" fmla="*/ 228 w 228"/>
                <a:gd name="T69" fmla="*/ 174 h 17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8" h="174">
                  <a:moveTo>
                    <a:pt x="90" y="156"/>
                  </a:moveTo>
                  <a:lnTo>
                    <a:pt x="114" y="138"/>
                  </a:lnTo>
                  <a:lnTo>
                    <a:pt x="144" y="120"/>
                  </a:lnTo>
                  <a:lnTo>
                    <a:pt x="180" y="108"/>
                  </a:lnTo>
                  <a:lnTo>
                    <a:pt x="186" y="96"/>
                  </a:lnTo>
                  <a:lnTo>
                    <a:pt x="192" y="84"/>
                  </a:lnTo>
                  <a:lnTo>
                    <a:pt x="216" y="78"/>
                  </a:lnTo>
                  <a:lnTo>
                    <a:pt x="228" y="72"/>
                  </a:lnTo>
                  <a:lnTo>
                    <a:pt x="222" y="42"/>
                  </a:lnTo>
                  <a:lnTo>
                    <a:pt x="216" y="12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8" y="12"/>
                  </a:lnTo>
                  <a:lnTo>
                    <a:pt x="144" y="0"/>
                  </a:lnTo>
                  <a:lnTo>
                    <a:pt x="120" y="36"/>
                  </a:lnTo>
                  <a:lnTo>
                    <a:pt x="96" y="60"/>
                  </a:lnTo>
                  <a:lnTo>
                    <a:pt x="72" y="90"/>
                  </a:lnTo>
                  <a:lnTo>
                    <a:pt x="66" y="138"/>
                  </a:lnTo>
                  <a:lnTo>
                    <a:pt x="12" y="162"/>
                  </a:lnTo>
                  <a:lnTo>
                    <a:pt x="0" y="174"/>
                  </a:lnTo>
                  <a:lnTo>
                    <a:pt x="84" y="174"/>
                  </a:lnTo>
                  <a:lnTo>
                    <a:pt x="90" y="156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BA6D2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49" name="Freeform 310"/>
            <p:cNvSpPr>
              <a:spLocks/>
            </p:cNvSpPr>
            <p:nvPr/>
          </p:nvSpPr>
          <p:spPr bwMode="auto">
            <a:xfrm>
              <a:off x="4089063" y="3787900"/>
              <a:ext cx="204593" cy="176887"/>
            </a:xfrm>
            <a:custGeom>
              <a:avLst/>
              <a:gdLst/>
              <a:ahLst/>
              <a:cxnLst>
                <a:cxn ang="0">
                  <a:pos x="13" y="16"/>
                </a:cxn>
                <a:cxn ang="0">
                  <a:pos x="15" y="14"/>
                </a:cxn>
                <a:cxn ang="0">
                  <a:pos x="16" y="6"/>
                </a:cxn>
                <a:cxn ang="0">
                  <a:pos x="26" y="6"/>
                </a:cxn>
                <a:cxn ang="0">
                  <a:pos x="26" y="3"/>
                </a:cxn>
                <a:cxn ang="0">
                  <a:pos x="25" y="3"/>
                </a:cxn>
                <a:cxn ang="0">
                  <a:pos x="25" y="0"/>
                </a:cxn>
                <a:cxn ang="0">
                  <a:pos x="11" y="0"/>
                </a:cxn>
                <a:cxn ang="0">
                  <a:pos x="9" y="2"/>
                </a:cxn>
                <a:cxn ang="0">
                  <a:pos x="4" y="13"/>
                </a:cxn>
                <a:cxn ang="0">
                  <a:pos x="0" y="22"/>
                </a:cxn>
                <a:cxn ang="0">
                  <a:pos x="12" y="23"/>
                </a:cxn>
                <a:cxn ang="0">
                  <a:pos x="13" y="16"/>
                </a:cxn>
              </a:cxnLst>
              <a:rect l="0" t="0" r="r" b="b"/>
              <a:pathLst>
                <a:path w="26" h="23">
                  <a:moveTo>
                    <a:pt x="13" y="16"/>
                  </a:moveTo>
                  <a:cubicBezTo>
                    <a:pt x="15" y="14"/>
                    <a:pt x="15" y="14"/>
                    <a:pt x="15" y="1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2"/>
                    <a:pt x="12" y="23"/>
                    <a:pt x="12" y="23"/>
                  </a:cubicBezTo>
                  <a:cubicBezTo>
                    <a:pt x="13" y="23"/>
                    <a:pt x="13" y="16"/>
                    <a:pt x="13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50" name="Freeform 311"/>
            <p:cNvSpPr>
              <a:spLocks/>
            </p:cNvSpPr>
            <p:nvPr/>
          </p:nvSpPr>
          <p:spPr bwMode="auto">
            <a:xfrm>
              <a:off x="4098505" y="4184372"/>
              <a:ext cx="59805" cy="45748"/>
            </a:xfrm>
            <a:custGeom>
              <a:avLst/>
              <a:gdLst/>
              <a:ahLst/>
              <a:cxnLst>
                <a:cxn ang="0">
                  <a:pos x="48" y="24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36" y="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18" y="36"/>
                </a:cxn>
                <a:cxn ang="0">
                  <a:pos x="36" y="24"/>
                </a:cxn>
                <a:cxn ang="0">
                  <a:pos x="48" y="24"/>
                </a:cxn>
              </a:cxnLst>
              <a:rect l="0" t="0" r="r" b="b"/>
              <a:pathLst>
                <a:path w="48" h="36">
                  <a:moveTo>
                    <a:pt x="48" y="24"/>
                  </a:moveTo>
                  <a:lnTo>
                    <a:pt x="48" y="6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18" y="36"/>
                  </a:lnTo>
                  <a:lnTo>
                    <a:pt x="36" y="24"/>
                  </a:lnTo>
                  <a:lnTo>
                    <a:pt x="4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51" name="Freeform 312"/>
            <p:cNvSpPr>
              <a:spLocks/>
            </p:cNvSpPr>
            <p:nvPr/>
          </p:nvSpPr>
          <p:spPr bwMode="auto">
            <a:xfrm>
              <a:off x="5052229" y="3931241"/>
              <a:ext cx="406039" cy="500164"/>
            </a:xfrm>
            <a:custGeom>
              <a:avLst/>
              <a:gdLst/>
              <a:ahLst/>
              <a:cxnLst>
                <a:cxn ang="0">
                  <a:pos x="37" y="5"/>
                </a:cxn>
                <a:cxn ang="0">
                  <a:pos x="11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14"/>
                </a:cxn>
                <a:cxn ang="0">
                  <a:pos x="6" y="13"/>
                </a:cxn>
                <a:cxn ang="0">
                  <a:pos x="5" y="25"/>
                </a:cxn>
                <a:cxn ang="0">
                  <a:pos x="2" y="27"/>
                </a:cxn>
                <a:cxn ang="0">
                  <a:pos x="1" y="32"/>
                </a:cxn>
                <a:cxn ang="0">
                  <a:pos x="0" y="35"/>
                </a:cxn>
                <a:cxn ang="0">
                  <a:pos x="3" y="41"/>
                </a:cxn>
                <a:cxn ang="0">
                  <a:pos x="5" y="45"/>
                </a:cxn>
                <a:cxn ang="0">
                  <a:pos x="8" y="50"/>
                </a:cxn>
                <a:cxn ang="0">
                  <a:pos x="12" y="52"/>
                </a:cxn>
                <a:cxn ang="0">
                  <a:pos x="18" y="58"/>
                </a:cxn>
                <a:cxn ang="0">
                  <a:pos x="20" y="61"/>
                </a:cxn>
                <a:cxn ang="0">
                  <a:pos x="25" y="61"/>
                </a:cxn>
                <a:cxn ang="0">
                  <a:pos x="29" y="64"/>
                </a:cxn>
                <a:cxn ang="0">
                  <a:pos x="36" y="63"/>
                </a:cxn>
                <a:cxn ang="0">
                  <a:pos x="41" y="61"/>
                </a:cxn>
                <a:cxn ang="0">
                  <a:pos x="44" y="61"/>
                </a:cxn>
                <a:cxn ang="0">
                  <a:pos x="44" y="59"/>
                </a:cxn>
                <a:cxn ang="0">
                  <a:pos x="42" y="57"/>
                </a:cxn>
                <a:cxn ang="0">
                  <a:pos x="39" y="54"/>
                </a:cxn>
                <a:cxn ang="0">
                  <a:pos x="35" y="51"/>
                </a:cxn>
                <a:cxn ang="0">
                  <a:pos x="36" y="48"/>
                </a:cxn>
                <a:cxn ang="0">
                  <a:pos x="38" y="48"/>
                </a:cxn>
                <a:cxn ang="0">
                  <a:pos x="39" y="42"/>
                </a:cxn>
                <a:cxn ang="0">
                  <a:pos x="43" y="38"/>
                </a:cxn>
                <a:cxn ang="0">
                  <a:pos x="46" y="32"/>
                </a:cxn>
                <a:cxn ang="0">
                  <a:pos x="47" y="21"/>
                </a:cxn>
                <a:cxn ang="0">
                  <a:pos x="50" y="19"/>
                </a:cxn>
                <a:cxn ang="0">
                  <a:pos x="52" y="18"/>
                </a:cxn>
                <a:cxn ang="0">
                  <a:pos x="50" y="13"/>
                </a:cxn>
                <a:cxn ang="0">
                  <a:pos x="47" y="4"/>
                </a:cxn>
                <a:cxn ang="0">
                  <a:pos x="44" y="0"/>
                </a:cxn>
                <a:cxn ang="0">
                  <a:pos x="42" y="2"/>
                </a:cxn>
                <a:cxn ang="0">
                  <a:pos x="37" y="5"/>
                </a:cxn>
              </a:cxnLst>
              <a:rect l="0" t="0" r="r" b="b"/>
              <a:pathLst>
                <a:path w="52" h="64">
                  <a:moveTo>
                    <a:pt x="37" y="5"/>
                  </a:moveTo>
                  <a:cubicBezTo>
                    <a:pt x="37" y="5"/>
                    <a:pt x="15" y="5"/>
                    <a:pt x="11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2"/>
                    <a:pt x="42" y="2"/>
                    <a:pt x="42" y="2"/>
                  </a:cubicBezTo>
                  <a:lnTo>
                    <a:pt x="37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52" name="Freeform 313"/>
            <p:cNvSpPr>
              <a:spLocks/>
            </p:cNvSpPr>
            <p:nvPr/>
          </p:nvSpPr>
          <p:spPr bwMode="auto">
            <a:xfrm>
              <a:off x="4293656" y="4242318"/>
              <a:ext cx="147938" cy="146390"/>
            </a:xfrm>
            <a:custGeom>
              <a:avLst/>
              <a:gdLst/>
              <a:ahLst/>
              <a:cxnLst>
                <a:cxn ang="0">
                  <a:pos x="17" y="10"/>
                </a:cxn>
                <a:cxn ang="0">
                  <a:pos x="19" y="6"/>
                </a:cxn>
                <a:cxn ang="0">
                  <a:pos x="17" y="2"/>
                </a:cxn>
                <a:cxn ang="0">
                  <a:pos x="12" y="3"/>
                </a:cxn>
                <a:cxn ang="0">
                  <a:pos x="10" y="1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5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1" y="11"/>
                </a:cxn>
                <a:cxn ang="0">
                  <a:pos x="1" y="14"/>
                </a:cxn>
                <a:cxn ang="0">
                  <a:pos x="4" y="16"/>
                </a:cxn>
                <a:cxn ang="0">
                  <a:pos x="4" y="19"/>
                </a:cxn>
                <a:cxn ang="0">
                  <a:pos x="8" y="19"/>
                </a:cxn>
                <a:cxn ang="0">
                  <a:pos x="15" y="16"/>
                </a:cxn>
                <a:cxn ang="0">
                  <a:pos x="18" y="16"/>
                </a:cxn>
                <a:cxn ang="0">
                  <a:pos x="17" y="13"/>
                </a:cxn>
                <a:cxn ang="0">
                  <a:pos x="17" y="10"/>
                </a:cxn>
              </a:cxnLst>
              <a:rect l="0" t="0" r="r" b="b"/>
              <a:pathLst>
                <a:path w="19" h="19">
                  <a:moveTo>
                    <a:pt x="17" y="10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4"/>
                    <a:pt x="1" y="14"/>
                  </a:cubicBezTo>
                  <a:cubicBezTo>
                    <a:pt x="1" y="14"/>
                    <a:pt x="4" y="16"/>
                    <a:pt x="4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3"/>
                    <a:pt x="17" y="13"/>
                    <a:pt x="17" y="13"/>
                  </a:cubicBezTo>
                  <a:lnTo>
                    <a:pt x="17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53" name="Freeform 314"/>
            <p:cNvSpPr>
              <a:spLocks/>
            </p:cNvSpPr>
            <p:nvPr/>
          </p:nvSpPr>
          <p:spPr bwMode="auto">
            <a:xfrm>
              <a:off x="4214967" y="4297214"/>
              <a:ext cx="107018" cy="91493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11" y="4"/>
                </a:cxn>
                <a:cxn ang="0">
                  <a:pos x="10" y="3"/>
                </a:cxn>
                <a:cxn ang="0">
                  <a:pos x="8" y="4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0" y="12"/>
                </a:cxn>
                <a:cxn ang="0">
                  <a:pos x="14" y="12"/>
                </a:cxn>
                <a:cxn ang="0">
                  <a:pos x="14" y="9"/>
                </a:cxn>
                <a:cxn ang="0">
                  <a:pos x="11" y="7"/>
                </a:cxn>
              </a:cxnLst>
              <a:rect l="0" t="0" r="r" b="b"/>
              <a:pathLst>
                <a:path w="14" h="12">
                  <a:moveTo>
                    <a:pt x="11" y="7"/>
                  </a:moveTo>
                  <a:cubicBezTo>
                    <a:pt x="10" y="7"/>
                    <a:pt x="11" y="4"/>
                    <a:pt x="11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4"/>
                    <a:pt x="6" y="1"/>
                    <a:pt x="6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1" y="7"/>
                    <a:pt x="11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54" name="Freeform 315"/>
            <p:cNvSpPr>
              <a:spLocks/>
            </p:cNvSpPr>
            <p:nvPr/>
          </p:nvSpPr>
          <p:spPr bwMode="auto">
            <a:xfrm>
              <a:off x="4167752" y="4263666"/>
              <a:ext cx="78691" cy="70146"/>
            </a:xfrm>
            <a:custGeom>
              <a:avLst/>
              <a:gdLst/>
              <a:ahLst/>
              <a:cxnLst>
                <a:cxn ang="0">
                  <a:pos x="54" y="36"/>
                </a:cxn>
                <a:cxn ang="0">
                  <a:pos x="60" y="24"/>
                </a:cxn>
                <a:cxn ang="0">
                  <a:pos x="54" y="18"/>
                </a:cxn>
                <a:cxn ang="0">
                  <a:pos x="42" y="0"/>
                </a:cxn>
                <a:cxn ang="0">
                  <a:pos x="18" y="0"/>
                </a:cxn>
                <a:cxn ang="0">
                  <a:pos x="12" y="12"/>
                </a:cxn>
                <a:cxn ang="0">
                  <a:pos x="0" y="18"/>
                </a:cxn>
                <a:cxn ang="0">
                  <a:pos x="12" y="30"/>
                </a:cxn>
                <a:cxn ang="0">
                  <a:pos x="36" y="54"/>
                </a:cxn>
                <a:cxn ang="0">
                  <a:pos x="42" y="42"/>
                </a:cxn>
                <a:cxn ang="0">
                  <a:pos x="54" y="36"/>
                </a:cxn>
              </a:cxnLst>
              <a:rect l="0" t="0" r="r" b="b"/>
              <a:pathLst>
                <a:path w="60" h="54">
                  <a:moveTo>
                    <a:pt x="54" y="36"/>
                  </a:moveTo>
                  <a:lnTo>
                    <a:pt x="60" y="24"/>
                  </a:lnTo>
                  <a:lnTo>
                    <a:pt x="54" y="18"/>
                  </a:lnTo>
                  <a:lnTo>
                    <a:pt x="42" y="0"/>
                  </a:lnTo>
                  <a:lnTo>
                    <a:pt x="18" y="0"/>
                  </a:lnTo>
                  <a:lnTo>
                    <a:pt x="12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36" y="54"/>
                  </a:lnTo>
                  <a:lnTo>
                    <a:pt x="42" y="42"/>
                  </a:lnTo>
                  <a:lnTo>
                    <a:pt x="54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55" name="Rectangle 316"/>
            <p:cNvSpPr>
              <a:spLocks noChangeArrowheads="1"/>
            </p:cNvSpPr>
            <p:nvPr/>
          </p:nvSpPr>
          <p:spPr bwMode="auto">
            <a:xfrm>
              <a:off x="4284214" y="3787900"/>
              <a:ext cx="9442" cy="243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56" name="Freeform 317"/>
            <p:cNvSpPr>
              <a:spLocks/>
            </p:cNvSpPr>
            <p:nvPr/>
          </p:nvSpPr>
          <p:spPr bwMode="auto">
            <a:xfrm>
              <a:off x="4284214" y="3516470"/>
              <a:ext cx="509911" cy="503213"/>
            </a:xfrm>
            <a:custGeom>
              <a:avLst/>
              <a:gdLst>
                <a:gd name="T0" fmla="*/ 78887 w 390"/>
                <a:gd name="T1" fmla="*/ 349494 h 390"/>
                <a:gd name="T2" fmla="*/ 283992 w 390"/>
                <a:gd name="T3" fmla="*/ 489292 h 390"/>
                <a:gd name="T4" fmla="*/ 299769 w 390"/>
                <a:gd name="T5" fmla="*/ 504825 h 390"/>
                <a:gd name="T6" fmla="*/ 323435 w 390"/>
                <a:gd name="T7" fmla="*/ 504825 h 390"/>
                <a:gd name="T8" fmla="*/ 370767 w 390"/>
                <a:gd name="T9" fmla="*/ 481525 h 390"/>
                <a:gd name="T10" fmla="*/ 512763 w 390"/>
                <a:gd name="T11" fmla="*/ 388327 h 390"/>
                <a:gd name="T12" fmla="*/ 504874 w 390"/>
                <a:gd name="T13" fmla="*/ 388327 h 390"/>
                <a:gd name="T14" fmla="*/ 481208 w 390"/>
                <a:gd name="T15" fmla="*/ 357261 h 390"/>
                <a:gd name="T16" fmla="*/ 465431 w 390"/>
                <a:gd name="T17" fmla="*/ 349494 h 390"/>
                <a:gd name="T18" fmla="*/ 449654 w 390"/>
                <a:gd name="T19" fmla="*/ 318428 h 390"/>
                <a:gd name="T20" fmla="*/ 457542 w 390"/>
                <a:gd name="T21" fmla="*/ 302895 h 390"/>
                <a:gd name="T22" fmla="*/ 457542 w 390"/>
                <a:gd name="T23" fmla="*/ 225230 h 390"/>
                <a:gd name="T24" fmla="*/ 449654 w 390"/>
                <a:gd name="T25" fmla="*/ 209697 h 390"/>
                <a:gd name="T26" fmla="*/ 457542 w 390"/>
                <a:gd name="T27" fmla="*/ 194163 h 390"/>
                <a:gd name="T28" fmla="*/ 449654 w 390"/>
                <a:gd name="T29" fmla="*/ 186397 h 390"/>
                <a:gd name="T30" fmla="*/ 449654 w 390"/>
                <a:gd name="T31" fmla="*/ 155331 h 390"/>
                <a:gd name="T32" fmla="*/ 425988 w 390"/>
                <a:gd name="T33" fmla="*/ 139798 h 390"/>
                <a:gd name="T34" fmla="*/ 418099 w 390"/>
                <a:gd name="T35" fmla="*/ 132031 h 390"/>
                <a:gd name="T36" fmla="*/ 402322 w 390"/>
                <a:gd name="T37" fmla="*/ 116498 h 390"/>
                <a:gd name="T38" fmla="*/ 402322 w 390"/>
                <a:gd name="T39" fmla="*/ 100965 h 390"/>
                <a:gd name="T40" fmla="*/ 425988 w 390"/>
                <a:gd name="T41" fmla="*/ 69899 h 390"/>
                <a:gd name="T42" fmla="*/ 425988 w 390"/>
                <a:gd name="T43" fmla="*/ 38833 h 390"/>
                <a:gd name="T44" fmla="*/ 425988 w 390"/>
                <a:gd name="T45" fmla="*/ 15533 h 390"/>
                <a:gd name="T46" fmla="*/ 433876 w 390"/>
                <a:gd name="T47" fmla="*/ 7767 h 390"/>
                <a:gd name="T48" fmla="*/ 433876 w 390"/>
                <a:gd name="T49" fmla="*/ 0 h 390"/>
                <a:gd name="T50" fmla="*/ 418099 w 390"/>
                <a:gd name="T51" fmla="*/ 7767 h 390"/>
                <a:gd name="T52" fmla="*/ 378656 w 390"/>
                <a:gd name="T53" fmla="*/ 15533 h 390"/>
                <a:gd name="T54" fmla="*/ 291880 w 390"/>
                <a:gd name="T55" fmla="*/ 15533 h 390"/>
                <a:gd name="T56" fmla="*/ 212994 w 390"/>
                <a:gd name="T57" fmla="*/ 38833 h 390"/>
                <a:gd name="T58" fmla="*/ 173551 w 390"/>
                <a:gd name="T59" fmla="*/ 62132 h 390"/>
                <a:gd name="T60" fmla="*/ 181439 w 390"/>
                <a:gd name="T61" fmla="*/ 100965 h 390"/>
                <a:gd name="T62" fmla="*/ 189328 w 390"/>
                <a:gd name="T63" fmla="*/ 139798 h 390"/>
                <a:gd name="T64" fmla="*/ 173551 w 390"/>
                <a:gd name="T65" fmla="*/ 147564 h 390"/>
                <a:gd name="T66" fmla="*/ 141996 w 390"/>
                <a:gd name="T67" fmla="*/ 155331 h 390"/>
                <a:gd name="T68" fmla="*/ 134107 w 390"/>
                <a:gd name="T69" fmla="*/ 170864 h 390"/>
                <a:gd name="T70" fmla="*/ 126219 w 390"/>
                <a:gd name="T71" fmla="*/ 186397 h 390"/>
                <a:gd name="T72" fmla="*/ 78887 w 390"/>
                <a:gd name="T73" fmla="*/ 201930 h 390"/>
                <a:gd name="T74" fmla="*/ 39443 w 390"/>
                <a:gd name="T75" fmla="*/ 225230 h 390"/>
                <a:gd name="T76" fmla="*/ 7889 w 390"/>
                <a:gd name="T77" fmla="*/ 248529 h 390"/>
                <a:gd name="T78" fmla="*/ 0 w 390"/>
                <a:gd name="T79" fmla="*/ 271829 h 390"/>
                <a:gd name="T80" fmla="*/ 7889 w 390"/>
                <a:gd name="T81" fmla="*/ 271829 h 390"/>
                <a:gd name="T82" fmla="*/ 7889 w 390"/>
                <a:gd name="T83" fmla="*/ 295128 h 390"/>
                <a:gd name="T84" fmla="*/ 78887 w 390"/>
                <a:gd name="T85" fmla="*/ 349494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0"/>
                <a:gd name="T130" fmla="*/ 0 h 390"/>
                <a:gd name="T131" fmla="*/ 390 w 390"/>
                <a:gd name="T132" fmla="*/ 390 h 3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57" name="Freeform 318"/>
            <p:cNvSpPr>
              <a:spLocks/>
            </p:cNvSpPr>
            <p:nvPr/>
          </p:nvSpPr>
          <p:spPr bwMode="auto">
            <a:xfrm>
              <a:off x="4284214" y="3516470"/>
              <a:ext cx="509911" cy="503213"/>
            </a:xfrm>
            <a:custGeom>
              <a:avLst/>
              <a:gdLst>
                <a:gd name="T0" fmla="*/ 78887 w 390"/>
                <a:gd name="T1" fmla="*/ 349494 h 390"/>
                <a:gd name="T2" fmla="*/ 283992 w 390"/>
                <a:gd name="T3" fmla="*/ 489292 h 390"/>
                <a:gd name="T4" fmla="*/ 299769 w 390"/>
                <a:gd name="T5" fmla="*/ 504825 h 390"/>
                <a:gd name="T6" fmla="*/ 323435 w 390"/>
                <a:gd name="T7" fmla="*/ 504825 h 390"/>
                <a:gd name="T8" fmla="*/ 370767 w 390"/>
                <a:gd name="T9" fmla="*/ 481525 h 390"/>
                <a:gd name="T10" fmla="*/ 512763 w 390"/>
                <a:gd name="T11" fmla="*/ 388327 h 390"/>
                <a:gd name="T12" fmla="*/ 504874 w 390"/>
                <a:gd name="T13" fmla="*/ 388327 h 390"/>
                <a:gd name="T14" fmla="*/ 481208 w 390"/>
                <a:gd name="T15" fmla="*/ 357261 h 390"/>
                <a:gd name="T16" fmla="*/ 465431 w 390"/>
                <a:gd name="T17" fmla="*/ 349494 h 390"/>
                <a:gd name="T18" fmla="*/ 449654 w 390"/>
                <a:gd name="T19" fmla="*/ 318428 h 390"/>
                <a:gd name="T20" fmla="*/ 457542 w 390"/>
                <a:gd name="T21" fmla="*/ 302895 h 390"/>
                <a:gd name="T22" fmla="*/ 457542 w 390"/>
                <a:gd name="T23" fmla="*/ 225230 h 390"/>
                <a:gd name="T24" fmla="*/ 449654 w 390"/>
                <a:gd name="T25" fmla="*/ 209697 h 390"/>
                <a:gd name="T26" fmla="*/ 457542 w 390"/>
                <a:gd name="T27" fmla="*/ 194163 h 390"/>
                <a:gd name="T28" fmla="*/ 449654 w 390"/>
                <a:gd name="T29" fmla="*/ 186397 h 390"/>
                <a:gd name="T30" fmla="*/ 449654 w 390"/>
                <a:gd name="T31" fmla="*/ 155331 h 390"/>
                <a:gd name="T32" fmla="*/ 425988 w 390"/>
                <a:gd name="T33" fmla="*/ 139798 h 390"/>
                <a:gd name="T34" fmla="*/ 418099 w 390"/>
                <a:gd name="T35" fmla="*/ 132031 h 390"/>
                <a:gd name="T36" fmla="*/ 402322 w 390"/>
                <a:gd name="T37" fmla="*/ 116498 h 390"/>
                <a:gd name="T38" fmla="*/ 402322 w 390"/>
                <a:gd name="T39" fmla="*/ 100965 h 390"/>
                <a:gd name="T40" fmla="*/ 425988 w 390"/>
                <a:gd name="T41" fmla="*/ 69899 h 390"/>
                <a:gd name="T42" fmla="*/ 425988 w 390"/>
                <a:gd name="T43" fmla="*/ 38833 h 390"/>
                <a:gd name="T44" fmla="*/ 425988 w 390"/>
                <a:gd name="T45" fmla="*/ 15533 h 390"/>
                <a:gd name="T46" fmla="*/ 433876 w 390"/>
                <a:gd name="T47" fmla="*/ 7767 h 390"/>
                <a:gd name="T48" fmla="*/ 433876 w 390"/>
                <a:gd name="T49" fmla="*/ 0 h 390"/>
                <a:gd name="T50" fmla="*/ 418099 w 390"/>
                <a:gd name="T51" fmla="*/ 7767 h 390"/>
                <a:gd name="T52" fmla="*/ 378656 w 390"/>
                <a:gd name="T53" fmla="*/ 15533 h 390"/>
                <a:gd name="T54" fmla="*/ 291880 w 390"/>
                <a:gd name="T55" fmla="*/ 15533 h 390"/>
                <a:gd name="T56" fmla="*/ 212994 w 390"/>
                <a:gd name="T57" fmla="*/ 38833 h 390"/>
                <a:gd name="T58" fmla="*/ 173551 w 390"/>
                <a:gd name="T59" fmla="*/ 62132 h 390"/>
                <a:gd name="T60" fmla="*/ 181439 w 390"/>
                <a:gd name="T61" fmla="*/ 100965 h 390"/>
                <a:gd name="T62" fmla="*/ 189328 w 390"/>
                <a:gd name="T63" fmla="*/ 139798 h 390"/>
                <a:gd name="T64" fmla="*/ 173551 w 390"/>
                <a:gd name="T65" fmla="*/ 147564 h 390"/>
                <a:gd name="T66" fmla="*/ 141996 w 390"/>
                <a:gd name="T67" fmla="*/ 155331 h 390"/>
                <a:gd name="T68" fmla="*/ 134107 w 390"/>
                <a:gd name="T69" fmla="*/ 170864 h 390"/>
                <a:gd name="T70" fmla="*/ 126219 w 390"/>
                <a:gd name="T71" fmla="*/ 186397 h 390"/>
                <a:gd name="T72" fmla="*/ 78887 w 390"/>
                <a:gd name="T73" fmla="*/ 201930 h 390"/>
                <a:gd name="T74" fmla="*/ 39443 w 390"/>
                <a:gd name="T75" fmla="*/ 225230 h 390"/>
                <a:gd name="T76" fmla="*/ 7889 w 390"/>
                <a:gd name="T77" fmla="*/ 248529 h 390"/>
                <a:gd name="T78" fmla="*/ 0 w 390"/>
                <a:gd name="T79" fmla="*/ 271829 h 390"/>
                <a:gd name="T80" fmla="*/ 7889 w 390"/>
                <a:gd name="T81" fmla="*/ 271829 h 390"/>
                <a:gd name="T82" fmla="*/ 7889 w 390"/>
                <a:gd name="T83" fmla="*/ 295128 h 390"/>
                <a:gd name="T84" fmla="*/ 78887 w 390"/>
                <a:gd name="T85" fmla="*/ 349494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0"/>
                <a:gd name="T130" fmla="*/ 0 h 390"/>
                <a:gd name="T131" fmla="*/ 390 w 390"/>
                <a:gd name="T132" fmla="*/ 390 h 3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58" name="Freeform 319"/>
            <p:cNvSpPr>
              <a:spLocks/>
            </p:cNvSpPr>
            <p:nvPr/>
          </p:nvSpPr>
          <p:spPr bwMode="auto">
            <a:xfrm>
              <a:off x="4321986" y="3476822"/>
              <a:ext cx="9442" cy="3051"/>
            </a:xfrm>
            <a:custGeom>
              <a:avLst/>
              <a:gdLst>
                <a:gd name="T0" fmla="*/ 9525 w 6"/>
                <a:gd name="T1" fmla="*/ 0 h 6"/>
                <a:gd name="T2" fmla="*/ 0 w 6"/>
                <a:gd name="T3" fmla="*/ 0 h 6"/>
                <a:gd name="T4" fmla="*/ 0 w 6"/>
                <a:gd name="T5" fmla="*/ 4763 h 6"/>
                <a:gd name="T6" fmla="*/ 9525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59" name="Freeform 320"/>
            <p:cNvSpPr>
              <a:spLocks/>
            </p:cNvSpPr>
            <p:nvPr/>
          </p:nvSpPr>
          <p:spPr bwMode="auto">
            <a:xfrm>
              <a:off x="4340871" y="3363981"/>
              <a:ext cx="6295" cy="9148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7938 w 6"/>
                <a:gd name="T5" fmla="*/ 7938 h 6"/>
                <a:gd name="T6" fmla="*/ 0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60" name="Freeform 321"/>
            <p:cNvSpPr>
              <a:spLocks/>
            </p:cNvSpPr>
            <p:nvPr/>
          </p:nvSpPr>
          <p:spPr bwMode="auto">
            <a:xfrm>
              <a:off x="4268475" y="3299935"/>
              <a:ext cx="308465" cy="237883"/>
            </a:xfrm>
            <a:custGeom>
              <a:avLst/>
              <a:gdLst>
                <a:gd name="T0" fmla="*/ 268491 w 39"/>
                <a:gd name="T1" fmla="*/ 39423 h 30"/>
                <a:gd name="T2" fmla="*/ 252697 w 39"/>
                <a:gd name="T3" fmla="*/ 39423 h 30"/>
                <a:gd name="T4" fmla="*/ 229007 w 39"/>
                <a:gd name="T5" fmla="*/ 31538 h 30"/>
                <a:gd name="T6" fmla="*/ 213213 w 39"/>
                <a:gd name="T7" fmla="*/ 31538 h 30"/>
                <a:gd name="T8" fmla="*/ 205317 w 39"/>
                <a:gd name="T9" fmla="*/ 31538 h 30"/>
                <a:gd name="T10" fmla="*/ 197420 w 39"/>
                <a:gd name="T11" fmla="*/ 15769 h 30"/>
                <a:gd name="T12" fmla="*/ 102658 w 39"/>
                <a:gd name="T13" fmla="*/ 0 h 30"/>
                <a:gd name="T14" fmla="*/ 55278 w 39"/>
                <a:gd name="T15" fmla="*/ 7885 h 30"/>
                <a:gd name="T16" fmla="*/ 39484 w 39"/>
                <a:gd name="T17" fmla="*/ 0 h 30"/>
                <a:gd name="T18" fmla="*/ 23690 w 39"/>
                <a:gd name="T19" fmla="*/ 7885 h 30"/>
                <a:gd name="T20" fmla="*/ 0 w 39"/>
                <a:gd name="T21" fmla="*/ 23654 h 30"/>
                <a:gd name="T22" fmla="*/ 15794 w 39"/>
                <a:gd name="T23" fmla="*/ 63077 h 30"/>
                <a:gd name="T24" fmla="*/ 31587 w 39"/>
                <a:gd name="T25" fmla="*/ 47307 h 30"/>
                <a:gd name="T26" fmla="*/ 63174 w 39"/>
                <a:gd name="T27" fmla="*/ 55192 h 30"/>
                <a:gd name="T28" fmla="*/ 71071 w 39"/>
                <a:gd name="T29" fmla="*/ 63077 h 30"/>
                <a:gd name="T30" fmla="*/ 71071 w 39"/>
                <a:gd name="T31" fmla="*/ 63077 h 30"/>
                <a:gd name="T32" fmla="*/ 78968 w 39"/>
                <a:gd name="T33" fmla="*/ 70961 h 30"/>
                <a:gd name="T34" fmla="*/ 71071 w 39"/>
                <a:gd name="T35" fmla="*/ 94615 h 30"/>
                <a:gd name="T36" fmla="*/ 63174 w 39"/>
                <a:gd name="T37" fmla="*/ 134038 h 30"/>
                <a:gd name="T38" fmla="*/ 55278 w 39"/>
                <a:gd name="T39" fmla="*/ 157691 h 30"/>
                <a:gd name="T40" fmla="*/ 55278 w 39"/>
                <a:gd name="T41" fmla="*/ 173460 h 30"/>
                <a:gd name="T42" fmla="*/ 63174 w 39"/>
                <a:gd name="T43" fmla="*/ 173460 h 30"/>
                <a:gd name="T44" fmla="*/ 55278 w 39"/>
                <a:gd name="T45" fmla="*/ 181345 h 30"/>
                <a:gd name="T46" fmla="*/ 55278 w 39"/>
                <a:gd name="T47" fmla="*/ 189230 h 30"/>
                <a:gd name="T48" fmla="*/ 47381 w 39"/>
                <a:gd name="T49" fmla="*/ 212883 h 30"/>
                <a:gd name="T50" fmla="*/ 63174 w 39"/>
                <a:gd name="T51" fmla="*/ 212883 h 30"/>
                <a:gd name="T52" fmla="*/ 94762 w 39"/>
                <a:gd name="T53" fmla="*/ 236537 h 30"/>
                <a:gd name="T54" fmla="*/ 142142 w 39"/>
                <a:gd name="T55" fmla="*/ 220768 h 30"/>
                <a:gd name="T56" fmla="*/ 189523 w 39"/>
                <a:gd name="T57" fmla="*/ 212883 h 30"/>
                <a:gd name="T58" fmla="*/ 213213 w 39"/>
                <a:gd name="T59" fmla="*/ 181345 h 30"/>
                <a:gd name="T60" fmla="*/ 236904 w 39"/>
                <a:gd name="T61" fmla="*/ 149807 h 30"/>
                <a:gd name="T62" fmla="*/ 236904 w 39"/>
                <a:gd name="T63" fmla="*/ 134038 h 30"/>
                <a:gd name="T64" fmla="*/ 260594 w 39"/>
                <a:gd name="T65" fmla="*/ 86730 h 30"/>
                <a:gd name="T66" fmla="*/ 307975 w 39"/>
                <a:gd name="T67" fmla="*/ 55192 h 30"/>
                <a:gd name="T68" fmla="*/ 307975 w 39"/>
                <a:gd name="T69" fmla="*/ 47307 h 30"/>
                <a:gd name="T70" fmla="*/ 292181 w 39"/>
                <a:gd name="T71" fmla="*/ 47307 h 30"/>
                <a:gd name="T72" fmla="*/ 268491 w 39"/>
                <a:gd name="T73" fmla="*/ 39423 h 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"/>
                <a:gd name="T112" fmla="*/ 0 h 30"/>
                <a:gd name="T113" fmla="*/ 39 w 39"/>
                <a:gd name="T114" fmla="*/ 30 h 3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" h="30">
                  <a:moveTo>
                    <a:pt x="34" y="5"/>
                  </a:moveTo>
                  <a:cubicBezTo>
                    <a:pt x="34" y="5"/>
                    <a:pt x="33" y="5"/>
                    <a:pt x="32" y="5"/>
                  </a:cubicBezTo>
                  <a:cubicBezTo>
                    <a:pt x="32" y="5"/>
                    <a:pt x="29" y="4"/>
                    <a:pt x="29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1" y="3"/>
                    <a:pt x="0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7" y="6"/>
                    <a:pt x="37" y="6"/>
                    <a:pt x="37" y="6"/>
                  </a:cubicBezTo>
                  <a:lnTo>
                    <a:pt x="34" y="5"/>
                  </a:lnTo>
                  <a:close/>
                </a:path>
              </a:pathLst>
            </a:custGeom>
            <a:solidFill>
              <a:srgbClr val="E8751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61" name="Freeform 322"/>
            <p:cNvSpPr>
              <a:spLocks/>
            </p:cNvSpPr>
            <p:nvPr/>
          </p:nvSpPr>
          <p:spPr bwMode="auto">
            <a:xfrm>
              <a:off x="4268475" y="3348731"/>
              <a:ext cx="78691" cy="167739"/>
            </a:xfrm>
            <a:custGeom>
              <a:avLst/>
              <a:gdLst>
                <a:gd name="T0" fmla="*/ 55563 w 60"/>
                <a:gd name="T1" fmla="*/ 135187 h 127"/>
                <a:gd name="T2" fmla="*/ 55563 w 60"/>
                <a:gd name="T3" fmla="*/ 127312 h 127"/>
                <a:gd name="T4" fmla="*/ 55563 w 60"/>
                <a:gd name="T5" fmla="*/ 127312 h 127"/>
                <a:gd name="T6" fmla="*/ 55563 w 60"/>
                <a:gd name="T7" fmla="*/ 111562 h 127"/>
                <a:gd name="T8" fmla="*/ 63500 w 60"/>
                <a:gd name="T9" fmla="*/ 95812 h 127"/>
                <a:gd name="T10" fmla="*/ 63500 w 60"/>
                <a:gd name="T11" fmla="*/ 87937 h 127"/>
                <a:gd name="T12" fmla="*/ 63500 w 60"/>
                <a:gd name="T13" fmla="*/ 64312 h 127"/>
                <a:gd name="T14" fmla="*/ 71438 w 60"/>
                <a:gd name="T15" fmla="*/ 56437 h 127"/>
                <a:gd name="T16" fmla="*/ 71438 w 60"/>
                <a:gd name="T17" fmla="*/ 40687 h 127"/>
                <a:gd name="T18" fmla="*/ 79375 w 60"/>
                <a:gd name="T19" fmla="*/ 24937 h 127"/>
                <a:gd name="T20" fmla="*/ 71438 w 60"/>
                <a:gd name="T21" fmla="*/ 17062 h 127"/>
                <a:gd name="T22" fmla="*/ 63500 w 60"/>
                <a:gd name="T23" fmla="*/ 7875 h 127"/>
                <a:gd name="T24" fmla="*/ 39688 w 60"/>
                <a:gd name="T25" fmla="*/ 0 h 127"/>
                <a:gd name="T26" fmla="*/ 23813 w 60"/>
                <a:gd name="T27" fmla="*/ 7875 h 127"/>
                <a:gd name="T28" fmla="*/ 15875 w 60"/>
                <a:gd name="T29" fmla="*/ 17062 h 127"/>
                <a:gd name="T30" fmla="*/ 15875 w 60"/>
                <a:gd name="T31" fmla="*/ 17062 h 127"/>
                <a:gd name="T32" fmla="*/ 7938 w 60"/>
                <a:gd name="T33" fmla="*/ 17062 h 127"/>
                <a:gd name="T34" fmla="*/ 15875 w 60"/>
                <a:gd name="T35" fmla="*/ 48562 h 127"/>
                <a:gd name="T36" fmla="*/ 15875 w 60"/>
                <a:gd name="T37" fmla="*/ 80062 h 127"/>
                <a:gd name="T38" fmla="*/ 0 w 60"/>
                <a:gd name="T39" fmla="*/ 119437 h 127"/>
                <a:gd name="T40" fmla="*/ 15875 w 60"/>
                <a:gd name="T41" fmla="*/ 127312 h 127"/>
                <a:gd name="T42" fmla="*/ 15875 w 60"/>
                <a:gd name="T43" fmla="*/ 166687 h 127"/>
                <a:gd name="T44" fmla="*/ 47625 w 60"/>
                <a:gd name="T45" fmla="*/ 166687 h 127"/>
                <a:gd name="T46" fmla="*/ 55563 w 60"/>
                <a:gd name="T47" fmla="*/ 150937 h 127"/>
                <a:gd name="T48" fmla="*/ 55563 w 60"/>
                <a:gd name="T49" fmla="*/ 135187 h 1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127"/>
                <a:gd name="T77" fmla="*/ 60 w 60"/>
                <a:gd name="T78" fmla="*/ 127 h 12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127">
                  <a:moveTo>
                    <a:pt x="42" y="103"/>
                  </a:moveTo>
                  <a:lnTo>
                    <a:pt x="42" y="97"/>
                  </a:lnTo>
                  <a:lnTo>
                    <a:pt x="42" y="85"/>
                  </a:lnTo>
                  <a:lnTo>
                    <a:pt x="48" y="73"/>
                  </a:lnTo>
                  <a:lnTo>
                    <a:pt x="48" y="67"/>
                  </a:lnTo>
                  <a:lnTo>
                    <a:pt x="48" y="49"/>
                  </a:lnTo>
                  <a:lnTo>
                    <a:pt x="54" y="43"/>
                  </a:lnTo>
                  <a:lnTo>
                    <a:pt x="54" y="31"/>
                  </a:lnTo>
                  <a:lnTo>
                    <a:pt x="60" y="19"/>
                  </a:lnTo>
                  <a:lnTo>
                    <a:pt x="54" y="13"/>
                  </a:lnTo>
                  <a:lnTo>
                    <a:pt x="48" y="6"/>
                  </a:lnTo>
                  <a:lnTo>
                    <a:pt x="30" y="0"/>
                  </a:lnTo>
                  <a:lnTo>
                    <a:pt x="18" y="6"/>
                  </a:lnTo>
                  <a:lnTo>
                    <a:pt x="12" y="13"/>
                  </a:lnTo>
                  <a:lnTo>
                    <a:pt x="6" y="13"/>
                  </a:lnTo>
                  <a:lnTo>
                    <a:pt x="12" y="37"/>
                  </a:lnTo>
                  <a:lnTo>
                    <a:pt x="12" y="61"/>
                  </a:lnTo>
                  <a:lnTo>
                    <a:pt x="0" y="91"/>
                  </a:lnTo>
                  <a:lnTo>
                    <a:pt x="12" y="97"/>
                  </a:lnTo>
                  <a:lnTo>
                    <a:pt x="12" y="127"/>
                  </a:lnTo>
                  <a:lnTo>
                    <a:pt x="36" y="127"/>
                  </a:lnTo>
                  <a:lnTo>
                    <a:pt x="42" y="115"/>
                  </a:lnTo>
                  <a:lnTo>
                    <a:pt x="42" y="103"/>
                  </a:lnTo>
                  <a:close/>
                </a:path>
              </a:pathLst>
            </a:custGeom>
            <a:solidFill>
              <a:srgbClr val="E8751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62" name="Freeform 323"/>
            <p:cNvSpPr>
              <a:spLocks/>
            </p:cNvSpPr>
            <p:nvPr/>
          </p:nvSpPr>
          <p:spPr bwMode="auto">
            <a:xfrm>
              <a:off x="4331427" y="3373129"/>
              <a:ext cx="15739" cy="64046"/>
            </a:xfrm>
            <a:custGeom>
              <a:avLst/>
              <a:gdLst>
                <a:gd name="T0" fmla="*/ 7938 w 12"/>
                <a:gd name="T1" fmla="*/ 31750 h 48"/>
                <a:gd name="T2" fmla="*/ 0 w 12"/>
                <a:gd name="T3" fmla="*/ 39687 h 48"/>
                <a:gd name="T4" fmla="*/ 0 w 12"/>
                <a:gd name="T5" fmla="*/ 63500 h 48"/>
                <a:gd name="T6" fmla="*/ 7938 w 12"/>
                <a:gd name="T7" fmla="*/ 23813 h 48"/>
                <a:gd name="T8" fmla="*/ 15875 w 12"/>
                <a:gd name="T9" fmla="*/ 0 h 48"/>
                <a:gd name="T10" fmla="*/ 7938 w 12"/>
                <a:gd name="T11" fmla="*/ 15875 h 48"/>
                <a:gd name="T12" fmla="*/ 7938 w 12"/>
                <a:gd name="T13" fmla="*/ 3175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48"/>
                <a:gd name="T23" fmla="*/ 12 w 12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48">
                  <a:moveTo>
                    <a:pt x="6" y="24"/>
                  </a:moveTo>
                  <a:lnTo>
                    <a:pt x="0" y="30"/>
                  </a:lnTo>
                  <a:lnTo>
                    <a:pt x="0" y="48"/>
                  </a:lnTo>
                  <a:lnTo>
                    <a:pt x="6" y="18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6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63" name="Freeform 324"/>
            <p:cNvSpPr>
              <a:spLocks/>
            </p:cNvSpPr>
            <p:nvPr/>
          </p:nvSpPr>
          <p:spPr bwMode="auto">
            <a:xfrm>
              <a:off x="4318837" y="3479873"/>
              <a:ext cx="3149" cy="36597"/>
            </a:xfrm>
            <a:custGeom>
              <a:avLst/>
              <a:gdLst>
                <a:gd name="T0" fmla="*/ 4763 w 6"/>
                <a:gd name="T1" fmla="*/ 0 h 24"/>
                <a:gd name="T2" fmla="*/ 4763 w 6"/>
                <a:gd name="T3" fmla="*/ 16669 h 24"/>
                <a:gd name="T4" fmla="*/ 0 w 6"/>
                <a:gd name="T5" fmla="*/ 33337 h 24"/>
                <a:gd name="T6" fmla="*/ 4763 w 6"/>
                <a:gd name="T7" fmla="*/ 8334 h 24"/>
                <a:gd name="T8" fmla="*/ 4763 w 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4"/>
                <a:gd name="T17" fmla="*/ 6 w 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4">
                  <a:moveTo>
                    <a:pt x="6" y="0"/>
                  </a:moveTo>
                  <a:lnTo>
                    <a:pt x="6" y="12"/>
                  </a:lnTo>
                  <a:lnTo>
                    <a:pt x="0" y="24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64" name="Freeform 325"/>
            <p:cNvSpPr>
              <a:spLocks/>
            </p:cNvSpPr>
            <p:nvPr/>
          </p:nvSpPr>
          <p:spPr bwMode="auto">
            <a:xfrm>
              <a:off x="4321986" y="3437176"/>
              <a:ext cx="9442" cy="21348"/>
            </a:xfrm>
            <a:custGeom>
              <a:avLst/>
              <a:gdLst>
                <a:gd name="T0" fmla="*/ 0 w 6"/>
                <a:gd name="T1" fmla="*/ 22225 h 18"/>
                <a:gd name="T2" fmla="*/ 9525 w 6"/>
                <a:gd name="T3" fmla="*/ 0 h 18"/>
                <a:gd name="T4" fmla="*/ 9525 w 6"/>
                <a:gd name="T5" fmla="*/ 14817 h 18"/>
                <a:gd name="T6" fmla="*/ 0 w 6"/>
                <a:gd name="T7" fmla="*/ 22225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8"/>
                <a:gd name="T14" fmla="*/ 6 w 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8">
                  <a:moveTo>
                    <a:pt x="0" y="18"/>
                  </a:moveTo>
                  <a:lnTo>
                    <a:pt x="6" y="0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65" name="Freeform 326"/>
            <p:cNvSpPr>
              <a:spLocks/>
            </p:cNvSpPr>
            <p:nvPr/>
          </p:nvSpPr>
          <p:spPr bwMode="auto">
            <a:xfrm>
              <a:off x="4321986" y="3458523"/>
              <a:ext cx="0" cy="18299"/>
            </a:xfrm>
            <a:custGeom>
              <a:avLst/>
              <a:gdLst>
                <a:gd name="T0" fmla="*/ 17462 h 12"/>
                <a:gd name="T1" fmla="*/ 0 h 12"/>
                <a:gd name="T2" fmla="*/ 17462 h 12"/>
                <a:gd name="T3" fmla="*/ 17462 h 12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12"/>
                <a:gd name="T9" fmla="*/ 12 h 12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12">
                  <a:moveTo>
                    <a:pt x="0" y="12"/>
                  </a:move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66" name="Freeform 327"/>
            <p:cNvSpPr>
              <a:spLocks/>
            </p:cNvSpPr>
            <p:nvPr/>
          </p:nvSpPr>
          <p:spPr bwMode="auto">
            <a:xfrm>
              <a:off x="5741552" y="3507320"/>
              <a:ext cx="28329" cy="15250"/>
            </a:xfrm>
            <a:custGeom>
              <a:avLst/>
              <a:gdLst>
                <a:gd name="T0" fmla="*/ 0 w 18"/>
                <a:gd name="T1" fmla="*/ 0 h 12"/>
                <a:gd name="T2" fmla="*/ 25400 w 18"/>
                <a:gd name="T3" fmla="*/ 17463 h 12"/>
                <a:gd name="T4" fmla="*/ 25400 w 18"/>
                <a:gd name="T5" fmla="*/ 17463 h 12"/>
                <a:gd name="T6" fmla="*/ 8467 w 18"/>
                <a:gd name="T7" fmla="*/ 0 h 12"/>
                <a:gd name="T8" fmla="*/ 0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2"/>
                <a:gd name="T17" fmla="*/ 18 w 1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2">
                  <a:moveTo>
                    <a:pt x="0" y="0"/>
                  </a:moveTo>
                  <a:lnTo>
                    <a:pt x="18" y="1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67" name="Freeform 328"/>
            <p:cNvSpPr>
              <a:spLocks/>
            </p:cNvSpPr>
            <p:nvPr/>
          </p:nvSpPr>
          <p:spPr bwMode="auto">
            <a:xfrm>
              <a:off x="5706929" y="3467674"/>
              <a:ext cx="15737" cy="24398"/>
            </a:xfrm>
            <a:custGeom>
              <a:avLst/>
              <a:gdLst>
                <a:gd name="T0" fmla="*/ 0 w 12"/>
                <a:gd name="T1" fmla="*/ 0 h 18"/>
                <a:gd name="T2" fmla="*/ 14287 w 12"/>
                <a:gd name="T3" fmla="*/ 23813 h 18"/>
                <a:gd name="T4" fmla="*/ 14287 w 12"/>
                <a:gd name="T5" fmla="*/ 15875 h 18"/>
                <a:gd name="T6" fmla="*/ 0 w 1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8"/>
                <a:gd name="T14" fmla="*/ 12 w 12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8">
                  <a:moveTo>
                    <a:pt x="0" y="0"/>
                  </a:moveTo>
                  <a:lnTo>
                    <a:pt x="12" y="18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68" name="Freeform 334"/>
            <p:cNvSpPr>
              <a:spLocks/>
            </p:cNvSpPr>
            <p:nvPr/>
          </p:nvSpPr>
          <p:spPr bwMode="auto">
            <a:xfrm>
              <a:off x="5014457" y="2055623"/>
              <a:ext cx="264398" cy="585558"/>
            </a:xfrm>
            <a:custGeom>
              <a:avLst/>
              <a:gdLst>
                <a:gd name="T0" fmla="*/ 266700 w 34"/>
                <a:gd name="T1" fmla="*/ 429578 h 75"/>
                <a:gd name="T2" fmla="*/ 251012 w 34"/>
                <a:gd name="T3" fmla="*/ 421767 h 75"/>
                <a:gd name="T4" fmla="*/ 235323 w 34"/>
                <a:gd name="T5" fmla="*/ 406146 h 75"/>
                <a:gd name="T6" fmla="*/ 243168 w 34"/>
                <a:gd name="T7" fmla="*/ 367094 h 75"/>
                <a:gd name="T8" fmla="*/ 235323 w 34"/>
                <a:gd name="T9" fmla="*/ 351473 h 75"/>
                <a:gd name="T10" fmla="*/ 235323 w 34"/>
                <a:gd name="T11" fmla="*/ 335852 h 75"/>
                <a:gd name="T12" fmla="*/ 227479 w 34"/>
                <a:gd name="T13" fmla="*/ 328041 h 75"/>
                <a:gd name="T14" fmla="*/ 227479 w 34"/>
                <a:gd name="T15" fmla="*/ 312420 h 75"/>
                <a:gd name="T16" fmla="*/ 219635 w 34"/>
                <a:gd name="T17" fmla="*/ 296799 h 75"/>
                <a:gd name="T18" fmla="*/ 235323 w 34"/>
                <a:gd name="T19" fmla="*/ 281178 h 75"/>
                <a:gd name="T20" fmla="*/ 211791 w 34"/>
                <a:gd name="T21" fmla="*/ 210884 h 75"/>
                <a:gd name="T22" fmla="*/ 235323 w 34"/>
                <a:gd name="T23" fmla="*/ 164021 h 75"/>
                <a:gd name="T24" fmla="*/ 219635 w 34"/>
                <a:gd name="T25" fmla="*/ 132779 h 75"/>
                <a:gd name="T26" fmla="*/ 196103 w 34"/>
                <a:gd name="T27" fmla="*/ 117158 h 75"/>
                <a:gd name="T28" fmla="*/ 196103 w 34"/>
                <a:gd name="T29" fmla="*/ 109347 h 75"/>
                <a:gd name="T30" fmla="*/ 196103 w 34"/>
                <a:gd name="T31" fmla="*/ 78105 h 75"/>
                <a:gd name="T32" fmla="*/ 196103 w 34"/>
                <a:gd name="T33" fmla="*/ 78105 h 75"/>
                <a:gd name="T34" fmla="*/ 203947 w 34"/>
                <a:gd name="T35" fmla="*/ 70295 h 75"/>
                <a:gd name="T36" fmla="*/ 203947 w 34"/>
                <a:gd name="T37" fmla="*/ 62484 h 75"/>
                <a:gd name="T38" fmla="*/ 211791 w 34"/>
                <a:gd name="T39" fmla="*/ 46863 h 75"/>
                <a:gd name="T40" fmla="*/ 211791 w 34"/>
                <a:gd name="T41" fmla="*/ 23432 h 75"/>
                <a:gd name="T42" fmla="*/ 188259 w 34"/>
                <a:gd name="T43" fmla="*/ 0 h 75"/>
                <a:gd name="T44" fmla="*/ 149038 w 34"/>
                <a:gd name="T45" fmla="*/ 7811 h 75"/>
                <a:gd name="T46" fmla="*/ 133350 w 34"/>
                <a:gd name="T47" fmla="*/ 23432 h 75"/>
                <a:gd name="T48" fmla="*/ 117662 w 34"/>
                <a:gd name="T49" fmla="*/ 62484 h 75"/>
                <a:gd name="T50" fmla="*/ 94129 w 34"/>
                <a:gd name="T51" fmla="*/ 85916 h 75"/>
                <a:gd name="T52" fmla="*/ 86285 w 34"/>
                <a:gd name="T53" fmla="*/ 78105 h 75"/>
                <a:gd name="T54" fmla="*/ 62753 w 34"/>
                <a:gd name="T55" fmla="*/ 85916 h 75"/>
                <a:gd name="T56" fmla="*/ 39221 w 34"/>
                <a:gd name="T57" fmla="*/ 78105 h 75"/>
                <a:gd name="T58" fmla="*/ 23532 w 34"/>
                <a:gd name="T59" fmla="*/ 62484 h 75"/>
                <a:gd name="T60" fmla="*/ 15688 w 34"/>
                <a:gd name="T61" fmla="*/ 46863 h 75"/>
                <a:gd name="T62" fmla="*/ 7844 w 34"/>
                <a:gd name="T63" fmla="*/ 62484 h 75"/>
                <a:gd name="T64" fmla="*/ 0 w 34"/>
                <a:gd name="T65" fmla="*/ 62484 h 75"/>
                <a:gd name="T66" fmla="*/ 7844 w 34"/>
                <a:gd name="T67" fmla="*/ 78105 h 75"/>
                <a:gd name="T68" fmla="*/ 31376 w 34"/>
                <a:gd name="T69" fmla="*/ 101537 h 75"/>
                <a:gd name="T70" fmla="*/ 47065 w 34"/>
                <a:gd name="T71" fmla="*/ 109347 h 75"/>
                <a:gd name="T72" fmla="*/ 54909 w 34"/>
                <a:gd name="T73" fmla="*/ 109347 h 75"/>
                <a:gd name="T74" fmla="*/ 70597 w 34"/>
                <a:gd name="T75" fmla="*/ 148400 h 75"/>
                <a:gd name="T76" fmla="*/ 70597 w 34"/>
                <a:gd name="T77" fmla="*/ 179642 h 75"/>
                <a:gd name="T78" fmla="*/ 70597 w 34"/>
                <a:gd name="T79" fmla="*/ 203073 h 75"/>
                <a:gd name="T80" fmla="*/ 78441 w 34"/>
                <a:gd name="T81" fmla="*/ 226505 h 75"/>
                <a:gd name="T82" fmla="*/ 78441 w 34"/>
                <a:gd name="T83" fmla="*/ 234315 h 75"/>
                <a:gd name="T84" fmla="*/ 78441 w 34"/>
                <a:gd name="T85" fmla="*/ 273368 h 75"/>
                <a:gd name="T86" fmla="*/ 78441 w 34"/>
                <a:gd name="T87" fmla="*/ 281178 h 75"/>
                <a:gd name="T88" fmla="*/ 94129 w 34"/>
                <a:gd name="T89" fmla="*/ 281178 h 75"/>
                <a:gd name="T90" fmla="*/ 109818 w 34"/>
                <a:gd name="T91" fmla="*/ 312420 h 75"/>
                <a:gd name="T92" fmla="*/ 70597 w 34"/>
                <a:gd name="T93" fmla="*/ 382715 h 75"/>
                <a:gd name="T94" fmla="*/ 31376 w 34"/>
                <a:gd name="T95" fmla="*/ 413957 h 75"/>
                <a:gd name="T96" fmla="*/ 7844 w 34"/>
                <a:gd name="T97" fmla="*/ 453009 h 75"/>
                <a:gd name="T98" fmla="*/ 15688 w 34"/>
                <a:gd name="T99" fmla="*/ 515493 h 75"/>
                <a:gd name="T100" fmla="*/ 23532 w 34"/>
                <a:gd name="T101" fmla="*/ 554546 h 75"/>
                <a:gd name="T102" fmla="*/ 39221 w 34"/>
                <a:gd name="T103" fmla="*/ 570167 h 75"/>
                <a:gd name="T104" fmla="*/ 54909 w 34"/>
                <a:gd name="T105" fmla="*/ 585788 h 75"/>
                <a:gd name="T106" fmla="*/ 94129 w 34"/>
                <a:gd name="T107" fmla="*/ 585788 h 75"/>
                <a:gd name="T108" fmla="*/ 156882 w 34"/>
                <a:gd name="T109" fmla="*/ 562356 h 75"/>
                <a:gd name="T110" fmla="*/ 172571 w 34"/>
                <a:gd name="T111" fmla="*/ 562356 h 75"/>
                <a:gd name="T112" fmla="*/ 266700 w 34"/>
                <a:gd name="T113" fmla="*/ 453009 h 75"/>
                <a:gd name="T114" fmla="*/ 266700 w 34"/>
                <a:gd name="T115" fmla="*/ 429578 h 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"/>
                <a:gd name="T175" fmla="*/ 0 h 75"/>
                <a:gd name="T176" fmla="*/ 34 w 34"/>
                <a:gd name="T177" fmla="*/ 75 h 7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" h="75">
                  <a:moveTo>
                    <a:pt x="34" y="55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0" y="46"/>
                    <a:pt x="30" y="45"/>
                  </a:cubicBezTo>
                  <a:cubicBezTo>
                    <a:pt x="29" y="45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34" y="58"/>
                    <a:pt x="34" y="58"/>
                    <a:pt x="34" y="58"/>
                  </a:cubicBezTo>
                  <a:lnTo>
                    <a:pt x="34" y="55"/>
                  </a:lnTo>
                  <a:close/>
                </a:path>
              </a:pathLst>
            </a:custGeom>
            <a:solidFill>
              <a:srgbClr val="E8751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69" name="Freeform 335"/>
            <p:cNvSpPr>
              <a:spLocks/>
            </p:cNvSpPr>
            <p:nvPr/>
          </p:nvSpPr>
          <p:spPr bwMode="auto">
            <a:xfrm>
              <a:off x="5288297" y="2982757"/>
              <a:ext cx="15739" cy="9150"/>
            </a:xfrm>
            <a:custGeom>
              <a:avLst/>
              <a:gdLst>
                <a:gd name="T0" fmla="*/ 15875 w 12"/>
                <a:gd name="T1" fmla="*/ 7937 h 6"/>
                <a:gd name="T2" fmla="*/ 0 w 12"/>
                <a:gd name="T3" fmla="*/ 0 h 6"/>
                <a:gd name="T4" fmla="*/ 0 w 12"/>
                <a:gd name="T5" fmla="*/ 7937 h 6"/>
                <a:gd name="T6" fmla="*/ 15875 w 12"/>
                <a:gd name="T7" fmla="*/ 793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6"/>
                <a:gd name="T14" fmla="*/ 12 w 12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6">
                  <a:moveTo>
                    <a:pt x="12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70" name="Freeform 336"/>
            <p:cNvSpPr>
              <a:spLocks/>
            </p:cNvSpPr>
            <p:nvPr/>
          </p:nvSpPr>
          <p:spPr bwMode="auto">
            <a:xfrm>
              <a:off x="5181279" y="1524961"/>
              <a:ext cx="3792858" cy="2028106"/>
            </a:xfrm>
            <a:custGeom>
              <a:avLst/>
              <a:gdLst>
                <a:gd name="T0" fmla="*/ 3690460 w 483"/>
                <a:gd name="T1" fmla="*/ 695026 h 260"/>
                <a:gd name="T2" fmla="*/ 3541272 w 483"/>
                <a:gd name="T3" fmla="*/ 757500 h 260"/>
                <a:gd name="T4" fmla="*/ 3384231 w 483"/>
                <a:gd name="T5" fmla="*/ 695026 h 260"/>
                <a:gd name="T6" fmla="*/ 3164374 w 483"/>
                <a:gd name="T7" fmla="*/ 601315 h 260"/>
                <a:gd name="T8" fmla="*/ 2842440 w 483"/>
                <a:gd name="T9" fmla="*/ 460747 h 260"/>
                <a:gd name="T10" fmla="*/ 2685399 w 483"/>
                <a:gd name="T11" fmla="*/ 546650 h 260"/>
                <a:gd name="T12" fmla="*/ 2536210 w 483"/>
                <a:gd name="T13" fmla="*/ 570077 h 260"/>
                <a:gd name="T14" fmla="*/ 2449838 w 483"/>
                <a:gd name="T15" fmla="*/ 398273 h 260"/>
                <a:gd name="T16" fmla="*/ 2253537 w 483"/>
                <a:gd name="T17" fmla="*/ 413892 h 260"/>
                <a:gd name="T18" fmla="*/ 2072940 w 483"/>
                <a:gd name="T19" fmla="*/ 343608 h 260"/>
                <a:gd name="T20" fmla="*/ 2057236 w 483"/>
                <a:gd name="T21" fmla="*/ 304562 h 260"/>
                <a:gd name="T22" fmla="*/ 1994419 w 483"/>
                <a:gd name="T23" fmla="*/ 62474 h 260"/>
                <a:gd name="T24" fmla="*/ 1696041 w 483"/>
                <a:gd name="T25" fmla="*/ 148376 h 260"/>
                <a:gd name="T26" fmla="*/ 1326995 w 483"/>
                <a:gd name="T27" fmla="*/ 421701 h 260"/>
                <a:gd name="T28" fmla="*/ 1193511 w 483"/>
                <a:gd name="T29" fmla="*/ 460747 h 260"/>
                <a:gd name="T30" fmla="*/ 1122842 w 483"/>
                <a:gd name="T31" fmla="*/ 593505 h 260"/>
                <a:gd name="T32" fmla="*/ 1005062 w 483"/>
                <a:gd name="T33" fmla="*/ 546650 h 260"/>
                <a:gd name="T34" fmla="*/ 1036470 w 483"/>
                <a:gd name="T35" fmla="*/ 734072 h 260"/>
                <a:gd name="T36" fmla="*/ 816613 w 483"/>
                <a:gd name="T37" fmla="*/ 741882 h 260"/>
                <a:gd name="T38" fmla="*/ 651720 w 483"/>
                <a:gd name="T39" fmla="*/ 757500 h 260"/>
                <a:gd name="T40" fmla="*/ 463271 w 483"/>
                <a:gd name="T41" fmla="*/ 874639 h 260"/>
                <a:gd name="T42" fmla="*/ 416158 w 483"/>
                <a:gd name="T43" fmla="*/ 773119 h 260"/>
                <a:gd name="T44" fmla="*/ 384750 w 483"/>
                <a:gd name="T45" fmla="*/ 905876 h 260"/>
                <a:gd name="T46" fmla="*/ 306230 w 483"/>
                <a:gd name="T47" fmla="*/ 1007397 h 260"/>
                <a:gd name="T48" fmla="*/ 243413 w 483"/>
                <a:gd name="T49" fmla="*/ 1062062 h 260"/>
                <a:gd name="T50" fmla="*/ 180597 w 483"/>
                <a:gd name="T51" fmla="*/ 921495 h 260"/>
                <a:gd name="T52" fmla="*/ 172745 w 483"/>
                <a:gd name="T53" fmla="*/ 882449 h 260"/>
                <a:gd name="T54" fmla="*/ 282674 w 483"/>
                <a:gd name="T55" fmla="*/ 788737 h 260"/>
                <a:gd name="T56" fmla="*/ 102077 w 483"/>
                <a:gd name="T57" fmla="*/ 679407 h 260"/>
                <a:gd name="T58" fmla="*/ 31408 w 483"/>
                <a:gd name="T59" fmla="*/ 734072 h 260"/>
                <a:gd name="T60" fmla="*/ 62816 w 483"/>
                <a:gd name="T61" fmla="*/ 835593 h 260"/>
                <a:gd name="T62" fmla="*/ 62816 w 483"/>
                <a:gd name="T63" fmla="*/ 1007397 h 260"/>
                <a:gd name="T64" fmla="*/ 86372 w 483"/>
                <a:gd name="T65" fmla="*/ 1116727 h 260"/>
                <a:gd name="T66" fmla="*/ 15704 w 483"/>
                <a:gd name="T67" fmla="*/ 1280722 h 260"/>
                <a:gd name="T68" fmla="*/ 70668 w 483"/>
                <a:gd name="T69" fmla="*/ 1452526 h 260"/>
                <a:gd name="T70" fmla="*/ 117781 w 483"/>
                <a:gd name="T71" fmla="*/ 1600902 h 260"/>
                <a:gd name="T72" fmla="*/ 266970 w 483"/>
                <a:gd name="T73" fmla="*/ 1710232 h 260"/>
                <a:gd name="T74" fmla="*/ 204153 w 483"/>
                <a:gd name="T75" fmla="*/ 1811753 h 260"/>
                <a:gd name="T76" fmla="*/ 353342 w 483"/>
                <a:gd name="T77" fmla="*/ 1936701 h 260"/>
                <a:gd name="T78" fmla="*/ 463271 w 483"/>
                <a:gd name="T79" fmla="*/ 1999176 h 260"/>
                <a:gd name="T80" fmla="*/ 494679 w 483"/>
                <a:gd name="T81" fmla="*/ 1905464 h 260"/>
                <a:gd name="T82" fmla="*/ 494679 w 483"/>
                <a:gd name="T83" fmla="*/ 1749279 h 260"/>
                <a:gd name="T84" fmla="*/ 643868 w 483"/>
                <a:gd name="T85" fmla="*/ 1632139 h 260"/>
                <a:gd name="T86" fmla="*/ 855873 w 483"/>
                <a:gd name="T87" fmla="*/ 1530619 h 260"/>
                <a:gd name="T88" fmla="*/ 1256327 w 483"/>
                <a:gd name="T89" fmla="*/ 1585284 h 260"/>
                <a:gd name="T90" fmla="*/ 1499740 w 483"/>
                <a:gd name="T91" fmla="*/ 1733660 h 260"/>
                <a:gd name="T92" fmla="*/ 1758858 w 483"/>
                <a:gd name="T93" fmla="*/ 1647758 h 260"/>
                <a:gd name="T94" fmla="*/ 2159312 w 483"/>
                <a:gd name="T95" fmla="*/ 1686804 h 260"/>
                <a:gd name="T96" fmla="*/ 2410578 w 483"/>
                <a:gd name="T97" fmla="*/ 1561856 h 260"/>
                <a:gd name="T98" fmla="*/ 2583323 w 483"/>
                <a:gd name="T99" fmla="*/ 1866418 h 260"/>
                <a:gd name="T100" fmla="*/ 2630435 w 483"/>
                <a:gd name="T101" fmla="*/ 1952320 h 260"/>
                <a:gd name="T102" fmla="*/ 2826736 w 483"/>
                <a:gd name="T103" fmla="*/ 1585284 h 260"/>
                <a:gd name="T104" fmla="*/ 2677547 w 483"/>
                <a:gd name="T105" fmla="*/ 1499382 h 260"/>
                <a:gd name="T106" fmla="*/ 2913108 w 483"/>
                <a:gd name="T107" fmla="*/ 1280722 h 260"/>
                <a:gd name="T108" fmla="*/ 3164374 w 483"/>
                <a:gd name="T109" fmla="*/ 1296340 h 260"/>
                <a:gd name="T110" fmla="*/ 3305710 w 483"/>
                <a:gd name="T111" fmla="*/ 1210438 h 260"/>
                <a:gd name="T112" fmla="*/ 3290006 w 483"/>
                <a:gd name="T113" fmla="*/ 1296340 h 260"/>
                <a:gd name="T114" fmla="*/ 3266450 w 483"/>
                <a:gd name="T115" fmla="*/ 1577474 h 260"/>
                <a:gd name="T116" fmla="*/ 3352823 w 483"/>
                <a:gd name="T117" fmla="*/ 1436907 h 260"/>
                <a:gd name="T118" fmla="*/ 3415639 w 483"/>
                <a:gd name="T119" fmla="*/ 1257294 h 260"/>
                <a:gd name="T120" fmla="*/ 3588384 w 483"/>
                <a:gd name="T121" fmla="*/ 1218248 h 260"/>
                <a:gd name="T122" fmla="*/ 3761129 w 483"/>
                <a:gd name="T123" fmla="*/ 1093299 h 2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3"/>
                <a:gd name="T187" fmla="*/ 0 h 260"/>
                <a:gd name="T188" fmla="*/ 483 w 483"/>
                <a:gd name="T189" fmla="*/ 260 h 2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3" h="260">
                  <a:moveTo>
                    <a:pt x="482" y="127"/>
                  </a:moveTo>
                  <a:cubicBezTo>
                    <a:pt x="483" y="96"/>
                    <a:pt x="483" y="96"/>
                    <a:pt x="483" y="96"/>
                  </a:cubicBezTo>
                  <a:cubicBezTo>
                    <a:pt x="480" y="95"/>
                    <a:pt x="480" y="95"/>
                    <a:pt x="480" y="95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4"/>
                    <a:pt x="474" y="90"/>
                    <a:pt x="474" y="90"/>
                  </a:cubicBezTo>
                  <a:cubicBezTo>
                    <a:pt x="473" y="89"/>
                    <a:pt x="470" y="89"/>
                    <a:pt x="470" y="89"/>
                  </a:cubicBezTo>
                  <a:cubicBezTo>
                    <a:pt x="463" y="88"/>
                    <a:pt x="463" y="88"/>
                    <a:pt x="463" y="88"/>
                  </a:cubicBezTo>
                  <a:cubicBezTo>
                    <a:pt x="459" y="87"/>
                    <a:pt x="459" y="87"/>
                    <a:pt x="459" y="87"/>
                  </a:cubicBezTo>
                  <a:cubicBezTo>
                    <a:pt x="456" y="87"/>
                    <a:pt x="456" y="87"/>
                    <a:pt x="456" y="87"/>
                  </a:cubicBezTo>
                  <a:cubicBezTo>
                    <a:pt x="454" y="87"/>
                    <a:pt x="454" y="87"/>
                    <a:pt x="454" y="87"/>
                  </a:cubicBezTo>
                  <a:cubicBezTo>
                    <a:pt x="455" y="95"/>
                    <a:pt x="455" y="95"/>
                    <a:pt x="455" y="95"/>
                  </a:cubicBezTo>
                  <a:cubicBezTo>
                    <a:pt x="455" y="95"/>
                    <a:pt x="451" y="97"/>
                    <a:pt x="451" y="97"/>
                  </a:cubicBezTo>
                  <a:cubicBezTo>
                    <a:pt x="450" y="97"/>
                    <a:pt x="448" y="94"/>
                    <a:pt x="448" y="94"/>
                  </a:cubicBezTo>
                  <a:cubicBezTo>
                    <a:pt x="445" y="91"/>
                    <a:pt x="445" y="91"/>
                    <a:pt x="445" y="91"/>
                  </a:cubicBezTo>
                  <a:cubicBezTo>
                    <a:pt x="445" y="89"/>
                    <a:pt x="445" y="89"/>
                    <a:pt x="445" y="89"/>
                  </a:cubicBezTo>
                  <a:cubicBezTo>
                    <a:pt x="440" y="89"/>
                    <a:pt x="440" y="89"/>
                    <a:pt x="440" y="89"/>
                  </a:cubicBezTo>
                  <a:cubicBezTo>
                    <a:pt x="437" y="90"/>
                    <a:pt x="437" y="90"/>
                    <a:pt x="437" y="90"/>
                  </a:cubicBezTo>
                  <a:cubicBezTo>
                    <a:pt x="431" y="89"/>
                    <a:pt x="431" y="89"/>
                    <a:pt x="431" y="89"/>
                  </a:cubicBezTo>
                  <a:cubicBezTo>
                    <a:pt x="426" y="89"/>
                    <a:pt x="426" y="89"/>
                    <a:pt x="426" y="89"/>
                  </a:cubicBezTo>
                  <a:cubicBezTo>
                    <a:pt x="423" y="90"/>
                    <a:pt x="423" y="90"/>
                    <a:pt x="423" y="90"/>
                  </a:cubicBezTo>
                  <a:cubicBezTo>
                    <a:pt x="419" y="87"/>
                    <a:pt x="419" y="87"/>
                    <a:pt x="419" y="87"/>
                  </a:cubicBezTo>
                  <a:cubicBezTo>
                    <a:pt x="419" y="80"/>
                    <a:pt x="419" y="80"/>
                    <a:pt x="419" y="80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03" y="77"/>
                    <a:pt x="403" y="77"/>
                    <a:pt x="403" y="77"/>
                  </a:cubicBezTo>
                  <a:cubicBezTo>
                    <a:pt x="394" y="77"/>
                    <a:pt x="394" y="77"/>
                    <a:pt x="394" y="77"/>
                  </a:cubicBezTo>
                  <a:cubicBezTo>
                    <a:pt x="393" y="75"/>
                    <a:pt x="393" y="75"/>
                    <a:pt x="393" y="75"/>
                  </a:cubicBezTo>
                  <a:cubicBezTo>
                    <a:pt x="392" y="72"/>
                    <a:pt x="392" y="72"/>
                    <a:pt x="392" y="72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4"/>
                    <a:pt x="386" y="64"/>
                    <a:pt x="386" y="64"/>
                  </a:cubicBezTo>
                  <a:cubicBezTo>
                    <a:pt x="362" y="59"/>
                    <a:pt x="362" y="59"/>
                    <a:pt x="362" y="59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56" y="65"/>
                    <a:pt x="356" y="65"/>
                    <a:pt x="356" y="65"/>
                  </a:cubicBezTo>
                  <a:cubicBezTo>
                    <a:pt x="357" y="71"/>
                    <a:pt x="357" y="71"/>
                    <a:pt x="357" y="71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2" y="70"/>
                    <a:pt x="342" y="70"/>
                    <a:pt x="342" y="70"/>
                  </a:cubicBezTo>
                  <a:cubicBezTo>
                    <a:pt x="340" y="72"/>
                    <a:pt x="340" y="72"/>
                    <a:pt x="340" y="72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3" y="73"/>
                    <a:pt x="323" y="73"/>
                    <a:pt x="323" y="73"/>
                  </a:cubicBezTo>
                  <a:cubicBezTo>
                    <a:pt x="320" y="67"/>
                    <a:pt x="320" y="67"/>
                    <a:pt x="320" y="67"/>
                  </a:cubicBezTo>
                  <a:cubicBezTo>
                    <a:pt x="323" y="60"/>
                    <a:pt x="323" y="60"/>
                    <a:pt x="323" y="60"/>
                  </a:cubicBezTo>
                  <a:cubicBezTo>
                    <a:pt x="323" y="57"/>
                    <a:pt x="323" y="57"/>
                    <a:pt x="323" y="57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6" y="51"/>
                    <a:pt x="316" y="51"/>
                    <a:pt x="316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0" y="49"/>
                    <a:pt x="310" y="49"/>
                    <a:pt x="310" y="49"/>
                  </a:cubicBezTo>
                  <a:cubicBezTo>
                    <a:pt x="306" y="46"/>
                    <a:pt x="306" y="46"/>
                    <a:pt x="306" y="46"/>
                  </a:cubicBezTo>
                  <a:cubicBezTo>
                    <a:pt x="303" y="50"/>
                    <a:pt x="303" y="50"/>
                    <a:pt x="303" y="50"/>
                  </a:cubicBezTo>
                  <a:cubicBezTo>
                    <a:pt x="301" y="55"/>
                    <a:pt x="301" y="55"/>
                    <a:pt x="301" y="55"/>
                  </a:cubicBezTo>
                  <a:cubicBezTo>
                    <a:pt x="292" y="55"/>
                    <a:pt x="292" y="55"/>
                    <a:pt x="292" y="55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2" y="52"/>
                    <a:pt x="272" y="52"/>
                    <a:pt x="272" y="52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4" y="44"/>
                    <a:pt x="264" y="44"/>
                    <a:pt x="264" y="44"/>
                  </a:cubicBezTo>
                  <a:cubicBezTo>
                    <a:pt x="259" y="49"/>
                    <a:pt x="259" y="49"/>
                    <a:pt x="259" y="49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47" y="57"/>
                    <a:pt x="247" y="57"/>
                    <a:pt x="247" y="57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62" y="39"/>
                    <a:pt x="262" y="39"/>
                    <a:pt x="262" y="39"/>
                  </a:cubicBezTo>
                  <a:cubicBezTo>
                    <a:pt x="266" y="35"/>
                    <a:pt x="266" y="35"/>
                    <a:pt x="266" y="35"/>
                  </a:cubicBezTo>
                  <a:cubicBezTo>
                    <a:pt x="270" y="29"/>
                    <a:pt x="270" y="29"/>
                    <a:pt x="270" y="2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54" y="11"/>
                    <a:pt x="254" y="11"/>
                    <a:pt x="254" y="11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9" y="1"/>
                    <a:pt x="242" y="0"/>
                    <a:pt x="241" y="0"/>
                  </a:cubicBezTo>
                  <a:cubicBezTo>
                    <a:pt x="241" y="1"/>
                    <a:pt x="233" y="9"/>
                    <a:pt x="233" y="9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90" y="35"/>
                    <a:pt x="189" y="46"/>
                    <a:pt x="188" y="46"/>
                  </a:cubicBezTo>
                  <a:cubicBezTo>
                    <a:pt x="187" y="46"/>
                    <a:pt x="172" y="50"/>
                    <a:pt x="172" y="50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71" y="63"/>
                    <a:pt x="170" y="64"/>
                  </a:cubicBezTo>
                  <a:cubicBezTo>
                    <a:pt x="170" y="64"/>
                    <a:pt x="167" y="63"/>
                    <a:pt x="167" y="63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61"/>
                    <a:pt x="160" y="65"/>
                    <a:pt x="158" y="66"/>
                  </a:cubicBezTo>
                  <a:cubicBezTo>
                    <a:pt x="155" y="67"/>
                    <a:pt x="155" y="62"/>
                    <a:pt x="155" y="62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65"/>
                    <a:pt x="148" y="70"/>
                    <a:pt x="148" y="70"/>
                  </a:cubicBezTo>
                  <a:cubicBezTo>
                    <a:pt x="149" y="71"/>
                    <a:pt x="148" y="79"/>
                    <a:pt x="148" y="79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3" y="76"/>
                    <a:pt x="123" y="76"/>
                    <a:pt x="123" y="76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39" y="129"/>
                    <a:pt x="39" y="129"/>
                  </a:cubicBezTo>
                  <a:cubicBezTo>
                    <a:pt x="38" y="128"/>
                    <a:pt x="33" y="128"/>
                    <a:pt x="33" y="128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22" y="113"/>
                    <a:pt x="22" y="113"/>
                  </a:cubicBezTo>
                  <a:cubicBezTo>
                    <a:pt x="23" y="113"/>
                    <a:pt x="24" y="116"/>
                    <a:pt x="24" y="116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9"/>
                    <a:pt x="7" y="131"/>
                    <a:pt x="7" y="131"/>
                  </a:cubicBezTo>
                  <a:cubicBezTo>
                    <a:pt x="8" y="131"/>
                    <a:pt x="9" y="133"/>
                    <a:pt x="9" y="133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1" y="168"/>
                    <a:pt x="1" y="168"/>
                    <a:pt x="1" y="168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13" y="195"/>
                    <a:pt x="13" y="195"/>
                    <a:pt x="13" y="195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15" y="199"/>
                    <a:pt x="15" y="199"/>
                    <a:pt x="15" y="199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21" y="208"/>
                    <a:pt x="21" y="208"/>
                    <a:pt x="21" y="208"/>
                  </a:cubicBezTo>
                  <a:cubicBezTo>
                    <a:pt x="22" y="209"/>
                    <a:pt x="22" y="209"/>
                    <a:pt x="22" y="209"/>
                  </a:cubicBezTo>
                  <a:cubicBezTo>
                    <a:pt x="34" y="214"/>
                    <a:pt x="34" y="214"/>
                    <a:pt x="34" y="214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4" y="219"/>
                    <a:pt x="34" y="219"/>
                    <a:pt x="34" y="219"/>
                  </a:cubicBezTo>
                  <a:cubicBezTo>
                    <a:pt x="32" y="220"/>
                    <a:pt x="32" y="220"/>
                    <a:pt x="32" y="220"/>
                  </a:cubicBezTo>
                  <a:cubicBezTo>
                    <a:pt x="30" y="223"/>
                    <a:pt x="30" y="223"/>
                    <a:pt x="30" y="223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29" y="228"/>
                    <a:pt x="29" y="228"/>
                    <a:pt x="29" y="228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29" y="236"/>
                    <a:pt x="29" y="236"/>
                    <a:pt x="29" y="236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40" y="247"/>
                    <a:pt x="40" y="247"/>
                    <a:pt x="40" y="247"/>
                  </a:cubicBezTo>
                  <a:cubicBezTo>
                    <a:pt x="42" y="248"/>
                    <a:pt x="42" y="248"/>
                    <a:pt x="42" y="248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47" y="250"/>
                    <a:pt x="47" y="250"/>
                    <a:pt x="47" y="250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49" y="256"/>
                    <a:pt x="49" y="256"/>
                    <a:pt x="49" y="256"/>
                  </a:cubicBezTo>
                  <a:cubicBezTo>
                    <a:pt x="52" y="259"/>
                    <a:pt x="52" y="259"/>
                    <a:pt x="52" y="259"/>
                  </a:cubicBezTo>
                  <a:cubicBezTo>
                    <a:pt x="56" y="259"/>
                    <a:pt x="56" y="259"/>
                    <a:pt x="56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7" y="253"/>
                    <a:pt x="67" y="253"/>
                    <a:pt x="67" y="253"/>
                  </a:cubicBezTo>
                  <a:cubicBezTo>
                    <a:pt x="67" y="253"/>
                    <a:pt x="64" y="244"/>
                    <a:pt x="63" y="244"/>
                  </a:cubicBezTo>
                  <a:cubicBezTo>
                    <a:pt x="62" y="243"/>
                    <a:pt x="56" y="235"/>
                    <a:pt x="56" y="235"/>
                  </a:cubicBezTo>
                  <a:cubicBezTo>
                    <a:pt x="59" y="229"/>
                    <a:pt x="59" y="229"/>
                    <a:pt x="59" y="229"/>
                  </a:cubicBezTo>
                  <a:cubicBezTo>
                    <a:pt x="63" y="226"/>
                    <a:pt x="63" y="226"/>
                    <a:pt x="63" y="226"/>
                  </a:cubicBezTo>
                  <a:cubicBezTo>
                    <a:pt x="63" y="225"/>
                    <a:pt x="63" y="225"/>
                    <a:pt x="63" y="225"/>
                  </a:cubicBezTo>
                  <a:cubicBezTo>
                    <a:pt x="64" y="226"/>
                    <a:pt x="64" y="226"/>
                    <a:pt x="64" y="226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0" y="222"/>
                    <a:pt x="60" y="222"/>
                    <a:pt x="60" y="222"/>
                  </a:cubicBezTo>
                  <a:cubicBezTo>
                    <a:pt x="63" y="214"/>
                    <a:pt x="63" y="214"/>
                    <a:pt x="63" y="214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82" y="209"/>
                    <a:pt x="82" y="209"/>
                    <a:pt x="82" y="209"/>
                  </a:cubicBezTo>
                  <a:cubicBezTo>
                    <a:pt x="87" y="212"/>
                    <a:pt x="87" y="212"/>
                    <a:pt x="87" y="212"/>
                  </a:cubicBezTo>
                  <a:cubicBezTo>
                    <a:pt x="93" y="211"/>
                    <a:pt x="93" y="211"/>
                    <a:pt x="93" y="211"/>
                  </a:cubicBezTo>
                  <a:cubicBezTo>
                    <a:pt x="100" y="213"/>
                    <a:pt x="100" y="213"/>
                    <a:pt x="100" y="213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05" y="205"/>
                    <a:pt x="105" y="205"/>
                    <a:pt x="105" y="205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34" y="189"/>
                    <a:pt x="134" y="189"/>
                    <a:pt x="134" y="189"/>
                  </a:cubicBezTo>
                  <a:cubicBezTo>
                    <a:pt x="142" y="198"/>
                    <a:pt x="142" y="198"/>
                    <a:pt x="142" y="198"/>
                  </a:cubicBezTo>
                  <a:cubicBezTo>
                    <a:pt x="151" y="195"/>
                    <a:pt x="151" y="195"/>
                    <a:pt x="151" y="195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64" y="212"/>
                    <a:pt x="164" y="212"/>
                    <a:pt x="164" y="212"/>
                  </a:cubicBezTo>
                  <a:cubicBezTo>
                    <a:pt x="174" y="212"/>
                    <a:pt x="174" y="212"/>
                    <a:pt x="174" y="212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9" y="217"/>
                    <a:pt x="189" y="217"/>
                    <a:pt x="189" y="217"/>
                  </a:cubicBezTo>
                  <a:cubicBezTo>
                    <a:pt x="189" y="223"/>
                    <a:pt x="189" y="223"/>
                    <a:pt x="189" y="223"/>
                  </a:cubicBezTo>
                  <a:cubicBezTo>
                    <a:pt x="191" y="222"/>
                    <a:pt x="191" y="222"/>
                    <a:pt x="191" y="222"/>
                  </a:cubicBezTo>
                  <a:cubicBezTo>
                    <a:pt x="192" y="223"/>
                    <a:pt x="192" y="223"/>
                    <a:pt x="192" y="223"/>
                  </a:cubicBezTo>
                  <a:cubicBezTo>
                    <a:pt x="194" y="219"/>
                    <a:pt x="194" y="219"/>
                    <a:pt x="194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12" y="213"/>
                    <a:pt x="212" y="213"/>
                    <a:pt x="212" y="213"/>
                  </a:cubicBezTo>
                  <a:cubicBezTo>
                    <a:pt x="220" y="217"/>
                    <a:pt x="220" y="217"/>
                    <a:pt x="220" y="217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8" y="206"/>
                    <a:pt x="228" y="206"/>
                    <a:pt x="228" y="206"/>
                  </a:cubicBezTo>
                  <a:cubicBezTo>
                    <a:pt x="240" y="211"/>
                    <a:pt x="240" y="211"/>
                    <a:pt x="240" y="211"/>
                  </a:cubicBezTo>
                  <a:cubicBezTo>
                    <a:pt x="243" y="215"/>
                    <a:pt x="243" y="215"/>
                    <a:pt x="243" y="215"/>
                  </a:cubicBezTo>
                  <a:cubicBezTo>
                    <a:pt x="253" y="215"/>
                    <a:pt x="253" y="215"/>
                    <a:pt x="253" y="215"/>
                  </a:cubicBezTo>
                  <a:cubicBezTo>
                    <a:pt x="259" y="220"/>
                    <a:pt x="259" y="220"/>
                    <a:pt x="259" y="220"/>
                  </a:cubicBezTo>
                  <a:cubicBezTo>
                    <a:pt x="275" y="216"/>
                    <a:pt x="275" y="216"/>
                    <a:pt x="275" y="216"/>
                  </a:cubicBezTo>
                  <a:cubicBezTo>
                    <a:pt x="282" y="218"/>
                    <a:pt x="282" y="218"/>
                    <a:pt x="282" y="218"/>
                  </a:cubicBezTo>
                  <a:cubicBezTo>
                    <a:pt x="283" y="216"/>
                    <a:pt x="283" y="216"/>
                    <a:pt x="283" y="216"/>
                  </a:cubicBezTo>
                  <a:cubicBezTo>
                    <a:pt x="289" y="216"/>
                    <a:pt x="289" y="216"/>
                    <a:pt x="289" y="21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307" y="200"/>
                    <a:pt x="307" y="200"/>
                    <a:pt x="307" y="200"/>
                  </a:cubicBezTo>
                  <a:cubicBezTo>
                    <a:pt x="317" y="218"/>
                    <a:pt x="317" y="218"/>
                    <a:pt x="317" y="218"/>
                  </a:cubicBezTo>
                  <a:cubicBezTo>
                    <a:pt x="325" y="220"/>
                    <a:pt x="325" y="220"/>
                    <a:pt x="325" y="220"/>
                  </a:cubicBezTo>
                  <a:cubicBezTo>
                    <a:pt x="327" y="224"/>
                    <a:pt x="327" y="224"/>
                    <a:pt x="327" y="224"/>
                  </a:cubicBezTo>
                  <a:cubicBezTo>
                    <a:pt x="339" y="223"/>
                    <a:pt x="339" y="223"/>
                    <a:pt x="339" y="223"/>
                  </a:cubicBezTo>
                  <a:cubicBezTo>
                    <a:pt x="334" y="238"/>
                    <a:pt x="334" y="238"/>
                    <a:pt x="334" y="238"/>
                  </a:cubicBezTo>
                  <a:cubicBezTo>
                    <a:pt x="329" y="239"/>
                    <a:pt x="329" y="239"/>
                    <a:pt x="329" y="239"/>
                  </a:cubicBezTo>
                  <a:cubicBezTo>
                    <a:pt x="326" y="250"/>
                    <a:pt x="326" y="250"/>
                    <a:pt x="326" y="250"/>
                  </a:cubicBezTo>
                  <a:cubicBezTo>
                    <a:pt x="327" y="250"/>
                    <a:pt x="327" y="250"/>
                    <a:pt x="327" y="250"/>
                  </a:cubicBezTo>
                  <a:cubicBezTo>
                    <a:pt x="329" y="250"/>
                    <a:pt x="329" y="250"/>
                    <a:pt x="329" y="250"/>
                  </a:cubicBezTo>
                  <a:cubicBezTo>
                    <a:pt x="331" y="249"/>
                    <a:pt x="331" y="249"/>
                    <a:pt x="331" y="249"/>
                  </a:cubicBezTo>
                  <a:cubicBezTo>
                    <a:pt x="332" y="249"/>
                    <a:pt x="332" y="249"/>
                    <a:pt x="332" y="249"/>
                  </a:cubicBezTo>
                  <a:cubicBezTo>
                    <a:pt x="335" y="250"/>
                    <a:pt x="335" y="250"/>
                    <a:pt x="335" y="250"/>
                  </a:cubicBezTo>
                  <a:cubicBezTo>
                    <a:pt x="342" y="245"/>
                    <a:pt x="342" y="245"/>
                    <a:pt x="342" y="245"/>
                  </a:cubicBezTo>
                  <a:cubicBezTo>
                    <a:pt x="345" y="241"/>
                    <a:pt x="345" y="241"/>
                    <a:pt x="345" y="241"/>
                  </a:cubicBezTo>
                  <a:cubicBezTo>
                    <a:pt x="353" y="230"/>
                    <a:pt x="353" y="230"/>
                    <a:pt x="353" y="230"/>
                  </a:cubicBezTo>
                  <a:cubicBezTo>
                    <a:pt x="357" y="223"/>
                    <a:pt x="357" y="223"/>
                    <a:pt x="357" y="223"/>
                  </a:cubicBezTo>
                  <a:cubicBezTo>
                    <a:pt x="358" y="214"/>
                    <a:pt x="358" y="214"/>
                    <a:pt x="358" y="214"/>
                  </a:cubicBezTo>
                  <a:cubicBezTo>
                    <a:pt x="360" y="203"/>
                    <a:pt x="360" y="203"/>
                    <a:pt x="360" y="203"/>
                  </a:cubicBezTo>
                  <a:cubicBezTo>
                    <a:pt x="360" y="199"/>
                    <a:pt x="360" y="199"/>
                    <a:pt x="360" y="199"/>
                  </a:cubicBezTo>
                  <a:cubicBezTo>
                    <a:pt x="355" y="194"/>
                    <a:pt x="355" y="194"/>
                    <a:pt x="355" y="194"/>
                  </a:cubicBezTo>
                  <a:cubicBezTo>
                    <a:pt x="355" y="194"/>
                    <a:pt x="349" y="198"/>
                    <a:pt x="349" y="198"/>
                  </a:cubicBezTo>
                  <a:cubicBezTo>
                    <a:pt x="348" y="198"/>
                    <a:pt x="346" y="196"/>
                    <a:pt x="346" y="196"/>
                  </a:cubicBezTo>
                  <a:cubicBezTo>
                    <a:pt x="344" y="192"/>
                    <a:pt x="344" y="192"/>
                    <a:pt x="344" y="192"/>
                  </a:cubicBezTo>
                  <a:cubicBezTo>
                    <a:pt x="341" y="192"/>
                    <a:pt x="341" y="192"/>
                    <a:pt x="341" y="192"/>
                  </a:cubicBezTo>
                  <a:cubicBezTo>
                    <a:pt x="344" y="190"/>
                    <a:pt x="344" y="190"/>
                    <a:pt x="344" y="190"/>
                  </a:cubicBezTo>
                  <a:cubicBezTo>
                    <a:pt x="349" y="185"/>
                    <a:pt x="349" y="185"/>
                    <a:pt x="349" y="185"/>
                  </a:cubicBezTo>
                  <a:cubicBezTo>
                    <a:pt x="353" y="180"/>
                    <a:pt x="353" y="180"/>
                    <a:pt x="353" y="180"/>
                  </a:cubicBezTo>
                  <a:cubicBezTo>
                    <a:pt x="354" y="178"/>
                    <a:pt x="354" y="178"/>
                    <a:pt x="354" y="178"/>
                  </a:cubicBezTo>
                  <a:cubicBezTo>
                    <a:pt x="367" y="165"/>
                    <a:pt x="367" y="165"/>
                    <a:pt x="367" y="165"/>
                  </a:cubicBezTo>
                  <a:cubicBezTo>
                    <a:pt x="371" y="164"/>
                    <a:pt x="371" y="164"/>
                    <a:pt x="371" y="164"/>
                  </a:cubicBezTo>
                  <a:cubicBezTo>
                    <a:pt x="381" y="164"/>
                    <a:pt x="381" y="164"/>
                    <a:pt x="381" y="164"/>
                  </a:cubicBezTo>
                  <a:cubicBezTo>
                    <a:pt x="386" y="163"/>
                    <a:pt x="386" y="163"/>
                    <a:pt x="386" y="163"/>
                  </a:cubicBezTo>
                  <a:cubicBezTo>
                    <a:pt x="392" y="165"/>
                    <a:pt x="392" y="165"/>
                    <a:pt x="392" y="165"/>
                  </a:cubicBezTo>
                  <a:cubicBezTo>
                    <a:pt x="392" y="168"/>
                    <a:pt x="392" y="168"/>
                    <a:pt x="392" y="168"/>
                  </a:cubicBezTo>
                  <a:cubicBezTo>
                    <a:pt x="392" y="168"/>
                    <a:pt x="400" y="166"/>
                    <a:pt x="401" y="166"/>
                  </a:cubicBezTo>
                  <a:cubicBezTo>
                    <a:pt x="401" y="167"/>
                    <a:pt x="403" y="166"/>
                    <a:pt x="403" y="166"/>
                  </a:cubicBezTo>
                  <a:cubicBezTo>
                    <a:pt x="402" y="164"/>
                    <a:pt x="402" y="164"/>
                    <a:pt x="402" y="164"/>
                  </a:cubicBezTo>
                  <a:cubicBezTo>
                    <a:pt x="403" y="159"/>
                    <a:pt x="403" y="159"/>
                    <a:pt x="403" y="159"/>
                  </a:cubicBezTo>
                  <a:cubicBezTo>
                    <a:pt x="406" y="153"/>
                    <a:pt x="406" y="153"/>
                    <a:pt x="406" y="153"/>
                  </a:cubicBezTo>
                  <a:cubicBezTo>
                    <a:pt x="411" y="149"/>
                    <a:pt x="411" y="149"/>
                    <a:pt x="411" y="149"/>
                  </a:cubicBezTo>
                  <a:cubicBezTo>
                    <a:pt x="419" y="150"/>
                    <a:pt x="419" y="150"/>
                    <a:pt x="419" y="150"/>
                  </a:cubicBezTo>
                  <a:cubicBezTo>
                    <a:pt x="421" y="155"/>
                    <a:pt x="421" y="155"/>
                    <a:pt x="421" y="155"/>
                  </a:cubicBezTo>
                  <a:cubicBezTo>
                    <a:pt x="426" y="151"/>
                    <a:pt x="426" y="151"/>
                    <a:pt x="426" y="151"/>
                  </a:cubicBezTo>
                  <a:cubicBezTo>
                    <a:pt x="433" y="144"/>
                    <a:pt x="433" y="144"/>
                    <a:pt x="433" y="144"/>
                  </a:cubicBezTo>
                  <a:cubicBezTo>
                    <a:pt x="433" y="152"/>
                    <a:pt x="433" y="152"/>
                    <a:pt x="433" y="152"/>
                  </a:cubicBezTo>
                  <a:cubicBezTo>
                    <a:pt x="427" y="158"/>
                    <a:pt x="427" y="158"/>
                    <a:pt x="427" y="158"/>
                  </a:cubicBezTo>
                  <a:cubicBezTo>
                    <a:pt x="423" y="160"/>
                    <a:pt x="423" y="160"/>
                    <a:pt x="423" y="160"/>
                  </a:cubicBezTo>
                  <a:cubicBezTo>
                    <a:pt x="419" y="166"/>
                    <a:pt x="419" y="166"/>
                    <a:pt x="419" y="166"/>
                  </a:cubicBezTo>
                  <a:cubicBezTo>
                    <a:pt x="416" y="171"/>
                    <a:pt x="416" y="171"/>
                    <a:pt x="416" y="171"/>
                  </a:cubicBezTo>
                  <a:cubicBezTo>
                    <a:pt x="416" y="171"/>
                    <a:pt x="411" y="173"/>
                    <a:pt x="411" y="174"/>
                  </a:cubicBezTo>
                  <a:cubicBezTo>
                    <a:pt x="410" y="174"/>
                    <a:pt x="409" y="175"/>
                    <a:pt x="409" y="175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10" y="210"/>
                    <a:pt x="410" y="210"/>
                    <a:pt x="410" y="210"/>
                  </a:cubicBezTo>
                  <a:cubicBezTo>
                    <a:pt x="416" y="202"/>
                    <a:pt x="416" y="202"/>
                    <a:pt x="416" y="202"/>
                  </a:cubicBezTo>
                  <a:cubicBezTo>
                    <a:pt x="418" y="201"/>
                    <a:pt x="418" y="201"/>
                    <a:pt x="418" y="201"/>
                  </a:cubicBezTo>
                  <a:cubicBezTo>
                    <a:pt x="420" y="196"/>
                    <a:pt x="420" y="196"/>
                    <a:pt x="420" y="196"/>
                  </a:cubicBezTo>
                  <a:cubicBezTo>
                    <a:pt x="422" y="193"/>
                    <a:pt x="422" y="193"/>
                    <a:pt x="422" y="193"/>
                  </a:cubicBezTo>
                  <a:cubicBezTo>
                    <a:pt x="426" y="191"/>
                    <a:pt x="426" y="191"/>
                    <a:pt x="426" y="191"/>
                  </a:cubicBezTo>
                  <a:cubicBezTo>
                    <a:pt x="426" y="186"/>
                    <a:pt x="426" y="186"/>
                    <a:pt x="426" y="186"/>
                  </a:cubicBezTo>
                  <a:cubicBezTo>
                    <a:pt x="427" y="184"/>
                    <a:pt x="427" y="184"/>
                    <a:pt x="427" y="184"/>
                  </a:cubicBezTo>
                  <a:cubicBezTo>
                    <a:pt x="429" y="177"/>
                    <a:pt x="429" y="177"/>
                    <a:pt x="429" y="177"/>
                  </a:cubicBezTo>
                  <a:cubicBezTo>
                    <a:pt x="429" y="175"/>
                    <a:pt x="429" y="175"/>
                    <a:pt x="429" y="175"/>
                  </a:cubicBezTo>
                  <a:cubicBezTo>
                    <a:pt x="426" y="174"/>
                    <a:pt x="426" y="174"/>
                    <a:pt x="426" y="174"/>
                  </a:cubicBezTo>
                  <a:cubicBezTo>
                    <a:pt x="430" y="165"/>
                    <a:pt x="430" y="165"/>
                    <a:pt x="430" y="165"/>
                  </a:cubicBezTo>
                  <a:cubicBezTo>
                    <a:pt x="432" y="162"/>
                    <a:pt x="432" y="162"/>
                    <a:pt x="432" y="162"/>
                  </a:cubicBezTo>
                  <a:cubicBezTo>
                    <a:pt x="435" y="161"/>
                    <a:pt x="435" y="161"/>
                    <a:pt x="435" y="161"/>
                  </a:cubicBezTo>
                  <a:cubicBezTo>
                    <a:pt x="438" y="160"/>
                    <a:pt x="438" y="160"/>
                    <a:pt x="438" y="160"/>
                  </a:cubicBezTo>
                  <a:cubicBezTo>
                    <a:pt x="439" y="162"/>
                    <a:pt x="439" y="162"/>
                    <a:pt x="439" y="162"/>
                  </a:cubicBezTo>
                  <a:cubicBezTo>
                    <a:pt x="446" y="157"/>
                    <a:pt x="446" y="157"/>
                    <a:pt x="446" y="157"/>
                  </a:cubicBezTo>
                  <a:cubicBezTo>
                    <a:pt x="446" y="157"/>
                    <a:pt x="452" y="162"/>
                    <a:pt x="452" y="162"/>
                  </a:cubicBezTo>
                  <a:cubicBezTo>
                    <a:pt x="453" y="162"/>
                    <a:pt x="454" y="157"/>
                    <a:pt x="454" y="157"/>
                  </a:cubicBezTo>
                  <a:cubicBezTo>
                    <a:pt x="457" y="156"/>
                    <a:pt x="457" y="156"/>
                    <a:pt x="457" y="156"/>
                  </a:cubicBezTo>
                  <a:cubicBezTo>
                    <a:pt x="457" y="156"/>
                    <a:pt x="463" y="150"/>
                    <a:pt x="464" y="149"/>
                  </a:cubicBezTo>
                  <a:cubicBezTo>
                    <a:pt x="464" y="149"/>
                    <a:pt x="472" y="145"/>
                    <a:pt x="472" y="145"/>
                  </a:cubicBezTo>
                  <a:cubicBezTo>
                    <a:pt x="473" y="145"/>
                    <a:pt x="476" y="145"/>
                    <a:pt x="476" y="145"/>
                  </a:cubicBezTo>
                  <a:cubicBezTo>
                    <a:pt x="480" y="146"/>
                    <a:pt x="480" y="146"/>
                    <a:pt x="480" y="146"/>
                  </a:cubicBezTo>
                  <a:cubicBezTo>
                    <a:pt x="480" y="144"/>
                    <a:pt x="480" y="144"/>
                    <a:pt x="480" y="144"/>
                  </a:cubicBezTo>
                  <a:cubicBezTo>
                    <a:pt x="479" y="140"/>
                    <a:pt x="479" y="140"/>
                    <a:pt x="479" y="140"/>
                  </a:cubicBezTo>
                  <a:cubicBezTo>
                    <a:pt x="478" y="135"/>
                    <a:pt x="478" y="135"/>
                    <a:pt x="478" y="135"/>
                  </a:cubicBezTo>
                  <a:cubicBezTo>
                    <a:pt x="474" y="131"/>
                    <a:pt x="474" y="131"/>
                    <a:pt x="474" y="131"/>
                  </a:cubicBezTo>
                  <a:cubicBezTo>
                    <a:pt x="477" y="129"/>
                    <a:pt x="477" y="129"/>
                    <a:pt x="477" y="129"/>
                  </a:cubicBezTo>
                  <a:lnTo>
                    <a:pt x="482" y="127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71" name="Freeform 337"/>
            <p:cNvSpPr>
              <a:spLocks/>
            </p:cNvSpPr>
            <p:nvPr/>
          </p:nvSpPr>
          <p:spPr bwMode="auto">
            <a:xfrm>
              <a:off x="5769881" y="3516470"/>
              <a:ext cx="69247" cy="6100"/>
            </a:xfrm>
            <a:custGeom>
              <a:avLst/>
              <a:gdLst>
                <a:gd name="T0" fmla="*/ 7938 w 54"/>
                <a:gd name="T1" fmla="*/ 7938 h 6"/>
                <a:gd name="T2" fmla="*/ 39688 w 54"/>
                <a:gd name="T3" fmla="*/ 7938 h 6"/>
                <a:gd name="T4" fmla="*/ 71438 w 54"/>
                <a:gd name="T5" fmla="*/ 0 h 6"/>
                <a:gd name="T6" fmla="*/ 0 w 54"/>
                <a:gd name="T7" fmla="*/ 7938 h 6"/>
                <a:gd name="T8" fmla="*/ 7938 w 54"/>
                <a:gd name="T9" fmla="*/ 793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6"/>
                <a:gd name="T17" fmla="*/ 54 w 54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6">
                  <a:moveTo>
                    <a:pt x="6" y="6"/>
                  </a:moveTo>
                  <a:lnTo>
                    <a:pt x="30" y="6"/>
                  </a:lnTo>
                  <a:lnTo>
                    <a:pt x="54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72" name="Freeform 338"/>
            <p:cNvSpPr>
              <a:spLocks/>
            </p:cNvSpPr>
            <p:nvPr/>
          </p:nvSpPr>
          <p:spPr bwMode="auto">
            <a:xfrm>
              <a:off x="5659714" y="2857717"/>
              <a:ext cx="1010380" cy="710598"/>
            </a:xfrm>
            <a:custGeom>
              <a:avLst/>
              <a:gdLst/>
              <a:ahLst/>
              <a:cxnLst>
                <a:cxn ang="0">
                  <a:pos x="87" y="77"/>
                </a:cxn>
                <a:cxn ang="0">
                  <a:pos x="96" y="71"/>
                </a:cxn>
                <a:cxn ang="0">
                  <a:pos x="105" y="63"/>
                </a:cxn>
                <a:cxn ang="0">
                  <a:pos x="114" y="50"/>
                </a:cxn>
                <a:cxn ang="0">
                  <a:pos x="124" y="41"/>
                </a:cxn>
                <a:cxn ang="0">
                  <a:pos x="129" y="34"/>
                </a:cxn>
                <a:cxn ang="0">
                  <a:pos x="122" y="27"/>
                </a:cxn>
                <a:cxn ang="0">
                  <a:pos x="104" y="23"/>
                </a:cxn>
                <a:cxn ang="0">
                  <a:pos x="96" y="6"/>
                </a:cxn>
                <a:cxn ang="0">
                  <a:pos x="82" y="9"/>
                </a:cxn>
                <a:cxn ang="0">
                  <a:pos x="62" y="3"/>
                </a:cxn>
                <a:cxn ang="0">
                  <a:pos x="45" y="16"/>
                </a:cxn>
                <a:cxn ang="0">
                  <a:pos x="40" y="24"/>
                </a:cxn>
                <a:cxn ang="0">
                  <a:pos x="27" y="24"/>
                </a:cxn>
                <a:cxn ang="0">
                  <a:pos x="13" y="21"/>
                </a:cxn>
                <a:cxn ang="0">
                  <a:pos x="0" y="33"/>
                </a:cxn>
                <a:cxn ang="0">
                  <a:pos x="6" y="42"/>
                </a:cxn>
                <a:cxn ang="0">
                  <a:pos x="19" y="41"/>
                </a:cxn>
                <a:cxn ang="0">
                  <a:pos x="20" y="50"/>
                </a:cxn>
                <a:cxn ang="0">
                  <a:pos x="13" y="52"/>
                </a:cxn>
                <a:cxn ang="0">
                  <a:pos x="20" y="63"/>
                </a:cxn>
                <a:cxn ang="0">
                  <a:pos x="24" y="76"/>
                </a:cxn>
                <a:cxn ang="0">
                  <a:pos x="24" y="82"/>
                </a:cxn>
                <a:cxn ang="0">
                  <a:pos x="33" y="79"/>
                </a:cxn>
                <a:cxn ang="0">
                  <a:pos x="42" y="85"/>
                </a:cxn>
                <a:cxn ang="0">
                  <a:pos x="46" y="89"/>
                </a:cxn>
                <a:cxn ang="0">
                  <a:pos x="51" y="91"/>
                </a:cxn>
                <a:cxn ang="0">
                  <a:pos x="58" y="87"/>
                </a:cxn>
                <a:cxn ang="0">
                  <a:pos x="63" y="83"/>
                </a:cxn>
                <a:cxn ang="0">
                  <a:pos x="68" y="85"/>
                </a:cxn>
                <a:cxn ang="0">
                  <a:pos x="74" y="82"/>
                </a:cxn>
                <a:cxn ang="0">
                  <a:pos x="78" y="80"/>
                </a:cxn>
                <a:cxn ang="0">
                  <a:pos x="82" y="83"/>
                </a:cxn>
                <a:cxn ang="0">
                  <a:pos x="88" y="82"/>
                </a:cxn>
                <a:cxn ang="0">
                  <a:pos x="90" y="82"/>
                </a:cxn>
              </a:cxnLst>
              <a:rect l="0" t="0" r="r" b="b"/>
              <a:pathLst>
                <a:path w="129" h="91">
                  <a:moveTo>
                    <a:pt x="89" y="79"/>
                  </a:moveTo>
                  <a:cubicBezTo>
                    <a:pt x="87" y="77"/>
                    <a:pt x="87" y="77"/>
                    <a:pt x="87" y="77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1" y="67"/>
                    <a:pt x="101" y="67"/>
                    <a:pt x="101" y="67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20" y="62"/>
                    <a:pt x="20" y="63"/>
                  </a:cubicBezTo>
                  <a:cubicBezTo>
                    <a:pt x="20" y="64"/>
                    <a:pt x="20" y="72"/>
                    <a:pt x="20" y="72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0" y="82"/>
                    <a:pt x="90" y="82"/>
                    <a:pt x="90" y="82"/>
                  </a:cubicBezTo>
                  <a:lnTo>
                    <a:pt x="89" y="79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73" name="Freeform 339"/>
            <p:cNvSpPr>
              <a:spLocks/>
            </p:cNvSpPr>
            <p:nvPr/>
          </p:nvSpPr>
          <p:spPr bwMode="auto">
            <a:xfrm>
              <a:off x="5722666" y="3492072"/>
              <a:ext cx="18886" cy="15248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14287 h 12"/>
                <a:gd name="T4" fmla="*/ 22225 w 18"/>
                <a:gd name="T5" fmla="*/ 14287 h 12"/>
                <a:gd name="T6" fmla="*/ 14817 w 18"/>
                <a:gd name="T7" fmla="*/ 14287 h 12"/>
                <a:gd name="T8" fmla="*/ 0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2"/>
                <a:gd name="T17" fmla="*/ 18 w 1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2">
                  <a:moveTo>
                    <a:pt x="0" y="0"/>
                  </a:moveTo>
                  <a:lnTo>
                    <a:pt x="0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74" name="Rectangle 340"/>
            <p:cNvSpPr>
              <a:spLocks noChangeArrowheads="1"/>
            </p:cNvSpPr>
            <p:nvPr/>
          </p:nvSpPr>
          <p:spPr bwMode="auto">
            <a:xfrm>
              <a:off x="4904290" y="3123047"/>
              <a:ext cx="9444" cy="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75" name="Freeform 341"/>
            <p:cNvSpPr>
              <a:spLocks/>
            </p:cNvSpPr>
            <p:nvPr/>
          </p:nvSpPr>
          <p:spPr bwMode="auto">
            <a:xfrm>
              <a:off x="4731173" y="3113899"/>
              <a:ext cx="188856" cy="85394"/>
            </a:xfrm>
            <a:custGeom>
              <a:avLst/>
              <a:gdLst>
                <a:gd name="T0" fmla="*/ 179520 w 24"/>
                <a:gd name="T1" fmla="*/ 46759 h 11"/>
                <a:gd name="T2" fmla="*/ 187325 w 24"/>
                <a:gd name="T3" fmla="*/ 31173 h 11"/>
                <a:gd name="T4" fmla="*/ 187325 w 24"/>
                <a:gd name="T5" fmla="*/ 31173 h 11"/>
                <a:gd name="T6" fmla="*/ 179520 w 24"/>
                <a:gd name="T7" fmla="*/ 15586 h 11"/>
                <a:gd name="T8" fmla="*/ 179520 w 24"/>
                <a:gd name="T9" fmla="*/ 7793 h 11"/>
                <a:gd name="T10" fmla="*/ 171715 w 24"/>
                <a:gd name="T11" fmla="*/ 7793 h 11"/>
                <a:gd name="T12" fmla="*/ 140494 w 24"/>
                <a:gd name="T13" fmla="*/ 0 h 11"/>
                <a:gd name="T14" fmla="*/ 132689 w 24"/>
                <a:gd name="T15" fmla="*/ 7793 h 11"/>
                <a:gd name="T16" fmla="*/ 109273 w 24"/>
                <a:gd name="T17" fmla="*/ 7793 h 11"/>
                <a:gd name="T18" fmla="*/ 101468 w 24"/>
                <a:gd name="T19" fmla="*/ 15586 h 11"/>
                <a:gd name="T20" fmla="*/ 85857 w 24"/>
                <a:gd name="T21" fmla="*/ 23380 h 11"/>
                <a:gd name="T22" fmla="*/ 93663 w 24"/>
                <a:gd name="T23" fmla="*/ 38966 h 11"/>
                <a:gd name="T24" fmla="*/ 85857 w 24"/>
                <a:gd name="T25" fmla="*/ 46759 h 11"/>
                <a:gd name="T26" fmla="*/ 78052 w 24"/>
                <a:gd name="T27" fmla="*/ 46759 h 11"/>
                <a:gd name="T28" fmla="*/ 46831 w 24"/>
                <a:gd name="T29" fmla="*/ 54552 h 11"/>
                <a:gd name="T30" fmla="*/ 31221 w 24"/>
                <a:gd name="T31" fmla="*/ 54552 h 11"/>
                <a:gd name="T32" fmla="*/ 15610 w 24"/>
                <a:gd name="T33" fmla="*/ 54552 h 11"/>
                <a:gd name="T34" fmla="*/ 7805 w 24"/>
                <a:gd name="T35" fmla="*/ 54552 h 11"/>
                <a:gd name="T36" fmla="*/ 0 w 24"/>
                <a:gd name="T37" fmla="*/ 54552 h 11"/>
                <a:gd name="T38" fmla="*/ 7805 w 24"/>
                <a:gd name="T39" fmla="*/ 62345 h 11"/>
                <a:gd name="T40" fmla="*/ 23416 w 24"/>
                <a:gd name="T41" fmla="*/ 77932 h 11"/>
                <a:gd name="T42" fmla="*/ 31221 w 24"/>
                <a:gd name="T43" fmla="*/ 85725 h 11"/>
                <a:gd name="T44" fmla="*/ 39026 w 24"/>
                <a:gd name="T45" fmla="*/ 77932 h 11"/>
                <a:gd name="T46" fmla="*/ 70247 w 24"/>
                <a:gd name="T47" fmla="*/ 77932 h 11"/>
                <a:gd name="T48" fmla="*/ 101468 w 24"/>
                <a:gd name="T49" fmla="*/ 85725 h 11"/>
                <a:gd name="T50" fmla="*/ 109273 w 24"/>
                <a:gd name="T51" fmla="*/ 85725 h 11"/>
                <a:gd name="T52" fmla="*/ 140494 w 24"/>
                <a:gd name="T53" fmla="*/ 85725 h 11"/>
                <a:gd name="T54" fmla="*/ 163909 w 24"/>
                <a:gd name="T55" fmla="*/ 70139 h 11"/>
                <a:gd name="T56" fmla="*/ 171715 w 24"/>
                <a:gd name="T57" fmla="*/ 70139 h 11"/>
                <a:gd name="T58" fmla="*/ 179520 w 24"/>
                <a:gd name="T59" fmla="*/ 46759 h 1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"/>
                <a:gd name="T91" fmla="*/ 0 h 11"/>
                <a:gd name="T92" fmla="*/ 24 w 24"/>
                <a:gd name="T93" fmla="*/ 11 h 1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" h="11">
                  <a:moveTo>
                    <a:pt x="23" y="6"/>
                  </a:move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1" y="6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2" y="8"/>
                    <a:pt x="2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lnTo>
                    <a:pt x="23" y="6"/>
                  </a:lnTo>
                  <a:close/>
                </a:path>
              </a:pathLst>
            </a:custGeom>
            <a:solidFill>
              <a:srgbClr val="E8751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76" name="Freeform 342"/>
            <p:cNvSpPr>
              <a:spLocks/>
            </p:cNvSpPr>
            <p:nvPr/>
          </p:nvSpPr>
          <p:spPr bwMode="auto">
            <a:xfrm>
              <a:off x="4388084" y="3031554"/>
              <a:ext cx="311613" cy="317177"/>
            </a:xfrm>
            <a:custGeom>
              <a:avLst/>
              <a:gdLst>
                <a:gd name="T0" fmla="*/ 282893 w 40"/>
                <a:gd name="T1" fmla="*/ 224573 h 41"/>
                <a:gd name="T2" fmla="*/ 290751 w 40"/>
                <a:gd name="T3" fmla="*/ 209085 h 41"/>
                <a:gd name="T4" fmla="*/ 290751 w 40"/>
                <a:gd name="T5" fmla="*/ 193598 h 41"/>
                <a:gd name="T6" fmla="*/ 290751 w 40"/>
                <a:gd name="T7" fmla="*/ 193598 h 41"/>
                <a:gd name="T8" fmla="*/ 282893 w 40"/>
                <a:gd name="T9" fmla="*/ 178110 h 41"/>
                <a:gd name="T10" fmla="*/ 267176 w 40"/>
                <a:gd name="T11" fmla="*/ 178110 h 41"/>
                <a:gd name="T12" fmla="*/ 267176 w 40"/>
                <a:gd name="T13" fmla="*/ 162622 h 41"/>
                <a:gd name="T14" fmla="*/ 290751 w 40"/>
                <a:gd name="T15" fmla="*/ 139390 h 41"/>
                <a:gd name="T16" fmla="*/ 298609 w 40"/>
                <a:gd name="T17" fmla="*/ 131646 h 41"/>
                <a:gd name="T18" fmla="*/ 298609 w 40"/>
                <a:gd name="T19" fmla="*/ 131646 h 41"/>
                <a:gd name="T20" fmla="*/ 298609 w 40"/>
                <a:gd name="T21" fmla="*/ 100671 h 41"/>
                <a:gd name="T22" fmla="*/ 314325 w 40"/>
                <a:gd name="T23" fmla="*/ 85183 h 41"/>
                <a:gd name="T24" fmla="*/ 290751 w 40"/>
                <a:gd name="T25" fmla="*/ 77439 h 41"/>
                <a:gd name="T26" fmla="*/ 275034 w 40"/>
                <a:gd name="T27" fmla="*/ 69695 h 41"/>
                <a:gd name="T28" fmla="*/ 251460 w 40"/>
                <a:gd name="T29" fmla="*/ 61951 h 41"/>
                <a:gd name="T30" fmla="*/ 243602 w 40"/>
                <a:gd name="T31" fmla="*/ 54207 h 41"/>
                <a:gd name="T32" fmla="*/ 227886 w 40"/>
                <a:gd name="T33" fmla="*/ 46463 h 41"/>
                <a:gd name="T34" fmla="*/ 212169 w 40"/>
                <a:gd name="T35" fmla="*/ 38720 h 41"/>
                <a:gd name="T36" fmla="*/ 204311 w 40"/>
                <a:gd name="T37" fmla="*/ 23232 h 41"/>
                <a:gd name="T38" fmla="*/ 188595 w 40"/>
                <a:gd name="T39" fmla="*/ 15488 h 41"/>
                <a:gd name="T40" fmla="*/ 180737 w 40"/>
                <a:gd name="T41" fmla="*/ 0 h 41"/>
                <a:gd name="T42" fmla="*/ 165021 w 40"/>
                <a:gd name="T43" fmla="*/ 7744 h 41"/>
                <a:gd name="T44" fmla="*/ 149304 w 40"/>
                <a:gd name="T45" fmla="*/ 38720 h 41"/>
                <a:gd name="T46" fmla="*/ 141446 w 40"/>
                <a:gd name="T47" fmla="*/ 46463 h 41"/>
                <a:gd name="T48" fmla="*/ 125730 w 40"/>
                <a:gd name="T49" fmla="*/ 69695 h 41"/>
                <a:gd name="T50" fmla="*/ 94297 w 40"/>
                <a:gd name="T51" fmla="*/ 69695 h 41"/>
                <a:gd name="T52" fmla="*/ 86439 w 40"/>
                <a:gd name="T53" fmla="*/ 61951 h 41"/>
                <a:gd name="T54" fmla="*/ 70723 w 40"/>
                <a:gd name="T55" fmla="*/ 61951 h 41"/>
                <a:gd name="T56" fmla="*/ 70723 w 40"/>
                <a:gd name="T57" fmla="*/ 77439 h 41"/>
                <a:gd name="T58" fmla="*/ 78581 w 40"/>
                <a:gd name="T59" fmla="*/ 92927 h 41"/>
                <a:gd name="T60" fmla="*/ 55007 w 40"/>
                <a:gd name="T61" fmla="*/ 92927 h 41"/>
                <a:gd name="T62" fmla="*/ 47149 w 40"/>
                <a:gd name="T63" fmla="*/ 92927 h 41"/>
                <a:gd name="T64" fmla="*/ 23574 w 40"/>
                <a:gd name="T65" fmla="*/ 92927 h 41"/>
                <a:gd name="T66" fmla="*/ 0 w 40"/>
                <a:gd name="T67" fmla="*/ 100671 h 41"/>
                <a:gd name="T68" fmla="*/ 0 w 40"/>
                <a:gd name="T69" fmla="*/ 108415 h 41"/>
                <a:gd name="T70" fmla="*/ 0 w 40"/>
                <a:gd name="T71" fmla="*/ 123902 h 41"/>
                <a:gd name="T72" fmla="*/ 31433 w 40"/>
                <a:gd name="T73" fmla="*/ 139390 h 41"/>
                <a:gd name="T74" fmla="*/ 55007 w 40"/>
                <a:gd name="T75" fmla="*/ 139390 h 41"/>
                <a:gd name="T76" fmla="*/ 62865 w 40"/>
                <a:gd name="T77" fmla="*/ 147134 h 41"/>
                <a:gd name="T78" fmla="*/ 62865 w 40"/>
                <a:gd name="T79" fmla="*/ 154878 h 41"/>
                <a:gd name="T80" fmla="*/ 70723 w 40"/>
                <a:gd name="T81" fmla="*/ 170366 h 41"/>
                <a:gd name="T82" fmla="*/ 78581 w 40"/>
                <a:gd name="T83" fmla="*/ 193598 h 41"/>
                <a:gd name="T84" fmla="*/ 86439 w 40"/>
                <a:gd name="T85" fmla="*/ 201341 h 41"/>
                <a:gd name="T86" fmla="*/ 86439 w 40"/>
                <a:gd name="T87" fmla="*/ 224573 h 41"/>
                <a:gd name="T88" fmla="*/ 78581 w 40"/>
                <a:gd name="T89" fmla="*/ 286524 h 41"/>
                <a:gd name="T90" fmla="*/ 78581 w 40"/>
                <a:gd name="T91" fmla="*/ 286524 h 41"/>
                <a:gd name="T92" fmla="*/ 86439 w 40"/>
                <a:gd name="T93" fmla="*/ 302012 h 41"/>
                <a:gd name="T94" fmla="*/ 94297 w 40"/>
                <a:gd name="T95" fmla="*/ 302012 h 41"/>
                <a:gd name="T96" fmla="*/ 110014 w 40"/>
                <a:gd name="T97" fmla="*/ 302012 h 41"/>
                <a:gd name="T98" fmla="*/ 133588 w 40"/>
                <a:gd name="T99" fmla="*/ 309756 h 41"/>
                <a:gd name="T100" fmla="*/ 149304 w 40"/>
                <a:gd name="T101" fmla="*/ 309756 h 41"/>
                <a:gd name="T102" fmla="*/ 172879 w 40"/>
                <a:gd name="T103" fmla="*/ 317500 h 41"/>
                <a:gd name="T104" fmla="*/ 188595 w 40"/>
                <a:gd name="T105" fmla="*/ 317500 h 41"/>
                <a:gd name="T106" fmla="*/ 196453 w 40"/>
                <a:gd name="T107" fmla="*/ 294268 h 41"/>
                <a:gd name="T108" fmla="*/ 220027 w 40"/>
                <a:gd name="T109" fmla="*/ 286524 h 41"/>
                <a:gd name="T110" fmla="*/ 251460 w 40"/>
                <a:gd name="T111" fmla="*/ 294268 h 41"/>
                <a:gd name="T112" fmla="*/ 298609 w 40"/>
                <a:gd name="T113" fmla="*/ 263293 h 41"/>
                <a:gd name="T114" fmla="*/ 306467 w 40"/>
                <a:gd name="T115" fmla="*/ 263293 h 41"/>
                <a:gd name="T116" fmla="*/ 290751 w 40"/>
                <a:gd name="T117" fmla="*/ 247805 h 41"/>
                <a:gd name="T118" fmla="*/ 282893 w 40"/>
                <a:gd name="T119" fmla="*/ 224573 h 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0"/>
                <a:gd name="T181" fmla="*/ 0 h 41"/>
                <a:gd name="T182" fmla="*/ 40 w 40"/>
                <a:gd name="T183" fmla="*/ 41 h 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0" h="41">
                  <a:moveTo>
                    <a:pt x="36" y="29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7" y="40"/>
                    <a:pt x="17" y="40"/>
                  </a:cubicBezTo>
                  <a:cubicBezTo>
                    <a:pt x="18" y="40"/>
                    <a:pt x="19" y="40"/>
                    <a:pt x="19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7" y="32"/>
                    <a:pt x="37" y="32"/>
                    <a:pt x="37" y="32"/>
                  </a:cubicBezTo>
                  <a:lnTo>
                    <a:pt x="36" y="29"/>
                  </a:lnTo>
                  <a:close/>
                </a:path>
              </a:pathLst>
            </a:custGeom>
            <a:solidFill>
              <a:srgbClr val="E8751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77" name="Freeform 343"/>
            <p:cNvSpPr>
              <a:spLocks/>
            </p:cNvSpPr>
            <p:nvPr/>
          </p:nvSpPr>
          <p:spPr bwMode="auto">
            <a:xfrm>
              <a:off x="4668221" y="3193193"/>
              <a:ext cx="292726" cy="292779"/>
            </a:xfrm>
            <a:custGeom>
              <a:avLst/>
              <a:gdLst>
                <a:gd name="T0" fmla="*/ 164120 w 154"/>
                <a:gd name="T1" fmla="*/ 7628 h 154"/>
                <a:gd name="T2" fmla="*/ 133937 w 154"/>
                <a:gd name="T3" fmla="*/ 0 h 154"/>
                <a:gd name="T4" fmla="*/ 101868 w 154"/>
                <a:gd name="T5" fmla="*/ 0 h 154"/>
                <a:gd name="T6" fmla="*/ 94322 w 154"/>
                <a:gd name="T7" fmla="*/ 7628 h 154"/>
                <a:gd name="T8" fmla="*/ 86776 w 154"/>
                <a:gd name="T9" fmla="*/ 7628 h 154"/>
                <a:gd name="T10" fmla="*/ 69798 w 154"/>
                <a:gd name="T11" fmla="*/ 15256 h 154"/>
                <a:gd name="T12" fmla="*/ 47161 w 154"/>
                <a:gd name="T13" fmla="*/ 22885 h 154"/>
                <a:gd name="T14" fmla="*/ 39615 w 154"/>
                <a:gd name="T15" fmla="*/ 15256 h 154"/>
                <a:gd name="T16" fmla="*/ 15092 w 154"/>
                <a:gd name="T17" fmla="*/ 30513 h 154"/>
                <a:gd name="T18" fmla="*/ 7546 w 154"/>
                <a:gd name="T19" fmla="*/ 30513 h 154"/>
                <a:gd name="T20" fmla="*/ 7546 w 154"/>
                <a:gd name="T21" fmla="*/ 47676 h 154"/>
                <a:gd name="T22" fmla="*/ 0 w 154"/>
                <a:gd name="T23" fmla="*/ 62933 h 154"/>
                <a:gd name="T24" fmla="*/ 7546 w 154"/>
                <a:gd name="T25" fmla="*/ 85818 h 154"/>
                <a:gd name="T26" fmla="*/ 22637 w 154"/>
                <a:gd name="T27" fmla="*/ 102981 h 154"/>
                <a:gd name="T28" fmla="*/ 39615 w 154"/>
                <a:gd name="T29" fmla="*/ 85818 h 154"/>
                <a:gd name="T30" fmla="*/ 79231 w 154"/>
                <a:gd name="T31" fmla="*/ 102981 h 154"/>
                <a:gd name="T32" fmla="*/ 101868 w 154"/>
                <a:gd name="T33" fmla="*/ 148751 h 154"/>
                <a:gd name="T34" fmla="*/ 126392 w 154"/>
                <a:gd name="T35" fmla="*/ 181171 h 154"/>
                <a:gd name="T36" fmla="*/ 181098 w 154"/>
                <a:gd name="T37" fmla="*/ 213591 h 154"/>
                <a:gd name="T38" fmla="*/ 215054 w 154"/>
                <a:gd name="T39" fmla="*/ 240289 h 154"/>
                <a:gd name="T40" fmla="*/ 199963 w 154"/>
                <a:gd name="T41" fmla="*/ 293687 h 154"/>
                <a:gd name="T42" fmla="*/ 250897 w 154"/>
                <a:gd name="T43" fmla="*/ 253639 h 154"/>
                <a:gd name="T44" fmla="*/ 250897 w 154"/>
                <a:gd name="T45" fmla="*/ 228847 h 154"/>
                <a:gd name="T46" fmla="*/ 275420 w 154"/>
                <a:gd name="T47" fmla="*/ 236475 h 154"/>
                <a:gd name="T48" fmla="*/ 290512 w 154"/>
                <a:gd name="T49" fmla="*/ 236475 h 154"/>
                <a:gd name="T50" fmla="*/ 250897 w 154"/>
                <a:gd name="T51" fmla="*/ 198334 h 154"/>
                <a:gd name="T52" fmla="*/ 220714 w 154"/>
                <a:gd name="T53" fmla="*/ 173542 h 154"/>
                <a:gd name="T54" fmla="*/ 196190 w 154"/>
                <a:gd name="T55" fmla="*/ 165914 h 154"/>
                <a:gd name="T56" fmla="*/ 164120 w 154"/>
                <a:gd name="T57" fmla="*/ 110609 h 154"/>
                <a:gd name="T58" fmla="*/ 149029 w 154"/>
                <a:gd name="T59" fmla="*/ 78189 h 154"/>
                <a:gd name="T60" fmla="*/ 156575 w 154"/>
                <a:gd name="T61" fmla="*/ 47676 h 154"/>
                <a:gd name="T62" fmla="*/ 164120 w 154"/>
                <a:gd name="T63" fmla="*/ 47676 h 154"/>
                <a:gd name="T64" fmla="*/ 164120 w 154"/>
                <a:gd name="T65" fmla="*/ 30513 h 154"/>
                <a:gd name="T66" fmla="*/ 164120 w 154"/>
                <a:gd name="T67" fmla="*/ 7628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4"/>
                <a:gd name="T103" fmla="*/ 0 h 154"/>
                <a:gd name="T104" fmla="*/ 154 w 154"/>
                <a:gd name="T105" fmla="*/ 154 h 1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4" h="154">
                  <a:moveTo>
                    <a:pt x="87" y="4"/>
                  </a:moveTo>
                  <a:lnTo>
                    <a:pt x="71" y="0"/>
                  </a:lnTo>
                  <a:lnTo>
                    <a:pt x="54" y="0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37" y="8"/>
                  </a:lnTo>
                  <a:lnTo>
                    <a:pt x="25" y="12"/>
                  </a:lnTo>
                  <a:lnTo>
                    <a:pt x="21" y="8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2" y="54"/>
                  </a:lnTo>
                  <a:lnTo>
                    <a:pt x="21" y="45"/>
                  </a:lnTo>
                  <a:lnTo>
                    <a:pt x="42" y="54"/>
                  </a:lnTo>
                  <a:lnTo>
                    <a:pt x="54" y="78"/>
                  </a:lnTo>
                  <a:lnTo>
                    <a:pt x="67" y="95"/>
                  </a:lnTo>
                  <a:lnTo>
                    <a:pt x="96" y="112"/>
                  </a:lnTo>
                  <a:lnTo>
                    <a:pt x="114" y="126"/>
                  </a:lnTo>
                  <a:lnTo>
                    <a:pt x="106" y="154"/>
                  </a:lnTo>
                  <a:lnTo>
                    <a:pt x="133" y="133"/>
                  </a:lnTo>
                  <a:lnTo>
                    <a:pt x="133" y="120"/>
                  </a:lnTo>
                  <a:lnTo>
                    <a:pt x="146" y="124"/>
                  </a:lnTo>
                  <a:lnTo>
                    <a:pt x="154" y="124"/>
                  </a:lnTo>
                  <a:lnTo>
                    <a:pt x="133" y="104"/>
                  </a:lnTo>
                  <a:lnTo>
                    <a:pt x="117" y="91"/>
                  </a:lnTo>
                  <a:lnTo>
                    <a:pt x="104" y="87"/>
                  </a:lnTo>
                  <a:lnTo>
                    <a:pt x="87" y="58"/>
                  </a:lnTo>
                  <a:lnTo>
                    <a:pt x="79" y="41"/>
                  </a:lnTo>
                  <a:lnTo>
                    <a:pt x="83" y="25"/>
                  </a:lnTo>
                  <a:lnTo>
                    <a:pt x="87" y="25"/>
                  </a:lnTo>
                  <a:lnTo>
                    <a:pt x="87" y="16"/>
                  </a:lnTo>
                  <a:lnTo>
                    <a:pt x="87" y="4"/>
                  </a:lnTo>
                  <a:close/>
                </a:path>
              </a:pathLst>
            </a:custGeom>
            <a:solidFill>
              <a:srgbClr val="E8751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78" name="Freeform 344"/>
            <p:cNvSpPr>
              <a:spLocks/>
            </p:cNvSpPr>
            <p:nvPr/>
          </p:nvSpPr>
          <p:spPr bwMode="auto">
            <a:xfrm>
              <a:off x="4639892" y="2872965"/>
              <a:ext cx="226627" cy="304978"/>
            </a:xfrm>
            <a:custGeom>
              <a:avLst/>
              <a:gdLst>
                <a:gd name="T0" fmla="*/ 39140 w 29"/>
                <a:gd name="T1" fmla="*/ 77747 h 39"/>
                <a:gd name="T2" fmla="*/ 31312 w 29"/>
                <a:gd name="T3" fmla="*/ 93296 h 39"/>
                <a:gd name="T4" fmla="*/ 31312 w 29"/>
                <a:gd name="T5" fmla="*/ 116620 h 39"/>
                <a:gd name="T6" fmla="*/ 15656 w 29"/>
                <a:gd name="T7" fmla="*/ 132170 h 39"/>
                <a:gd name="T8" fmla="*/ 15656 w 29"/>
                <a:gd name="T9" fmla="*/ 155494 h 39"/>
                <a:gd name="T10" fmla="*/ 7828 w 29"/>
                <a:gd name="T11" fmla="*/ 171043 h 39"/>
                <a:gd name="T12" fmla="*/ 7828 w 29"/>
                <a:gd name="T13" fmla="*/ 171043 h 39"/>
                <a:gd name="T14" fmla="*/ 15656 w 29"/>
                <a:gd name="T15" fmla="*/ 186593 h 39"/>
                <a:gd name="T16" fmla="*/ 7828 w 29"/>
                <a:gd name="T17" fmla="*/ 202142 h 39"/>
                <a:gd name="T18" fmla="*/ 0 w 29"/>
                <a:gd name="T19" fmla="*/ 217691 h 39"/>
                <a:gd name="T20" fmla="*/ 23484 w 29"/>
                <a:gd name="T21" fmla="*/ 225466 h 39"/>
                <a:gd name="T22" fmla="*/ 39140 w 29"/>
                <a:gd name="T23" fmla="*/ 233241 h 39"/>
                <a:gd name="T24" fmla="*/ 62624 w 29"/>
                <a:gd name="T25" fmla="*/ 241015 h 39"/>
                <a:gd name="T26" fmla="*/ 46968 w 29"/>
                <a:gd name="T27" fmla="*/ 256565 h 39"/>
                <a:gd name="T28" fmla="*/ 46968 w 29"/>
                <a:gd name="T29" fmla="*/ 287664 h 39"/>
                <a:gd name="T30" fmla="*/ 54796 w 29"/>
                <a:gd name="T31" fmla="*/ 295438 h 39"/>
                <a:gd name="T32" fmla="*/ 78280 w 29"/>
                <a:gd name="T33" fmla="*/ 287664 h 39"/>
                <a:gd name="T34" fmla="*/ 93936 w 29"/>
                <a:gd name="T35" fmla="*/ 295438 h 39"/>
                <a:gd name="T36" fmla="*/ 101764 w 29"/>
                <a:gd name="T37" fmla="*/ 295438 h 39"/>
                <a:gd name="T38" fmla="*/ 109592 w 29"/>
                <a:gd name="T39" fmla="*/ 295438 h 39"/>
                <a:gd name="T40" fmla="*/ 125249 w 29"/>
                <a:gd name="T41" fmla="*/ 295438 h 39"/>
                <a:gd name="T42" fmla="*/ 140905 w 29"/>
                <a:gd name="T43" fmla="*/ 295438 h 39"/>
                <a:gd name="T44" fmla="*/ 172217 w 29"/>
                <a:gd name="T45" fmla="*/ 287664 h 39"/>
                <a:gd name="T46" fmla="*/ 180045 w 29"/>
                <a:gd name="T47" fmla="*/ 287664 h 39"/>
                <a:gd name="T48" fmla="*/ 187873 w 29"/>
                <a:gd name="T49" fmla="*/ 279889 h 39"/>
                <a:gd name="T50" fmla="*/ 180045 w 29"/>
                <a:gd name="T51" fmla="*/ 264340 h 39"/>
                <a:gd name="T52" fmla="*/ 195701 w 29"/>
                <a:gd name="T53" fmla="*/ 256565 h 39"/>
                <a:gd name="T54" fmla="*/ 203529 w 29"/>
                <a:gd name="T55" fmla="*/ 248790 h 39"/>
                <a:gd name="T56" fmla="*/ 203529 w 29"/>
                <a:gd name="T57" fmla="*/ 248790 h 39"/>
                <a:gd name="T58" fmla="*/ 195701 w 29"/>
                <a:gd name="T59" fmla="*/ 241015 h 39"/>
                <a:gd name="T60" fmla="*/ 180045 w 29"/>
                <a:gd name="T61" fmla="*/ 217691 h 39"/>
                <a:gd name="T62" fmla="*/ 164389 w 29"/>
                <a:gd name="T63" fmla="*/ 202142 h 39"/>
                <a:gd name="T64" fmla="*/ 156561 w 29"/>
                <a:gd name="T65" fmla="*/ 194367 h 39"/>
                <a:gd name="T66" fmla="*/ 172217 w 29"/>
                <a:gd name="T67" fmla="*/ 186593 h 39"/>
                <a:gd name="T68" fmla="*/ 187873 w 29"/>
                <a:gd name="T69" fmla="*/ 178818 h 39"/>
                <a:gd name="T70" fmla="*/ 203529 w 29"/>
                <a:gd name="T71" fmla="*/ 171043 h 39"/>
                <a:gd name="T72" fmla="*/ 211357 w 29"/>
                <a:gd name="T73" fmla="*/ 163269 h 39"/>
                <a:gd name="T74" fmla="*/ 227013 w 29"/>
                <a:gd name="T75" fmla="*/ 171043 h 39"/>
                <a:gd name="T76" fmla="*/ 227013 w 29"/>
                <a:gd name="T77" fmla="*/ 163269 h 39"/>
                <a:gd name="T78" fmla="*/ 227013 w 29"/>
                <a:gd name="T79" fmla="*/ 139944 h 39"/>
                <a:gd name="T80" fmla="*/ 219185 w 29"/>
                <a:gd name="T81" fmla="*/ 108846 h 39"/>
                <a:gd name="T82" fmla="*/ 219185 w 29"/>
                <a:gd name="T83" fmla="*/ 85522 h 39"/>
                <a:gd name="T84" fmla="*/ 219185 w 29"/>
                <a:gd name="T85" fmla="*/ 77747 h 39"/>
                <a:gd name="T86" fmla="*/ 211357 w 29"/>
                <a:gd name="T87" fmla="*/ 54423 h 39"/>
                <a:gd name="T88" fmla="*/ 211357 w 29"/>
                <a:gd name="T89" fmla="*/ 38873 h 39"/>
                <a:gd name="T90" fmla="*/ 180045 w 29"/>
                <a:gd name="T91" fmla="*/ 23324 h 39"/>
                <a:gd name="T92" fmla="*/ 148733 w 29"/>
                <a:gd name="T93" fmla="*/ 38873 h 39"/>
                <a:gd name="T94" fmla="*/ 133077 w 29"/>
                <a:gd name="T95" fmla="*/ 31099 h 39"/>
                <a:gd name="T96" fmla="*/ 133077 w 29"/>
                <a:gd name="T97" fmla="*/ 15549 h 39"/>
                <a:gd name="T98" fmla="*/ 109592 w 29"/>
                <a:gd name="T99" fmla="*/ 7775 h 39"/>
                <a:gd name="T100" fmla="*/ 109592 w 29"/>
                <a:gd name="T101" fmla="*/ 7775 h 39"/>
                <a:gd name="T102" fmla="*/ 93936 w 29"/>
                <a:gd name="T103" fmla="*/ 0 h 39"/>
                <a:gd name="T104" fmla="*/ 86108 w 29"/>
                <a:gd name="T105" fmla="*/ 7775 h 39"/>
                <a:gd name="T106" fmla="*/ 86108 w 29"/>
                <a:gd name="T107" fmla="*/ 7775 h 39"/>
                <a:gd name="T108" fmla="*/ 78280 w 29"/>
                <a:gd name="T109" fmla="*/ 38873 h 39"/>
                <a:gd name="T110" fmla="*/ 70452 w 29"/>
                <a:gd name="T111" fmla="*/ 54423 h 39"/>
                <a:gd name="T112" fmla="*/ 54796 w 29"/>
                <a:gd name="T113" fmla="*/ 54423 h 39"/>
                <a:gd name="T114" fmla="*/ 39140 w 29"/>
                <a:gd name="T115" fmla="*/ 54423 h 39"/>
                <a:gd name="T116" fmla="*/ 39140 w 29"/>
                <a:gd name="T117" fmla="*/ 62198 h 39"/>
                <a:gd name="T118" fmla="*/ 39140 w 29"/>
                <a:gd name="T119" fmla="*/ 77747 h 3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"/>
                <a:gd name="T181" fmla="*/ 0 h 39"/>
                <a:gd name="T182" fmla="*/ 29 w 29"/>
                <a:gd name="T183" fmla="*/ 39 h 3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" h="39">
                  <a:moveTo>
                    <a:pt x="5" y="10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4" y="38"/>
                    <a:pt x="14" y="38"/>
                  </a:cubicBezTo>
                  <a:cubicBezTo>
                    <a:pt x="14" y="39"/>
                    <a:pt x="16" y="38"/>
                    <a:pt x="16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3" y="37"/>
                    <a:pt x="23" y="37"/>
                  </a:cubicBezTo>
                  <a:cubicBezTo>
                    <a:pt x="24" y="37"/>
                    <a:pt x="24" y="36"/>
                    <a:pt x="24" y="36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1"/>
                    <a:pt x="29" y="21"/>
                  </a:cubicBezTo>
                  <a:cubicBezTo>
                    <a:pt x="29" y="20"/>
                    <a:pt x="29" y="18"/>
                    <a:pt x="29" y="18"/>
                  </a:cubicBezTo>
                  <a:cubicBezTo>
                    <a:pt x="28" y="18"/>
                    <a:pt x="28" y="14"/>
                    <a:pt x="28" y="14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8" y="5"/>
                    <a:pt x="17" y="4"/>
                  </a:cubicBezTo>
                  <a:cubicBezTo>
                    <a:pt x="17" y="4"/>
                    <a:pt x="17" y="2"/>
                    <a:pt x="17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lnTo>
                    <a:pt x="5" y="10"/>
                  </a:lnTo>
                  <a:close/>
                </a:path>
              </a:pathLst>
            </a:custGeom>
            <a:solidFill>
              <a:srgbClr val="E8751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79" name="Freeform 345"/>
            <p:cNvSpPr>
              <a:spLocks/>
            </p:cNvSpPr>
            <p:nvPr/>
          </p:nvSpPr>
          <p:spPr bwMode="auto">
            <a:xfrm>
              <a:off x="4592679" y="2927861"/>
              <a:ext cx="84984" cy="115892"/>
            </a:xfrm>
            <a:custGeom>
              <a:avLst/>
              <a:gdLst>
                <a:gd name="T0" fmla="*/ 23813 w 66"/>
                <a:gd name="T1" fmla="*/ 92710 h 90"/>
                <a:gd name="T2" fmla="*/ 39688 w 66"/>
                <a:gd name="T3" fmla="*/ 100436 h 90"/>
                <a:gd name="T4" fmla="*/ 47625 w 66"/>
                <a:gd name="T5" fmla="*/ 108162 h 90"/>
                <a:gd name="T6" fmla="*/ 55563 w 66"/>
                <a:gd name="T7" fmla="*/ 115888 h 90"/>
                <a:gd name="T8" fmla="*/ 63500 w 66"/>
                <a:gd name="T9" fmla="*/ 100436 h 90"/>
                <a:gd name="T10" fmla="*/ 63500 w 66"/>
                <a:gd name="T11" fmla="*/ 77259 h 90"/>
                <a:gd name="T12" fmla="*/ 79375 w 66"/>
                <a:gd name="T13" fmla="*/ 61807 h 90"/>
                <a:gd name="T14" fmla="*/ 79375 w 66"/>
                <a:gd name="T15" fmla="*/ 38629 h 90"/>
                <a:gd name="T16" fmla="*/ 87313 w 66"/>
                <a:gd name="T17" fmla="*/ 23178 h 90"/>
                <a:gd name="T18" fmla="*/ 87313 w 66"/>
                <a:gd name="T19" fmla="*/ 7726 h 90"/>
                <a:gd name="T20" fmla="*/ 87313 w 66"/>
                <a:gd name="T21" fmla="*/ 0 h 90"/>
                <a:gd name="T22" fmla="*/ 71438 w 66"/>
                <a:gd name="T23" fmla="*/ 7726 h 90"/>
                <a:gd name="T24" fmla="*/ 47625 w 66"/>
                <a:gd name="T25" fmla="*/ 15452 h 90"/>
                <a:gd name="T26" fmla="*/ 47625 w 66"/>
                <a:gd name="T27" fmla="*/ 38629 h 90"/>
                <a:gd name="T28" fmla="*/ 31750 w 66"/>
                <a:gd name="T29" fmla="*/ 23178 h 90"/>
                <a:gd name="T30" fmla="*/ 15875 w 66"/>
                <a:gd name="T31" fmla="*/ 69533 h 90"/>
                <a:gd name="T32" fmla="*/ 0 w 66"/>
                <a:gd name="T33" fmla="*/ 84985 h 90"/>
                <a:gd name="T34" fmla="*/ 7938 w 66"/>
                <a:gd name="T35" fmla="*/ 92710 h 90"/>
                <a:gd name="T36" fmla="*/ 23813 w 66"/>
                <a:gd name="T37" fmla="*/ 92710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"/>
                <a:gd name="T58" fmla="*/ 0 h 90"/>
                <a:gd name="T59" fmla="*/ 66 w 66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" h="90">
                  <a:moveTo>
                    <a:pt x="18" y="72"/>
                  </a:moveTo>
                  <a:lnTo>
                    <a:pt x="30" y="78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8" y="78"/>
                  </a:lnTo>
                  <a:lnTo>
                    <a:pt x="48" y="60"/>
                  </a:lnTo>
                  <a:lnTo>
                    <a:pt x="60" y="48"/>
                  </a:lnTo>
                  <a:lnTo>
                    <a:pt x="60" y="30"/>
                  </a:lnTo>
                  <a:lnTo>
                    <a:pt x="66" y="18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36" y="30"/>
                  </a:lnTo>
                  <a:lnTo>
                    <a:pt x="24" y="18"/>
                  </a:lnTo>
                  <a:lnTo>
                    <a:pt x="12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2"/>
                  </a:lnTo>
                  <a:close/>
                </a:path>
              </a:pathLst>
            </a:custGeom>
            <a:solidFill>
              <a:srgbClr val="E8751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0" name="Freeform 346"/>
            <p:cNvSpPr>
              <a:spLocks/>
            </p:cNvSpPr>
            <p:nvPr/>
          </p:nvSpPr>
          <p:spPr bwMode="auto">
            <a:xfrm>
              <a:off x="4998718" y="3373129"/>
              <a:ext cx="157380" cy="152489"/>
            </a:xfrm>
            <a:custGeom>
              <a:avLst/>
              <a:gdLst>
                <a:gd name="T0" fmla="*/ 157162 w 120"/>
                <a:gd name="T1" fmla="*/ 7699 h 120"/>
                <a:gd name="T2" fmla="*/ 157162 w 120"/>
                <a:gd name="T3" fmla="*/ 0 h 120"/>
                <a:gd name="T4" fmla="*/ 149304 w 120"/>
                <a:gd name="T5" fmla="*/ 7699 h 120"/>
                <a:gd name="T6" fmla="*/ 125730 w 120"/>
                <a:gd name="T7" fmla="*/ 7699 h 120"/>
                <a:gd name="T8" fmla="*/ 78581 w 120"/>
                <a:gd name="T9" fmla="*/ 7699 h 120"/>
                <a:gd name="T10" fmla="*/ 78581 w 120"/>
                <a:gd name="T11" fmla="*/ 7699 h 120"/>
                <a:gd name="T12" fmla="*/ 55007 w 120"/>
                <a:gd name="T13" fmla="*/ 15399 h 120"/>
                <a:gd name="T14" fmla="*/ 23574 w 120"/>
                <a:gd name="T15" fmla="*/ 23098 h 120"/>
                <a:gd name="T16" fmla="*/ 23574 w 120"/>
                <a:gd name="T17" fmla="*/ 30797 h 120"/>
                <a:gd name="T18" fmla="*/ 15716 w 120"/>
                <a:gd name="T19" fmla="*/ 46196 h 120"/>
                <a:gd name="T20" fmla="*/ 0 w 120"/>
                <a:gd name="T21" fmla="*/ 61595 h 120"/>
                <a:gd name="T22" fmla="*/ 15716 w 120"/>
                <a:gd name="T23" fmla="*/ 84693 h 120"/>
                <a:gd name="T24" fmla="*/ 47149 w 120"/>
                <a:gd name="T25" fmla="*/ 92392 h 120"/>
                <a:gd name="T26" fmla="*/ 31432 w 120"/>
                <a:gd name="T27" fmla="*/ 107791 h 120"/>
                <a:gd name="T28" fmla="*/ 31432 w 120"/>
                <a:gd name="T29" fmla="*/ 138588 h 120"/>
                <a:gd name="T30" fmla="*/ 62865 w 120"/>
                <a:gd name="T31" fmla="*/ 153987 h 120"/>
                <a:gd name="T32" fmla="*/ 78581 w 120"/>
                <a:gd name="T33" fmla="*/ 138588 h 120"/>
                <a:gd name="T34" fmla="*/ 78581 w 120"/>
                <a:gd name="T35" fmla="*/ 123190 h 120"/>
                <a:gd name="T36" fmla="*/ 110013 w 120"/>
                <a:gd name="T37" fmla="*/ 107791 h 120"/>
                <a:gd name="T38" fmla="*/ 78581 w 120"/>
                <a:gd name="T39" fmla="*/ 76994 h 120"/>
                <a:gd name="T40" fmla="*/ 78581 w 120"/>
                <a:gd name="T41" fmla="*/ 61595 h 120"/>
                <a:gd name="T42" fmla="*/ 62865 w 120"/>
                <a:gd name="T43" fmla="*/ 38497 h 120"/>
                <a:gd name="T44" fmla="*/ 110013 w 120"/>
                <a:gd name="T45" fmla="*/ 30797 h 120"/>
                <a:gd name="T46" fmla="*/ 141446 w 120"/>
                <a:gd name="T47" fmla="*/ 23098 h 120"/>
                <a:gd name="T48" fmla="*/ 141446 w 120"/>
                <a:gd name="T49" fmla="*/ 30797 h 120"/>
                <a:gd name="T50" fmla="*/ 149304 w 120"/>
                <a:gd name="T51" fmla="*/ 23098 h 120"/>
                <a:gd name="T52" fmla="*/ 157162 w 120"/>
                <a:gd name="T53" fmla="*/ 7699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0"/>
                <a:gd name="T82" fmla="*/ 0 h 120"/>
                <a:gd name="T83" fmla="*/ 120 w 120"/>
                <a:gd name="T84" fmla="*/ 120 h 1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0" h="120">
                  <a:moveTo>
                    <a:pt x="120" y="6"/>
                  </a:moveTo>
                  <a:lnTo>
                    <a:pt x="120" y="0"/>
                  </a:lnTo>
                  <a:lnTo>
                    <a:pt x="114" y="6"/>
                  </a:lnTo>
                  <a:lnTo>
                    <a:pt x="96" y="6"/>
                  </a:lnTo>
                  <a:lnTo>
                    <a:pt x="60" y="6"/>
                  </a:lnTo>
                  <a:lnTo>
                    <a:pt x="4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2" y="36"/>
                  </a:lnTo>
                  <a:lnTo>
                    <a:pt x="0" y="48"/>
                  </a:lnTo>
                  <a:lnTo>
                    <a:pt x="12" y="66"/>
                  </a:lnTo>
                  <a:lnTo>
                    <a:pt x="36" y="72"/>
                  </a:lnTo>
                  <a:lnTo>
                    <a:pt x="24" y="84"/>
                  </a:lnTo>
                  <a:lnTo>
                    <a:pt x="24" y="108"/>
                  </a:lnTo>
                  <a:lnTo>
                    <a:pt x="48" y="120"/>
                  </a:lnTo>
                  <a:lnTo>
                    <a:pt x="60" y="108"/>
                  </a:lnTo>
                  <a:lnTo>
                    <a:pt x="60" y="96"/>
                  </a:lnTo>
                  <a:lnTo>
                    <a:pt x="84" y="84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48" y="30"/>
                  </a:lnTo>
                  <a:lnTo>
                    <a:pt x="84" y="24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114" y="18"/>
                  </a:lnTo>
                  <a:lnTo>
                    <a:pt x="120" y="6"/>
                  </a:lnTo>
                  <a:close/>
                </a:path>
              </a:pathLst>
            </a:custGeom>
            <a:solidFill>
              <a:srgbClr val="E8751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1" name="Freeform 347"/>
            <p:cNvSpPr>
              <a:spLocks/>
            </p:cNvSpPr>
            <p:nvPr/>
          </p:nvSpPr>
          <p:spPr bwMode="auto">
            <a:xfrm>
              <a:off x="4617860" y="1967180"/>
              <a:ext cx="648405" cy="765495"/>
            </a:xfrm>
            <a:custGeom>
              <a:avLst/>
              <a:gdLst>
                <a:gd name="T0" fmla="*/ 187746 w 83"/>
                <a:gd name="T1" fmla="*/ 672873 h 98"/>
                <a:gd name="T2" fmla="*/ 187746 w 83"/>
                <a:gd name="T3" fmla="*/ 625928 h 98"/>
                <a:gd name="T4" fmla="*/ 187746 w 83"/>
                <a:gd name="T5" fmla="*/ 586808 h 98"/>
                <a:gd name="T6" fmla="*/ 187746 w 83"/>
                <a:gd name="T7" fmla="*/ 508567 h 98"/>
                <a:gd name="T8" fmla="*/ 203391 w 83"/>
                <a:gd name="T9" fmla="*/ 469446 h 98"/>
                <a:gd name="T10" fmla="*/ 234682 w 83"/>
                <a:gd name="T11" fmla="*/ 438150 h 98"/>
                <a:gd name="T12" fmla="*/ 242505 w 83"/>
                <a:gd name="T13" fmla="*/ 391205 h 98"/>
                <a:gd name="T14" fmla="*/ 265973 w 83"/>
                <a:gd name="T15" fmla="*/ 336436 h 98"/>
                <a:gd name="T16" fmla="*/ 297264 w 83"/>
                <a:gd name="T17" fmla="*/ 273844 h 98"/>
                <a:gd name="T18" fmla="*/ 297264 w 83"/>
                <a:gd name="T19" fmla="*/ 234723 h 98"/>
                <a:gd name="T20" fmla="*/ 328555 w 83"/>
                <a:gd name="T21" fmla="*/ 219075 h 98"/>
                <a:gd name="T22" fmla="*/ 367669 w 83"/>
                <a:gd name="T23" fmla="*/ 187778 h 98"/>
                <a:gd name="T24" fmla="*/ 383315 w 83"/>
                <a:gd name="T25" fmla="*/ 172130 h 98"/>
                <a:gd name="T26" fmla="*/ 398960 w 83"/>
                <a:gd name="T27" fmla="*/ 148658 h 98"/>
                <a:gd name="T28" fmla="*/ 414606 w 83"/>
                <a:gd name="T29" fmla="*/ 133010 h 98"/>
                <a:gd name="T30" fmla="*/ 438074 w 83"/>
                <a:gd name="T31" fmla="*/ 164306 h 98"/>
                <a:gd name="T32" fmla="*/ 485010 w 83"/>
                <a:gd name="T33" fmla="*/ 164306 h 98"/>
                <a:gd name="T34" fmla="*/ 516301 w 83"/>
                <a:gd name="T35" fmla="*/ 148658 h 98"/>
                <a:gd name="T36" fmla="*/ 547592 w 83"/>
                <a:gd name="T37" fmla="*/ 93889 h 98"/>
                <a:gd name="T38" fmla="*/ 610174 w 83"/>
                <a:gd name="T39" fmla="*/ 109537 h 98"/>
                <a:gd name="T40" fmla="*/ 602352 w 83"/>
                <a:gd name="T41" fmla="*/ 148658 h 98"/>
                <a:gd name="T42" fmla="*/ 602352 w 83"/>
                <a:gd name="T43" fmla="*/ 148658 h 98"/>
                <a:gd name="T44" fmla="*/ 633643 w 83"/>
                <a:gd name="T45" fmla="*/ 117362 h 98"/>
                <a:gd name="T46" fmla="*/ 633643 w 83"/>
                <a:gd name="T47" fmla="*/ 93889 h 98"/>
                <a:gd name="T48" fmla="*/ 649288 w 83"/>
                <a:gd name="T49" fmla="*/ 46945 h 98"/>
                <a:gd name="T50" fmla="*/ 594529 w 83"/>
                <a:gd name="T51" fmla="*/ 0 h 98"/>
                <a:gd name="T52" fmla="*/ 539770 w 83"/>
                <a:gd name="T53" fmla="*/ 15648 h 98"/>
                <a:gd name="T54" fmla="*/ 516301 w 83"/>
                <a:gd name="T55" fmla="*/ 7824 h 98"/>
                <a:gd name="T56" fmla="*/ 461542 w 83"/>
                <a:gd name="T57" fmla="*/ 39121 h 98"/>
                <a:gd name="T58" fmla="*/ 430251 w 83"/>
                <a:gd name="T59" fmla="*/ 46945 h 98"/>
                <a:gd name="T60" fmla="*/ 391137 w 83"/>
                <a:gd name="T61" fmla="*/ 62593 h 98"/>
                <a:gd name="T62" fmla="*/ 336378 w 83"/>
                <a:gd name="T63" fmla="*/ 109537 h 98"/>
                <a:gd name="T64" fmla="*/ 312910 w 83"/>
                <a:gd name="T65" fmla="*/ 172130 h 98"/>
                <a:gd name="T66" fmla="*/ 250328 w 83"/>
                <a:gd name="T67" fmla="*/ 219075 h 98"/>
                <a:gd name="T68" fmla="*/ 219037 w 83"/>
                <a:gd name="T69" fmla="*/ 297316 h 98"/>
                <a:gd name="T70" fmla="*/ 195569 w 83"/>
                <a:gd name="T71" fmla="*/ 359909 h 98"/>
                <a:gd name="T72" fmla="*/ 132987 w 83"/>
                <a:gd name="T73" fmla="*/ 469446 h 98"/>
                <a:gd name="T74" fmla="*/ 62582 w 83"/>
                <a:gd name="T75" fmla="*/ 508567 h 98"/>
                <a:gd name="T76" fmla="*/ 31291 w 83"/>
                <a:gd name="T77" fmla="*/ 555511 h 98"/>
                <a:gd name="T78" fmla="*/ 15645 w 83"/>
                <a:gd name="T79" fmla="*/ 594632 h 98"/>
                <a:gd name="T80" fmla="*/ 7823 w 83"/>
                <a:gd name="T81" fmla="*/ 657225 h 98"/>
                <a:gd name="T82" fmla="*/ 23468 w 83"/>
                <a:gd name="T83" fmla="*/ 711993 h 98"/>
                <a:gd name="T84" fmla="*/ 54759 w 83"/>
                <a:gd name="T85" fmla="*/ 766762 h 98"/>
                <a:gd name="T86" fmla="*/ 125164 w 83"/>
                <a:gd name="T87" fmla="*/ 727642 h 98"/>
                <a:gd name="T88" fmla="*/ 156455 w 83"/>
                <a:gd name="T89" fmla="*/ 719817 h 98"/>
                <a:gd name="T90" fmla="*/ 164278 w 83"/>
                <a:gd name="T91" fmla="*/ 719817 h 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3"/>
                <a:gd name="T139" fmla="*/ 0 h 98"/>
                <a:gd name="T140" fmla="*/ 83 w 83"/>
                <a:gd name="T141" fmla="*/ 98 h 9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3" h="98">
                  <a:moveTo>
                    <a:pt x="23" y="87"/>
                  </a:moveTo>
                  <a:cubicBezTo>
                    <a:pt x="23" y="87"/>
                    <a:pt x="24" y="87"/>
                    <a:pt x="24" y="86"/>
                  </a:cubicBezTo>
                  <a:cubicBezTo>
                    <a:pt x="24" y="86"/>
                    <a:pt x="24" y="82"/>
                    <a:pt x="24" y="82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3" y="70"/>
                    <a:pt x="23" y="70"/>
                  </a:cubicBezTo>
                  <a:cubicBezTo>
                    <a:pt x="23" y="69"/>
                    <a:pt x="24" y="65"/>
                    <a:pt x="24" y="65"/>
                  </a:cubicBezTo>
                  <a:cubicBezTo>
                    <a:pt x="24" y="65"/>
                    <a:pt x="24" y="62"/>
                    <a:pt x="24" y="62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1" y="92"/>
                    <a:pt x="21" y="92"/>
                    <a:pt x="21" y="92"/>
                  </a:cubicBezTo>
                  <a:lnTo>
                    <a:pt x="23" y="87"/>
                  </a:lnTo>
                  <a:close/>
                </a:path>
              </a:pathLst>
            </a:custGeom>
            <a:solidFill>
              <a:srgbClr val="E8751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2" name="Freeform 348"/>
            <p:cNvSpPr>
              <a:spLocks/>
            </p:cNvSpPr>
            <p:nvPr/>
          </p:nvSpPr>
          <p:spPr bwMode="auto">
            <a:xfrm>
              <a:off x="4772091" y="2116619"/>
              <a:ext cx="321055" cy="741098"/>
            </a:xfrm>
            <a:custGeom>
              <a:avLst/>
              <a:gdLst>
                <a:gd name="T0" fmla="*/ 320675 w 41"/>
                <a:gd name="T1" fmla="*/ 163880 h 95"/>
                <a:gd name="T2" fmla="*/ 312854 w 41"/>
                <a:gd name="T3" fmla="*/ 117057 h 95"/>
                <a:gd name="T4" fmla="*/ 297211 w 41"/>
                <a:gd name="T5" fmla="*/ 46823 h 95"/>
                <a:gd name="T6" fmla="*/ 273747 w 41"/>
                <a:gd name="T7" fmla="*/ 39019 h 95"/>
                <a:gd name="T8" fmla="*/ 242462 w 41"/>
                <a:gd name="T9" fmla="*/ 0 h 95"/>
                <a:gd name="T10" fmla="*/ 226819 w 41"/>
                <a:gd name="T11" fmla="*/ 23411 h 95"/>
                <a:gd name="T12" fmla="*/ 211176 w 41"/>
                <a:gd name="T13" fmla="*/ 39019 h 95"/>
                <a:gd name="T14" fmla="*/ 172070 w 41"/>
                <a:gd name="T15" fmla="*/ 70234 h 95"/>
                <a:gd name="T16" fmla="*/ 140784 w 41"/>
                <a:gd name="T17" fmla="*/ 85842 h 95"/>
                <a:gd name="T18" fmla="*/ 140784 w 41"/>
                <a:gd name="T19" fmla="*/ 124861 h 95"/>
                <a:gd name="T20" fmla="*/ 109499 w 41"/>
                <a:gd name="T21" fmla="*/ 187291 h 95"/>
                <a:gd name="T22" fmla="*/ 86035 w 41"/>
                <a:gd name="T23" fmla="*/ 241918 h 95"/>
                <a:gd name="T24" fmla="*/ 78213 w 41"/>
                <a:gd name="T25" fmla="*/ 288741 h 95"/>
                <a:gd name="T26" fmla="*/ 46928 w 41"/>
                <a:gd name="T27" fmla="*/ 319956 h 95"/>
                <a:gd name="T28" fmla="*/ 31285 w 41"/>
                <a:gd name="T29" fmla="*/ 358975 h 95"/>
                <a:gd name="T30" fmla="*/ 31285 w 41"/>
                <a:gd name="T31" fmla="*/ 437013 h 95"/>
                <a:gd name="T32" fmla="*/ 31285 w 41"/>
                <a:gd name="T33" fmla="*/ 476032 h 95"/>
                <a:gd name="T34" fmla="*/ 31285 w 41"/>
                <a:gd name="T35" fmla="*/ 522855 h 95"/>
                <a:gd name="T36" fmla="*/ 7821 w 41"/>
                <a:gd name="T37" fmla="*/ 569678 h 95"/>
                <a:gd name="T38" fmla="*/ 15643 w 41"/>
                <a:gd name="T39" fmla="*/ 616501 h 95"/>
                <a:gd name="T40" fmla="*/ 39107 w 41"/>
                <a:gd name="T41" fmla="*/ 686735 h 95"/>
                <a:gd name="T42" fmla="*/ 46928 w 41"/>
                <a:gd name="T43" fmla="*/ 725754 h 95"/>
                <a:gd name="T44" fmla="*/ 78213 w 41"/>
                <a:gd name="T45" fmla="*/ 733558 h 95"/>
                <a:gd name="T46" fmla="*/ 101677 w 41"/>
                <a:gd name="T47" fmla="*/ 702343 h 95"/>
                <a:gd name="T48" fmla="*/ 140784 w 41"/>
                <a:gd name="T49" fmla="*/ 671128 h 95"/>
                <a:gd name="T50" fmla="*/ 148605 w 41"/>
                <a:gd name="T51" fmla="*/ 585286 h 95"/>
                <a:gd name="T52" fmla="*/ 187712 w 41"/>
                <a:gd name="T53" fmla="*/ 569678 h 95"/>
                <a:gd name="T54" fmla="*/ 179891 w 41"/>
                <a:gd name="T55" fmla="*/ 507248 h 95"/>
                <a:gd name="T56" fmla="*/ 164248 w 41"/>
                <a:gd name="T57" fmla="*/ 437013 h 95"/>
                <a:gd name="T58" fmla="*/ 187712 w 41"/>
                <a:gd name="T59" fmla="*/ 358975 h 95"/>
                <a:gd name="T60" fmla="*/ 258104 w 41"/>
                <a:gd name="T61" fmla="*/ 312152 h 95"/>
                <a:gd name="T62" fmla="*/ 258104 w 41"/>
                <a:gd name="T63" fmla="*/ 265330 h 95"/>
                <a:gd name="T64" fmla="*/ 297211 w 41"/>
                <a:gd name="T65" fmla="*/ 210703 h 95"/>
                <a:gd name="T66" fmla="*/ 320675 w 41"/>
                <a:gd name="T67" fmla="*/ 210703 h 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1"/>
                <a:gd name="T103" fmla="*/ 0 h 95"/>
                <a:gd name="T104" fmla="*/ 41 w 41"/>
                <a:gd name="T105" fmla="*/ 95 h 9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1" h="95">
                  <a:moveTo>
                    <a:pt x="41" y="22"/>
                  </a:moveTo>
                  <a:cubicBezTo>
                    <a:pt x="41" y="21"/>
                    <a:pt x="41" y="21"/>
                    <a:pt x="41" y="21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6"/>
                    <a:pt x="4" y="46"/>
                  </a:cubicBezTo>
                  <a:cubicBezTo>
                    <a:pt x="4" y="46"/>
                    <a:pt x="3" y="50"/>
                    <a:pt x="3" y="51"/>
                  </a:cubicBezTo>
                  <a:cubicBezTo>
                    <a:pt x="3" y="51"/>
                    <a:pt x="4" y="56"/>
                    <a:pt x="4" y="56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3"/>
                    <a:pt x="4" y="67"/>
                    <a:pt x="4" y="67"/>
                  </a:cubicBezTo>
                  <a:cubicBezTo>
                    <a:pt x="4" y="68"/>
                    <a:pt x="3" y="68"/>
                    <a:pt x="3" y="68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7"/>
                    <a:pt x="41" y="27"/>
                    <a:pt x="41" y="27"/>
                  </a:cubicBezTo>
                  <a:lnTo>
                    <a:pt x="41" y="22"/>
                  </a:lnTo>
                  <a:close/>
                </a:path>
              </a:pathLst>
            </a:custGeom>
            <a:solidFill>
              <a:srgbClr val="E8751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3" name="Freeform 349"/>
            <p:cNvSpPr>
              <a:spLocks/>
            </p:cNvSpPr>
            <p:nvPr/>
          </p:nvSpPr>
          <p:spPr bwMode="auto">
            <a:xfrm>
              <a:off x="5049080" y="2982757"/>
              <a:ext cx="443812" cy="286680"/>
            </a:xfrm>
            <a:custGeom>
              <a:avLst/>
              <a:gdLst>
                <a:gd name="T0" fmla="*/ 422609 w 57"/>
                <a:gd name="T1" fmla="*/ 170849 h 37"/>
                <a:gd name="T2" fmla="*/ 438261 w 57"/>
                <a:gd name="T3" fmla="*/ 163083 h 37"/>
                <a:gd name="T4" fmla="*/ 446087 w 57"/>
                <a:gd name="T5" fmla="*/ 124254 h 37"/>
                <a:gd name="T6" fmla="*/ 446087 w 57"/>
                <a:gd name="T7" fmla="*/ 108722 h 37"/>
                <a:gd name="T8" fmla="*/ 406957 w 57"/>
                <a:gd name="T9" fmla="*/ 93190 h 37"/>
                <a:gd name="T10" fmla="*/ 367826 w 57"/>
                <a:gd name="T11" fmla="*/ 69893 h 37"/>
                <a:gd name="T12" fmla="*/ 352174 w 57"/>
                <a:gd name="T13" fmla="*/ 69893 h 37"/>
                <a:gd name="T14" fmla="*/ 328696 w 57"/>
                <a:gd name="T15" fmla="*/ 54361 h 37"/>
                <a:gd name="T16" fmla="*/ 313044 w 57"/>
                <a:gd name="T17" fmla="*/ 31063 h 37"/>
                <a:gd name="T18" fmla="*/ 258261 w 57"/>
                <a:gd name="T19" fmla="*/ 7766 h 37"/>
                <a:gd name="T20" fmla="*/ 242609 w 57"/>
                <a:gd name="T21" fmla="*/ 7766 h 37"/>
                <a:gd name="T22" fmla="*/ 242609 w 57"/>
                <a:gd name="T23" fmla="*/ 0 h 37"/>
                <a:gd name="T24" fmla="*/ 234783 w 57"/>
                <a:gd name="T25" fmla="*/ 0 h 37"/>
                <a:gd name="T26" fmla="*/ 219130 w 57"/>
                <a:gd name="T27" fmla="*/ 46595 h 37"/>
                <a:gd name="T28" fmla="*/ 187826 w 57"/>
                <a:gd name="T29" fmla="*/ 38829 h 37"/>
                <a:gd name="T30" fmla="*/ 133044 w 57"/>
                <a:gd name="T31" fmla="*/ 38829 h 37"/>
                <a:gd name="T32" fmla="*/ 86087 w 57"/>
                <a:gd name="T33" fmla="*/ 23298 h 37"/>
                <a:gd name="T34" fmla="*/ 54783 w 57"/>
                <a:gd name="T35" fmla="*/ 23298 h 37"/>
                <a:gd name="T36" fmla="*/ 39130 w 57"/>
                <a:gd name="T37" fmla="*/ 31063 h 37"/>
                <a:gd name="T38" fmla="*/ 46957 w 57"/>
                <a:gd name="T39" fmla="*/ 62127 h 37"/>
                <a:gd name="T40" fmla="*/ 31304 w 57"/>
                <a:gd name="T41" fmla="*/ 77659 h 37"/>
                <a:gd name="T42" fmla="*/ 15652 w 57"/>
                <a:gd name="T43" fmla="*/ 116488 h 37"/>
                <a:gd name="T44" fmla="*/ 0 w 57"/>
                <a:gd name="T45" fmla="*/ 116488 h 37"/>
                <a:gd name="T46" fmla="*/ 0 w 57"/>
                <a:gd name="T47" fmla="*/ 139786 h 37"/>
                <a:gd name="T48" fmla="*/ 7826 w 57"/>
                <a:gd name="T49" fmla="*/ 147551 h 37"/>
                <a:gd name="T50" fmla="*/ 15652 w 57"/>
                <a:gd name="T51" fmla="*/ 155317 h 37"/>
                <a:gd name="T52" fmla="*/ 23478 w 57"/>
                <a:gd name="T53" fmla="*/ 163083 h 37"/>
                <a:gd name="T54" fmla="*/ 93913 w 57"/>
                <a:gd name="T55" fmla="*/ 155317 h 37"/>
                <a:gd name="T56" fmla="*/ 140870 w 57"/>
                <a:gd name="T57" fmla="*/ 155317 h 37"/>
                <a:gd name="T58" fmla="*/ 187826 w 57"/>
                <a:gd name="T59" fmla="*/ 186381 h 37"/>
                <a:gd name="T60" fmla="*/ 195652 w 57"/>
                <a:gd name="T61" fmla="*/ 217444 h 37"/>
                <a:gd name="T62" fmla="*/ 172174 w 57"/>
                <a:gd name="T63" fmla="*/ 232976 h 37"/>
                <a:gd name="T64" fmla="*/ 164348 w 57"/>
                <a:gd name="T65" fmla="*/ 256274 h 37"/>
                <a:gd name="T66" fmla="*/ 187826 w 57"/>
                <a:gd name="T67" fmla="*/ 264039 h 37"/>
                <a:gd name="T68" fmla="*/ 195652 w 57"/>
                <a:gd name="T69" fmla="*/ 248508 h 37"/>
                <a:gd name="T70" fmla="*/ 234783 w 57"/>
                <a:gd name="T71" fmla="*/ 225210 h 37"/>
                <a:gd name="T72" fmla="*/ 258261 w 57"/>
                <a:gd name="T73" fmla="*/ 225210 h 37"/>
                <a:gd name="T74" fmla="*/ 281739 w 57"/>
                <a:gd name="T75" fmla="*/ 248508 h 37"/>
                <a:gd name="T76" fmla="*/ 266087 w 57"/>
                <a:gd name="T77" fmla="*/ 264039 h 37"/>
                <a:gd name="T78" fmla="*/ 289565 w 57"/>
                <a:gd name="T79" fmla="*/ 287337 h 37"/>
                <a:gd name="T80" fmla="*/ 352174 w 57"/>
                <a:gd name="T81" fmla="*/ 264039 h 37"/>
                <a:gd name="T82" fmla="*/ 320870 w 57"/>
                <a:gd name="T83" fmla="*/ 240742 h 37"/>
                <a:gd name="T84" fmla="*/ 336522 w 57"/>
                <a:gd name="T85" fmla="*/ 217444 h 37"/>
                <a:gd name="T86" fmla="*/ 391304 w 57"/>
                <a:gd name="T87" fmla="*/ 209678 h 37"/>
                <a:gd name="T88" fmla="*/ 399130 w 57"/>
                <a:gd name="T89" fmla="*/ 194147 h 37"/>
                <a:gd name="T90" fmla="*/ 422609 w 57"/>
                <a:gd name="T91" fmla="*/ 170849 h 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7"/>
                <a:gd name="T139" fmla="*/ 0 h 37"/>
                <a:gd name="T140" fmla="*/ 57 w 57"/>
                <a:gd name="T141" fmla="*/ 37 h 3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7" h="37">
                  <a:moveTo>
                    <a:pt x="54" y="22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6" y="26"/>
                    <a:pt x="25" y="28"/>
                  </a:cubicBezTo>
                  <a:cubicBezTo>
                    <a:pt x="25" y="29"/>
                    <a:pt x="22" y="30"/>
                    <a:pt x="22" y="30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5"/>
                    <a:pt x="51" y="25"/>
                    <a:pt x="51" y="25"/>
                  </a:cubicBezTo>
                  <a:lnTo>
                    <a:pt x="54" y="22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4" name="Freeform 350"/>
            <p:cNvSpPr>
              <a:spLocks/>
            </p:cNvSpPr>
            <p:nvPr/>
          </p:nvSpPr>
          <p:spPr bwMode="auto">
            <a:xfrm>
              <a:off x="5304036" y="2982757"/>
              <a:ext cx="56657" cy="30498"/>
            </a:xfrm>
            <a:custGeom>
              <a:avLst/>
              <a:gdLst>
                <a:gd name="T0" fmla="*/ 47625 w 42"/>
                <a:gd name="T1" fmla="*/ 30162 h 24"/>
                <a:gd name="T2" fmla="*/ 23812 w 42"/>
                <a:gd name="T3" fmla="*/ 0 h 24"/>
                <a:gd name="T4" fmla="*/ 0 w 42"/>
                <a:gd name="T5" fmla="*/ 7541 h 24"/>
                <a:gd name="T6" fmla="*/ 55562 w 42"/>
                <a:gd name="T7" fmla="*/ 30162 h 24"/>
                <a:gd name="T8" fmla="*/ 47625 w 42"/>
                <a:gd name="T9" fmla="*/ 30162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24"/>
                <a:gd name="T17" fmla="*/ 42 w 4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24">
                  <a:moveTo>
                    <a:pt x="36" y="24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42" y="24"/>
                  </a:lnTo>
                  <a:lnTo>
                    <a:pt x="36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5" name="Freeform 351"/>
            <p:cNvSpPr>
              <a:spLocks/>
            </p:cNvSpPr>
            <p:nvPr/>
          </p:nvSpPr>
          <p:spPr bwMode="auto">
            <a:xfrm>
              <a:off x="4998718" y="3138297"/>
              <a:ext cx="251808" cy="161638"/>
            </a:xfrm>
            <a:custGeom>
              <a:avLst/>
              <a:gdLst>
                <a:gd name="T0" fmla="*/ 219472 w 32"/>
                <a:gd name="T1" fmla="*/ 77107 h 21"/>
                <a:gd name="T2" fmla="*/ 242987 w 32"/>
                <a:gd name="T3" fmla="*/ 61686 h 21"/>
                <a:gd name="T4" fmla="*/ 235148 w 32"/>
                <a:gd name="T5" fmla="*/ 30843 h 21"/>
                <a:gd name="T6" fmla="*/ 188119 w 32"/>
                <a:gd name="T7" fmla="*/ 0 h 21"/>
                <a:gd name="T8" fmla="*/ 141089 w 32"/>
                <a:gd name="T9" fmla="*/ 0 h 21"/>
                <a:gd name="T10" fmla="*/ 70545 w 32"/>
                <a:gd name="T11" fmla="*/ 7711 h 21"/>
                <a:gd name="T12" fmla="*/ 62706 w 32"/>
                <a:gd name="T13" fmla="*/ 0 h 21"/>
                <a:gd name="T14" fmla="*/ 39191 w 32"/>
                <a:gd name="T15" fmla="*/ 38554 h 21"/>
                <a:gd name="T16" fmla="*/ 23515 w 32"/>
                <a:gd name="T17" fmla="*/ 69396 h 21"/>
                <a:gd name="T18" fmla="*/ 0 w 32"/>
                <a:gd name="T19" fmla="*/ 77107 h 21"/>
                <a:gd name="T20" fmla="*/ 0 w 32"/>
                <a:gd name="T21" fmla="*/ 77107 h 21"/>
                <a:gd name="T22" fmla="*/ 62706 w 32"/>
                <a:gd name="T23" fmla="*/ 146504 h 21"/>
                <a:gd name="T24" fmla="*/ 78383 w 32"/>
                <a:gd name="T25" fmla="*/ 154214 h 21"/>
                <a:gd name="T26" fmla="*/ 125413 w 32"/>
                <a:gd name="T27" fmla="*/ 154214 h 21"/>
                <a:gd name="T28" fmla="*/ 164604 w 32"/>
                <a:gd name="T29" fmla="*/ 146504 h 21"/>
                <a:gd name="T30" fmla="*/ 211634 w 32"/>
                <a:gd name="T31" fmla="*/ 161925 h 21"/>
                <a:gd name="T32" fmla="*/ 219472 w 32"/>
                <a:gd name="T33" fmla="*/ 115661 h 21"/>
                <a:gd name="T34" fmla="*/ 235148 w 32"/>
                <a:gd name="T35" fmla="*/ 107950 h 21"/>
                <a:gd name="T36" fmla="*/ 211634 w 32"/>
                <a:gd name="T37" fmla="*/ 100239 h 21"/>
                <a:gd name="T38" fmla="*/ 219472 w 32"/>
                <a:gd name="T39" fmla="*/ 77107 h 2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2"/>
                <a:gd name="T61" fmla="*/ 0 h 21"/>
                <a:gd name="T62" fmla="*/ 32 w 32"/>
                <a:gd name="T63" fmla="*/ 21 h 2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2" h="21">
                  <a:moveTo>
                    <a:pt x="28" y="10"/>
                  </a:moveTo>
                  <a:cubicBezTo>
                    <a:pt x="28" y="10"/>
                    <a:pt x="31" y="9"/>
                    <a:pt x="31" y="8"/>
                  </a:cubicBezTo>
                  <a:cubicBezTo>
                    <a:pt x="32" y="6"/>
                    <a:pt x="30" y="4"/>
                    <a:pt x="30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7" y="13"/>
                    <a:pt x="27" y="13"/>
                    <a:pt x="27" y="13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6" name="Freeform 352"/>
            <p:cNvSpPr>
              <a:spLocks/>
            </p:cNvSpPr>
            <p:nvPr/>
          </p:nvSpPr>
          <p:spPr bwMode="auto">
            <a:xfrm>
              <a:off x="4998718" y="3217591"/>
              <a:ext cx="62952" cy="70144"/>
            </a:xfrm>
            <a:custGeom>
              <a:avLst/>
              <a:gdLst>
                <a:gd name="T0" fmla="*/ 54173 w 48"/>
                <a:gd name="T1" fmla="*/ 54328 h 54"/>
                <a:gd name="T2" fmla="*/ 61912 w 48"/>
                <a:gd name="T3" fmla="*/ 69850 h 54"/>
                <a:gd name="T4" fmla="*/ 0 w 48"/>
                <a:gd name="T5" fmla="*/ 0 h 54"/>
                <a:gd name="T6" fmla="*/ 15478 w 48"/>
                <a:gd name="T7" fmla="*/ 23283 h 54"/>
                <a:gd name="T8" fmla="*/ 54173 w 48"/>
                <a:gd name="T9" fmla="*/ 5432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54"/>
                <a:gd name="T17" fmla="*/ 48 w 4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54">
                  <a:moveTo>
                    <a:pt x="42" y="42"/>
                  </a:moveTo>
                  <a:lnTo>
                    <a:pt x="48" y="54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42" y="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7" name="Freeform 353"/>
            <p:cNvSpPr>
              <a:spLocks/>
            </p:cNvSpPr>
            <p:nvPr/>
          </p:nvSpPr>
          <p:spPr bwMode="auto">
            <a:xfrm>
              <a:off x="4794125" y="3037653"/>
              <a:ext cx="173117" cy="94544"/>
            </a:xfrm>
            <a:custGeom>
              <a:avLst/>
              <a:gdLst>
                <a:gd name="T0" fmla="*/ 77932 w 22"/>
                <a:gd name="T1" fmla="*/ 78053 h 12"/>
                <a:gd name="T2" fmla="*/ 109105 w 22"/>
                <a:gd name="T3" fmla="*/ 85858 h 12"/>
                <a:gd name="T4" fmla="*/ 116898 w 22"/>
                <a:gd name="T5" fmla="*/ 85858 h 12"/>
                <a:gd name="T6" fmla="*/ 116898 w 22"/>
                <a:gd name="T7" fmla="*/ 85858 h 12"/>
                <a:gd name="T8" fmla="*/ 116898 w 22"/>
                <a:gd name="T9" fmla="*/ 93663 h 12"/>
                <a:gd name="T10" fmla="*/ 148070 w 22"/>
                <a:gd name="T11" fmla="*/ 78053 h 12"/>
                <a:gd name="T12" fmla="*/ 155864 w 22"/>
                <a:gd name="T13" fmla="*/ 62442 h 12"/>
                <a:gd name="T14" fmla="*/ 171450 w 22"/>
                <a:gd name="T15" fmla="*/ 46832 h 12"/>
                <a:gd name="T16" fmla="*/ 132484 w 22"/>
                <a:gd name="T17" fmla="*/ 31221 h 12"/>
                <a:gd name="T18" fmla="*/ 101311 w 22"/>
                <a:gd name="T19" fmla="*/ 15611 h 12"/>
                <a:gd name="T20" fmla="*/ 70139 w 22"/>
                <a:gd name="T21" fmla="*/ 0 h 12"/>
                <a:gd name="T22" fmla="*/ 70139 w 22"/>
                <a:gd name="T23" fmla="*/ 7805 h 12"/>
                <a:gd name="T24" fmla="*/ 54552 w 22"/>
                <a:gd name="T25" fmla="*/ 0 h 12"/>
                <a:gd name="T26" fmla="*/ 46759 w 22"/>
                <a:gd name="T27" fmla="*/ 7805 h 12"/>
                <a:gd name="T28" fmla="*/ 31173 w 22"/>
                <a:gd name="T29" fmla="*/ 15611 h 12"/>
                <a:gd name="T30" fmla="*/ 15586 w 22"/>
                <a:gd name="T31" fmla="*/ 23416 h 12"/>
                <a:gd name="T32" fmla="*/ 0 w 22"/>
                <a:gd name="T33" fmla="*/ 31221 h 12"/>
                <a:gd name="T34" fmla="*/ 7793 w 22"/>
                <a:gd name="T35" fmla="*/ 39026 h 12"/>
                <a:gd name="T36" fmla="*/ 23380 w 22"/>
                <a:gd name="T37" fmla="*/ 54637 h 12"/>
                <a:gd name="T38" fmla="*/ 38966 w 22"/>
                <a:gd name="T39" fmla="*/ 78053 h 12"/>
                <a:gd name="T40" fmla="*/ 46759 w 22"/>
                <a:gd name="T41" fmla="*/ 85858 h 12"/>
                <a:gd name="T42" fmla="*/ 46759 w 22"/>
                <a:gd name="T43" fmla="*/ 85858 h 12"/>
                <a:gd name="T44" fmla="*/ 70139 w 22"/>
                <a:gd name="T45" fmla="*/ 85858 h 12"/>
                <a:gd name="T46" fmla="*/ 77932 w 22"/>
                <a:gd name="T47" fmla="*/ 78053 h 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"/>
                <a:gd name="T73" fmla="*/ 0 h 12"/>
                <a:gd name="T74" fmla="*/ 22 w 22"/>
                <a:gd name="T75" fmla="*/ 12 h 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" h="12">
                  <a:moveTo>
                    <a:pt x="10" y="10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9" y="11"/>
                    <a:pt x="9" y="11"/>
                    <a:pt x="9" y="11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E8751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8" name="Freeform 354"/>
            <p:cNvSpPr>
              <a:spLocks/>
            </p:cNvSpPr>
            <p:nvPr/>
          </p:nvSpPr>
          <p:spPr bwMode="auto">
            <a:xfrm>
              <a:off x="4897995" y="3132197"/>
              <a:ext cx="163675" cy="91493"/>
            </a:xfrm>
            <a:custGeom>
              <a:avLst/>
              <a:gdLst>
                <a:gd name="T0" fmla="*/ 116794 w 21"/>
                <a:gd name="T1" fmla="*/ 0 h 12"/>
                <a:gd name="T2" fmla="*/ 101222 w 21"/>
                <a:gd name="T3" fmla="*/ 7541 h 12"/>
                <a:gd name="T4" fmla="*/ 70077 w 21"/>
                <a:gd name="T5" fmla="*/ 15081 h 12"/>
                <a:gd name="T6" fmla="*/ 46718 w 21"/>
                <a:gd name="T7" fmla="*/ 22622 h 12"/>
                <a:gd name="T8" fmla="*/ 31145 w 21"/>
                <a:gd name="T9" fmla="*/ 22622 h 12"/>
                <a:gd name="T10" fmla="*/ 23359 w 21"/>
                <a:gd name="T11" fmla="*/ 15081 h 12"/>
                <a:gd name="T12" fmla="*/ 15573 w 21"/>
                <a:gd name="T13" fmla="*/ 30162 h 12"/>
                <a:gd name="T14" fmla="*/ 7786 w 21"/>
                <a:gd name="T15" fmla="*/ 52784 h 12"/>
                <a:gd name="T16" fmla="*/ 0 w 21"/>
                <a:gd name="T17" fmla="*/ 52784 h 12"/>
                <a:gd name="T18" fmla="*/ 7786 w 21"/>
                <a:gd name="T19" fmla="*/ 67865 h 12"/>
                <a:gd name="T20" fmla="*/ 31145 w 21"/>
                <a:gd name="T21" fmla="*/ 82946 h 12"/>
                <a:gd name="T22" fmla="*/ 62290 w 21"/>
                <a:gd name="T23" fmla="*/ 90487 h 12"/>
                <a:gd name="T24" fmla="*/ 70077 w 21"/>
                <a:gd name="T25" fmla="*/ 90487 h 12"/>
                <a:gd name="T26" fmla="*/ 101222 w 21"/>
                <a:gd name="T27" fmla="*/ 82946 h 12"/>
                <a:gd name="T28" fmla="*/ 101222 w 21"/>
                <a:gd name="T29" fmla="*/ 82946 h 12"/>
                <a:gd name="T30" fmla="*/ 124581 w 21"/>
                <a:gd name="T31" fmla="*/ 75406 h 12"/>
                <a:gd name="T32" fmla="*/ 140153 w 21"/>
                <a:gd name="T33" fmla="*/ 45244 h 12"/>
                <a:gd name="T34" fmla="*/ 163512 w 21"/>
                <a:gd name="T35" fmla="*/ 7541 h 12"/>
                <a:gd name="T36" fmla="*/ 155726 w 21"/>
                <a:gd name="T37" fmla="*/ 0 h 12"/>
                <a:gd name="T38" fmla="*/ 140153 w 21"/>
                <a:gd name="T39" fmla="*/ 0 h 12"/>
                <a:gd name="T40" fmla="*/ 116794 w 21"/>
                <a:gd name="T41" fmla="*/ 0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"/>
                <a:gd name="T64" fmla="*/ 0 h 12"/>
                <a:gd name="T65" fmla="*/ 21 w 21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" h="12">
                  <a:moveTo>
                    <a:pt x="15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7" y="12"/>
                    <a:pt x="8" y="12"/>
                  </a:cubicBezTo>
                  <a:cubicBezTo>
                    <a:pt x="8" y="12"/>
                    <a:pt x="9" y="12"/>
                    <a:pt x="9" y="12"/>
                  </a:cubicBezTo>
                  <a:cubicBezTo>
                    <a:pt x="11" y="12"/>
                    <a:pt x="12" y="12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9" name="Freeform 355"/>
            <p:cNvSpPr>
              <a:spLocks/>
            </p:cNvSpPr>
            <p:nvPr/>
          </p:nvSpPr>
          <p:spPr bwMode="auto">
            <a:xfrm>
              <a:off x="4913734" y="3083401"/>
              <a:ext cx="138494" cy="70144"/>
            </a:xfrm>
            <a:custGeom>
              <a:avLst/>
              <a:gdLst>
                <a:gd name="T0" fmla="*/ 85372 w 108"/>
                <a:gd name="T1" fmla="*/ 15522 h 54"/>
                <a:gd name="T2" fmla="*/ 54328 w 108"/>
                <a:gd name="T3" fmla="*/ 0 h 54"/>
                <a:gd name="T4" fmla="*/ 54328 w 108"/>
                <a:gd name="T5" fmla="*/ 0 h 54"/>
                <a:gd name="T6" fmla="*/ 38806 w 108"/>
                <a:gd name="T7" fmla="*/ 15522 h 54"/>
                <a:gd name="T8" fmla="*/ 31044 w 108"/>
                <a:gd name="T9" fmla="*/ 31044 h 54"/>
                <a:gd name="T10" fmla="*/ 0 w 108"/>
                <a:gd name="T11" fmla="*/ 46567 h 54"/>
                <a:gd name="T12" fmla="*/ 7761 w 108"/>
                <a:gd name="T13" fmla="*/ 62089 h 54"/>
                <a:gd name="T14" fmla="*/ 7761 w 108"/>
                <a:gd name="T15" fmla="*/ 62089 h 54"/>
                <a:gd name="T16" fmla="*/ 15522 w 108"/>
                <a:gd name="T17" fmla="*/ 69850 h 54"/>
                <a:gd name="T18" fmla="*/ 31044 w 108"/>
                <a:gd name="T19" fmla="*/ 69850 h 54"/>
                <a:gd name="T20" fmla="*/ 54328 w 108"/>
                <a:gd name="T21" fmla="*/ 62089 h 54"/>
                <a:gd name="T22" fmla="*/ 85372 w 108"/>
                <a:gd name="T23" fmla="*/ 54328 h 54"/>
                <a:gd name="T24" fmla="*/ 100894 w 108"/>
                <a:gd name="T25" fmla="*/ 46567 h 54"/>
                <a:gd name="T26" fmla="*/ 124178 w 108"/>
                <a:gd name="T27" fmla="*/ 46567 h 54"/>
                <a:gd name="T28" fmla="*/ 139700 w 108"/>
                <a:gd name="T29" fmla="*/ 46567 h 54"/>
                <a:gd name="T30" fmla="*/ 131939 w 108"/>
                <a:gd name="T31" fmla="*/ 38806 h 54"/>
                <a:gd name="T32" fmla="*/ 131939 w 108"/>
                <a:gd name="T33" fmla="*/ 15522 h 54"/>
                <a:gd name="T34" fmla="*/ 116417 w 108"/>
                <a:gd name="T35" fmla="*/ 15522 h 54"/>
                <a:gd name="T36" fmla="*/ 85372 w 108"/>
                <a:gd name="T37" fmla="*/ 15522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8"/>
                <a:gd name="T58" fmla="*/ 0 h 54"/>
                <a:gd name="T59" fmla="*/ 108 w 108"/>
                <a:gd name="T60" fmla="*/ 54 h 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8" h="54">
                  <a:moveTo>
                    <a:pt x="66" y="12"/>
                  </a:moveTo>
                  <a:lnTo>
                    <a:pt x="42" y="0"/>
                  </a:lnTo>
                  <a:lnTo>
                    <a:pt x="30" y="12"/>
                  </a:lnTo>
                  <a:lnTo>
                    <a:pt x="24" y="24"/>
                  </a:lnTo>
                  <a:lnTo>
                    <a:pt x="0" y="36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24" y="54"/>
                  </a:lnTo>
                  <a:lnTo>
                    <a:pt x="42" y="48"/>
                  </a:lnTo>
                  <a:lnTo>
                    <a:pt x="66" y="42"/>
                  </a:lnTo>
                  <a:lnTo>
                    <a:pt x="78" y="36"/>
                  </a:lnTo>
                  <a:lnTo>
                    <a:pt x="96" y="36"/>
                  </a:lnTo>
                  <a:lnTo>
                    <a:pt x="108" y="36"/>
                  </a:lnTo>
                  <a:lnTo>
                    <a:pt x="102" y="30"/>
                  </a:lnTo>
                  <a:lnTo>
                    <a:pt x="102" y="12"/>
                  </a:lnTo>
                  <a:lnTo>
                    <a:pt x="90" y="12"/>
                  </a:lnTo>
                  <a:lnTo>
                    <a:pt x="66" y="12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90" name="Freeform 356"/>
            <p:cNvSpPr>
              <a:spLocks/>
            </p:cNvSpPr>
            <p:nvPr/>
          </p:nvSpPr>
          <p:spPr bwMode="auto">
            <a:xfrm>
              <a:off x="5061670" y="3287735"/>
              <a:ext cx="173119" cy="149440"/>
            </a:xfrm>
            <a:custGeom>
              <a:avLst/>
              <a:gdLst>
                <a:gd name="T0" fmla="*/ 63500 w 132"/>
                <a:gd name="T1" fmla="*/ 7786 h 115"/>
                <a:gd name="T2" fmla="*/ 15875 w 132"/>
                <a:gd name="T3" fmla="*/ 7786 h 115"/>
                <a:gd name="T4" fmla="*/ 0 w 132"/>
                <a:gd name="T5" fmla="*/ 0 h 115"/>
                <a:gd name="T6" fmla="*/ 0 w 132"/>
                <a:gd name="T7" fmla="*/ 15571 h 115"/>
                <a:gd name="T8" fmla="*/ 7937 w 132"/>
                <a:gd name="T9" fmla="*/ 38928 h 115"/>
                <a:gd name="T10" fmla="*/ 0 w 132"/>
                <a:gd name="T11" fmla="*/ 62285 h 115"/>
                <a:gd name="T12" fmla="*/ 7937 w 132"/>
                <a:gd name="T13" fmla="*/ 79154 h 115"/>
                <a:gd name="T14" fmla="*/ 15875 w 132"/>
                <a:gd name="T15" fmla="*/ 94725 h 115"/>
                <a:gd name="T16" fmla="*/ 15875 w 132"/>
                <a:gd name="T17" fmla="*/ 94725 h 115"/>
                <a:gd name="T18" fmla="*/ 63500 w 132"/>
                <a:gd name="T19" fmla="*/ 94725 h 115"/>
                <a:gd name="T20" fmla="*/ 87313 w 132"/>
                <a:gd name="T21" fmla="*/ 94725 h 115"/>
                <a:gd name="T22" fmla="*/ 95250 w 132"/>
                <a:gd name="T23" fmla="*/ 86940 h 115"/>
                <a:gd name="T24" fmla="*/ 95250 w 132"/>
                <a:gd name="T25" fmla="*/ 94725 h 115"/>
                <a:gd name="T26" fmla="*/ 87313 w 132"/>
                <a:gd name="T27" fmla="*/ 110297 h 115"/>
                <a:gd name="T28" fmla="*/ 79375 w 132"/>
                <a:gd name="T29" fmla="*/ 118082 h 115"/>
                <a:gd name="T30" fmla="*/ 87313 w 132"/>
                <a:gd name="T31" fmla="*/ 149225 h 115"/>
                <a:gd name="T32" fmla="*/ 119062 w 132"/>
                <a:gd name="T33" fmla="*/ 125868 h 115"/>
                <a:gd name="T34" fmla="*/ 150812 w 132"/>
                <a:gd name="T35" fmla="*/ 125868 h 115"/>
                <a:gd name="T36" fmla="*/ 166687 w 132"/>
                <a:gd name="T37" fmla="*/ 102511 h 115"/>
                <a:gd name="T38" fmla="*/ 174625 w 132"/>
                <a:gd name="T39" fmla="*/ 102511 h 115"/>
                <a:gd name="T40" fmla="*/ 127000 w 132"/>
                <a:gd name="T41" fmla="*/ 86940 h 115"/>
                <a:gd name="T42" fmla="*/ 119062 w 132"/>
                <a:gd name="T43" fmla="*/ 46714 h 115"/>
                <a:gd name="T44" fmla="*/ 150812 w 132"/>
                <a:gd name="T45" fmla="*/ 15571 h 115"/>
                <a:gd name="T46" fmla="*/ 150812 w 132"/>
                <a:gd name="T47" fmla="*/ 15571 h 115"/>
                <a:gd name="T48" fmla="*/ 103187 w 132"/>
                <a:gd name="T49" fmla="*/ 0 h 115"/>
                <a:gd name="T50" fmla="*/ 63500 w 132"/>
                <a:gd name="T51" fmla="*/ 7786 h 11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2"/>
                <a:gd name="T79" fmla="*/ 0 h 115"/>
                <a:gd name="T80" fmla="*/ 132 w 132"/>
                <a:gd name="T81" fmla="*/ 115 h 11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2" h="115">
                  <a:moveTo>
                    <a:pt x="48" y="6"/>
                  </a:moveTo>
                  <a:lnTo>
                    <a:pt x="12" y="6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30"/>
                  </a:lnTo>
                  <a:lnTo>
                    <a:pt x="0" y="48"/>
                  </a:lnTo>
                  <a:lnTo>
                    <a:pt x="6" y="61"/>
                  </a:lnTo>
                  <a:lnTo>
                    <a:pt x="12" y="73"/>
                  </a:lnTo>
                  <a:lnTo>
                    <a:pt x="48" y="73"/>
                  </a:lnTo>
                  <a:lnTo>
                    <a:pt x="66" y="73"/>
                  </a:lnTo>
                  <a:lnTo>
                    <a:pt x="72" y="67"/>
                  </a:lnTo>
                  <a:lnTo>
                    <a:pt x="72" y="73"/>
                  </a:lnTo>
                  <a:lnTo>
                    <a:pt x="66" y="85"/>
                  </a:lnTo>
                  <a:lnTo>
                    <a:pt x="60" y="91"/>
                  </a:lnTo>
                  <a:lnTo>
                    <a:pt x="66" y="115"/>
                  </a:lnTo>
                  <a:lnTo>
                    <a:pt x="90" y="97"/>
                  </a:lnTo>
                  <a:lnTo>
                    <a:pt x="114" y="97"/>
                  </a:lnTo>
                  <a:lnTo>
                    <a:pt x="126" y="79"/>
                  </a:lnTo>
                  <a:lnTo>
                    <a:pt x="132" y="79"/>
                  </a:lnTo>
                  <a:lnTo>
                    <a:pt x="96" y="67"/>
                  </a:lnTo>
                  <a:lnTo>
                    <a:pt x="90" y="36"/>
                  </a:lnTo>
                  <a:lnTo>
                    <a:pt x="114" y="12"/>
                  </a:lnTo>
                  <a:lnTo>
                    <a:pt x="78" y="0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91" name="Freeform 357"/>
            <p:cNvSpPr>
              <a:spLocks/>
            </p:cNvSpPr>
            <p:nvPr/>
          </p:nvSpPr>
          <p:spPr bwMode="auto">
            <a:xfrm>
              <a:off x="4951505" y="3217591"/>
              <a:ext cx="125904" cy="219584"/>
            </a:xfrm>
            <a:custGeom>
              <a:avLst/>
              <a:gdLst>
                <a:gd name="T0" fmla="*/ 71437 w 16"/>
                <a:gd name="T1" fmla="*/ 187779 h 28"/>
                <a:gd name="T2" fmla="*/ 71437 w 16"/>
                <a:gd name="T3" fmla="*/ 179954 h 28"/>
                <a:gd name="T4" fmla="*/ 103187 w 16"/>
                <a:gd name="T5" fmla="*/ 172130 h 28"/>
                <a:gd name="T6" fmla="*/ 127000 w 16"/>
                <a:gd name="T7" fmla="*/ 164306 h 28"/>
                <a:gd name="T8" fmla="*/ 119062 w 16"/>
                <a:gd name="T9" fmla="*/ 148658 h 28"/>
                <a:gd name="T10" fmla="*/ 111125 w 16"/>
                <a:gd name="T11" fmla="*/ 133010 h 28"/>
                <a:gd name="T12" fmla="*/ 119062 w 16"/>
                <a:gd name="T13" fmla="*/ 109538 h 28"/>
                <a:gd name="T14" fmla="*/ 111125 w 16"/>
                <a:gd name="T15" fmla="*/ 86065 h 28"/>
                <a:gd name="T16" fmla="*/ 111125 w 16"/>
                <a:gd name="T17" fmla="*/ 70417 h 28"/>
                <a:gd name="T18" fmla="*/ 103187 w 16"/>
                <a:gd name="T19" fmla="*/ 54769 h 28"/>
                <a:gd name="T20" fmla="*/ 63500 w 16"/>
                <a:gd name="T21" fmla="*/ 23472 h 28"/>
                <a:gd name="T22" fmla="*/ 47625 w 16"/>
                <a:gd name="T23" fmla="*/ 0 h 28"/>
                <a:gd name="T24" fmla="*/ 15875 w 16"/>
                <a:gd name="T25" fmla="*/ 7824 h 28"/>
                <a:gd name="T26" fmla="*/ 15875 w 16"/>
                <a:gd name="T27" fmla="*/ 15648 h 28"/>
                <a:gd name="T28" fmla="*/ 23812 w 16"/>
                <a:gd name="T29" fmla="*/ 31296 h 28"/>
                <a:gd name="T30" fmla="*/ 23812 w 16"/>
                <a:gd name="T31" fmla="*/ 46945 h 28"/>
                <a:gd name="T32" fmla="*/ 31750 w 16"/>
                <a:gd name="T33" fmla="*/ 70417 h 28"/>
                <a:gd name="T34" fmla="*/ 7938 w 16"/>
                <a:gd name="T35" fmla="*/ 101713 h 28"/>
                <a:gd name="T36" fmla="*/ 0 w 16"/>
                <a:gd name="T37" fmla="*/ 140834 h 28"/>
                <a:gd name="T38" fmla="*/ 31750 w 16"/>
                <a:gd name="T39" fmla="*/ 164306 h 28"/>
                <a:gd name="T40" fmla="*/ 31750 w 16"/>
                <a:gd name="T41" fmla="*/ 187779 h 28"/>
                <a:gd name="T42" fmla="*/ 47625 w 16"/>
                <a:gd name="T43" fmla="*/ 219075 h 28"/>
                <a:gd name="T44" fmla="*/ 63500 w 16"/>
                <a:gd name="T45" fmla="*/ 203427 h 28"/>
                <a:gd name="T46" fmla="*/ 71437 w 16"/>
                <a:gd name="T47" fmla="*/ 187779 h 2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28"/>
                <a:gd name="T74" fmla="*/ 16 w 16"/>
                <a:gd name="T75" fmla="*/ 28 h 2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28">
                  <a:moveTo>
                    <a:pt x="9" y="24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4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8" y="26"/>
                    <a:pt x="8" y="26"/>
                    <a:pt x="8" y="26"/>
                  </a:cubicBezTo>
                  <a:lnTo>
                    <a:pt x="9" y="24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92" name="Freeform 358"/>
            <p:cNvSpPr>
              <a:spLocks/>
            </p:cNvSpPr>
            <p:nvPr/>
          </p:nvSpPr>
          <p:spPr bwMode="auto">
            <a:xfrm>
              <a:off x="4835043" y="3184043"/>
              <a:ext cx="144790" cy="170788"/>
            </a:xfrm>
            <a:custGeom>
              <a:avLst/>
              <a:gdLst>
                <a:gd name="T0" fmla="*/ 147637 w 19"/>
                <a:gd name="T1" fmla="*/ 101311 h 22"/>
                <a:gd name="T2" fmla="*/ 139867 w 19"/>
                <a:gd name="T3" fmla="*/ 77932 h 22"/>
                <a:gd name="T4" fmla="*/ 139867 w 19"/>
                <a:gd name="T5" fmla="*/ 62345 h 22"/>
                <a:gd name="T6" fmla="*/ 132096 w 19"/>
                <a:gd name="T7" fmla="*/ 46759 h 22"/>
                <a:gd name="T8" fmla="*/ 132096 w 19"/>
                <a:gd name="T9" fmla="*/ 38966 h 22"/>
                <a:gd name="T10" fmla="*/ 124326 w 19"/>
                <a:gd name="T11" fmla="*/ 38966 h 22"/>
                <a:gd name="T12" fmla="*/ 93244 w 19"/>
                <a:gd name="T13" fmla="*/ 31173 h 22"/>
                <a:gd name="T14" fmla="*/ 69933 w 19"/>
                <a:gd name="T15" fmla="*/ 15586 h 22"/>
                <a:gd name="T16" fmla="*/ 62163 w 19"/>
                <a:gd name="T17" fmla="*/ 0 h 22"/>
                <a:gd name="T18" fmla="*/ 38852 w 19"/>
                <a:gd name="T19" fmla="*/ 15586 h 22"/>
                <a:gd name="T20" fmla="*/ 7770 w 19"/>
                <a:gd name="T21" fmla="*/ 15586 h 22"/>
                <a:gd name="T22" fmla="*/ 0 w 19"/>
                <a:gd name="T23" fmla="*/ 15586 h 22"/>
                <a:gd name="T24" fmla="*/ 0 w 19"/>
                <a:gd name="T25" fmla="*/ 38966 h 22"/>
                <a:gd name="T26" fmla="*/ 0 w 19"/>
                <a:gd name="T27" fmla="*/ 54552 h 22"/>
                <a:gd name="T28" fmla="*/ 15541 w 19"/>
                <a:gd name="T29" fmla="*/ 54552 h 22"/>
                <a:gd name="T30" fmla="*/ 46622 w 19"/>
                <a:gd name="T31" fmla="*/ 93518 h 22"/>
                <a:gd name="T32" fmla="*/ 62163 w 19"/>
                <a:gd name="T33" fmla="*/ 132484 h 22"/>
                <a:gd name="T34" fmla="*/ 116556 w 19"/>
                <a:gd name="T35" fmla="*/ 171450 h 22"/>
                <a:gd name="T36" fmla="*/ 124326 w 19"/>
                <a:gd name="T37" fmla="*/ 132484 h 22"/>
                <a:gd name="T38" fmla="*/ 147637 w 19"/>
                <a:gd name="T39" fmla="*/ 101311 h 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"/>
                <a:gd name="T61" fmla="*/ 0 h 22"/>
                <a:gd name="T62" fmla="*/ 19 w 19"/>
                <a:gd name="T63" fmla="*/ 22 h 2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" h="22">
                  <a:moveTo>
                    <a:pt x="19" y="13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6" y="5"/>
                    <a:pt x="16" y="5"/>
                  </a:cubicBezTo>
                  <a:cubicBezTo>
                    <a:pt x="15" y="5"/>
                    <a:pt x="12" y="4"/>
                    <a:pt x="12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17"/>
                    <a:pt x="16" y="17"/>
                    <a:pt x="16" y="17"/>
                  </a:cubicBezTo>
                  <a:lnTo>
                    <a:pt x="19" y="13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93" name="Freeform 359"/>
            <p:cNvSpPr>
              <a:spLocks/>
            </p:cNvSpPr>
            <p:nvPr/>
          </p:nvSpPr>
          <p:spPr bwMode="auto">
            <a:xfrm>
              <a:off x="4989277" y="2857717"/>
              <a:ext cx="78689" cy="48797"/>
            </a:xfrm>
            <a:custGeom>
              <a:avLst/>
              <a:gdLst>
                <a:gd name="T0" fmla="*/ 70009 w 60"/>
                <a:gd name="T1" fmla="*/ 47625 h 36"/>
                <a:gd name="T2" fmla="*/ 77788 w 60"/>
                <a:gd name="T3" fmla="*/ 31750 h 36"/>
                <a:gd name="T4" fmla="*/ 70009 w 60"/>
                <a:gd name="T5" fmla="*/ 15875 h 36"/>
                <a:gd name="T6" fmla="*/ 54452 w 60"/>
                <a:gd name="T7" fmla="*/ 7937 h 36"/>
                <a:gd name="T8" fmla="*/ 38894 w 60"/>
                <a:gd name="T9" fmla="*/ 0 h 36"/>
                <a:gd name="T10" fmla="*/ 23336 w 60"/>
                <a:gd name="T11" fmla="*/ 0 h 36"/>
                <a:gd name="T12" fmla="*/ 7779 w 60"/>
                <a:gd name="T13" fmla="*/ 15875 h 36"/>
                <a:gd name="T14" fmla="*/ 0 w 60"/>
                <a:gd name="T15" fmla="*/ 23813 h 36"/>
                <a:gd name="T16" fmla="*/ 15558 w 60"/>
                <a:gd name="T17" fmla="*/ 39687 h 36"/>
                <a:gd name="T18" fmla="*/ 70009 w 60"/>
                <a:gd name="T19" fmla="*/ 47625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36"/>
                <a:gd name="T32" fmla="*/ 60 w 60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36">
                  <a:moveTo>
                    <a:pt x="54" y="36"/>
                  </a:moveTo>
                  <a:lnTo>
                    <a:pt x="60" y="24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94" name="Freeform 360"/>
            <p:cNvSpPr>
              <a:spLocks/>
            </p:cNvSpPr>
            <p:nvPr/>
          </p:nvSpPr>
          <p:spPr bwMode="auto">
            <a:xfrm>
              <a:off x="4850782" y="2882115"/>
              <a:ext cx="242364" cy="216534"/>
            </a:xfrm>
            <a:custGeom>
              <a:avLst/>
              <a:gdLst>
                <a:gd name="T0" fmla="*/ 7835 w 31"/>
                <a:gd name="T1" fmla="*/ 69907 h 28"/>
                <a:gd name="T2" fmla="*/ 7835 w 31"/>
                <a:gd name="T3" fmla="*/ 77674 h 28"/>
                <a:gd name="T4" fmla="*/ 7835 w 31"/>
                <a:gd name="T5" fmla="*/ 100976 h 28"/>
                <a:gd name="T6" fmla="*/ 15670 w 31"/>
                <a:gd name="T7" fmla="*/ 132046 h 28"/>
                <a:gd name="T8" fmla="*/ 15670 w 31"/>
                <a:gd name="T9" fmla="*/ 155348 h 28"/>
                <a:gd name="T10" fmla="*/ 47010 w 31"/>
                <a:gd name="T11" fmla="*/ 170883 h 28"/>
                <a:gd name="T12" fmla="*/ 78351 w 31"/>
                <a:gd name="T13" fmla="*/ 186417 h 28"/>
                <a:gd name="T14" fmla="*/ 117526 w 31"/>
                <a:gd name="T15" fmla="*/ 201952 h 28"/>
                <a:gd name="T16" fmla="*/ 117526 w 31"/>
                <a:gd name="T17" fmla="*/ 201952 h 28"/>
                <a:gd name="T18" fmla="*/ 148866 w 31"/>
                <a:gd name="T19" fmla="*/ 217487 h 28"/>
                <a:gd name="T20" fmla="*/ 180206 w 31"/>
                <a:gd name="T21" fmla="*/ 217487 h 28"/>
                <a:gd name="T22" fmla="*/ 195877 w 31"/>
                <a:gd name="T23" fmla="*/ 217487 h 28"/>
                <a:gd name="T24" fmla="*/ 211547 w 31"/>
                <a:gd name="T25" fmla="*/ 217487 h 28"/>
                <a:gd name="T26" fmla="*/ 227217 w 31"/>
                <a:gd name="T27" fmla="*/ 178650 h 28"/>
                <a:gd name="T28" fmla="*/ 242887 w 31"/>
                <a:gd name="T29" fmla="*/ 163115 h 28"/>
                <a:gd name="T30" fmla="*/ 235052 w 31"/>
                <a:gd name="T31" fmla="*/ 132046 h 28"/>
                <a:gd name="T32" fmla="*/ 235052 w 31"/>
                <a:gd name="T33" fmla="*/ 116511 h 28"/>
                <a:gd name="T34" fmla="*/ 227217 w 31"/>
                <a:gd name="T35" fmla="*/ 93209 h 28"/>
                <a:gd name="T36" fmla="*/ 242887 w 31"/>
                <a:gd name="T37" fmla="*/ 77674 h 28"/>
                <a:gd name="T38" fmla="*/ 235052 w 31"/>
                <a:gd name="T39" fmla="*/ 46604 h 28"/>
                <a:gd name="T40" fmla="*/ 219382 w 31"/>
                <a:gd name="T41" fmla="*/ 23302 h 28"/>
                <a:gd name="T42" fmla="*/ 211547 w 31"/>
                <a:gd name="T43" fmla="*/ 23302 h 28"/>
                <a:gd name="T44" fmla="*/ 156701 w 31"/>
                <a:gd name="T45" fmla="*/ 15535 h 28"/>
                <a:gd name="T46" fmla="*/ 141031 w 31"/>
                <a:gd name="T47" fmla="*/ 0 h 28"/>
                <a:gd name="T48" fmla="*/ 141031 w 31"/>
                <a:gd name="T49" fmla="*/ 7767 h 28"/>
                <a:gd name="T50" fmla="*/ 117526 w 31"/>
                <a:gd name="T51" fmla="*/ 7767 h 28"/>
                <a:gd name="T52" fmla="*/ 109691 w 31"/>
                <a:gd name="T53" fmla="*/ 0 h 28"/>
                <a:gd name="T54" fmla="*/ 101856 w 31"/>
                <a:gd name="T55" fmla="*/ 0 h 28"/>
                <a:gd name="T56" fmla="*/ 39175 w 31"/>
                <a:gd name="T57" fmla="*/ 23302 h 28"/>
                <a:gd name="T58" fmla="*/ 7835 w 31"/>
                <a:gd name="T59" fmla="*/ 38837 h 28"/>
                <a:gd name="T60" fmla="*/ 0 w 31"/>
                <a:gd name="T61" fmla="*/ 31070 h 28"/>
                <a:gd name="T62" fmla="*/ 0 w 31"/>
                <a:gd name="T63" fmla="*/ 46604 h 28"/>
                <a:gd name="T64" fmla="*/ 7835 w 31"/>
                <a:gd name="T65" fmla="*/ 69907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"/>
                <a:gd name="T100" fmla="*/ 0 h 28"/>
                <a:gd name="T101" fmla="*/ 31 w 31"/>
                <a:gd name="T102" fmla="*/ 28 h 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" h="28">
                  <a:moveTo>
                    <a:pt x="1" y="9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7"/>
                    <a:pt x="2" y="17"/>
                  </a:cubicBezTo>
                  <a:cubicBezTo>
                    <a:pt x="2" y="17"/>
                    <a:pt x="2" y="19"/>
                    <a:pt x="2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1"/>
                    <a:pt x="15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95" name="Freeform 361"/>
            <p:cNvSpPr>
              <a:spLocks/>
            </p:cNvSpPr>
            <p:nvPr/>
          </p:nvSpPr>
          <p:spPr bwMode="auto">
            <a:xfrm>
              <a:off x="4652482" y="3162695"/>
              <a:ext cx="110167" cy="60996"/>
            </a:xfrm>
            <a:custGeom>
              <a:avLst/>
              <a:gdLst>
                <a:gd name="T0" fmla="*/ 86065 w 84"/>
                <a:gd name="T1" fmla="*/ 15081 h 48"/>
                <a:gd name="T2" fmla="*/ 78241 w 84"/>
                <a:gd name="T3" fmla="*/ 7541 h 48"/>
                <a:gd name="T4" fmla="*/ 62593 w 84"/>
                <a:gd name="T5" fmla="*/ 0 h 48"/>
                <a:gd name="T6" fmla="*/ 39120 w 84"/>
                <a:gd name="T7" fmla="*/ 7541 h 48"/>
                <a:gd name="T8" fmla="*/ 31296 w 84"/>
                <a:gd name="T9" fmla="*/ 0 h 48"/>
                <a:gd name="T10" fmla="*/ 31296 w 84"/>
                <a:gd name="T11" fmla="*/ 0 h 48"/>
                <a:gd name="T12" fmla="*/ 23472 w 84"/>
                <a:gd name="T13" fmla="*/ 7541 h 48"/>
                <a:gd name="T14" fmla="*/ 0 w 84"/>
                <a:gd name="T15" fmla="*/ 30163 h 48"/>
                <a:gd name="T16" fmla="*/ 0 w 84"/>
                <a:gd name="T17" fmla="*/ 45244 h 48"/>
                <a:gd name="T18" fmla="*/ 15648 w 84"/>
                <a:gd name="T19" fmla="*/ 45244 h 48"/>
                <a:gd name="T20" fmla="*/ 23472 w 84"/>
                <a:gd name="T21" fmla="*/ 60325 h 48"/>
                <a:gd name="T22" fmla="*/ 23472 w 84"/>
                <a:gd name="T23" fmla="*/ 60325 h 48"/>
                <a:gd name="T24" fmla="*/ 31296 w 84"/>
                <a:gd name="T25" fmla="*/ 60325 h 48"/>
                <a:gd name="T26" fmla="*/ 54769 w 84"/>
                <a:gd name="T27" fmla="*/ 45244 h 48"/>
                <a:gd name="T28" fmla="*/ 62593 w 84"/>
                <a:gd name="T29" fmla="*/ 52784 h 48"/>
                <a:gd name="T30" fmla="*/ 86065 w 84"/>
                <a:gd name="T31" fmla="*/ 45244 h 48"/>
                <a:gd name="T32" fmla="*/ 101713 w 84"/>
                <a:gd name="T33" fmla="*/ 37703 h 48"/>
                <a:gd name="T34" fmla="*/ 109537 w 84"/>
                <a:gd name="T35" fmla="*/ 37703 h 48"/>
                <a:gd name="T36" fmla="*/ 101713 w 84"/>
                <a:gd name="T37" fmla="*/ 30163 h 48"/>
                <a:gd name="T38" fmla="*/ 86065 w 84"/>
                <a:gd name="T39" fmla="*/ 15081 h 4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4"/>
                <a:gd name="T61" fmla="*/ 0 h 48"/>
                <a:gd name="T62" fmla="*/ 84 w 84"/>
                <a:gd name="T63" fmla="*/ 48 h 4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4" h="48">
                  <a:moveTo>
                    <a:pt x="66" y="12"/>
                  </a:moveTo>
                  <a:lnTo>
                    <a:pt x="60" y="6"/>
                  </a:lnTo>
                  <a:lnTo>
                    <a:pt x="48" y="0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66" y="36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66" y="12"/>
                  </a:lnTo>
                  <a:close/>
                </a:path>
              </a:pathLst>
            </a:custGeom>
            <a:solidFill>
              <a:srgbClr val="E8751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96" name="Freeform 362"/>
            <p:cNvSpPr>
              <a:spLocks/>
            </p:cNvSpPr>
            <p:nvPr/>
          </p:nvSpPr>
          <p:spPr bwMode="auto">
            <a:xfrm>
              <a:off x="4699697" y="2757073"/>
              <a:ext cx="72394" cy="125042"/>
            </a:xfrm>
            <a:custGeom>
              <a:avLst/>
              <a:gdLst>
                <a:gd name="T0" fmla="*/ 47625 w 9"/>
                <a:gd name="T1" fmla="*/ 125413 h 16"/>
                <a:gd name="T2" fmla="*/ 39687 w 9"/>
                <a:gd name="T3" fmla="*/ 101898 h 16"/>
                <a:gd name="T4" fmla="*/ 47625 w 9"/>
                <a:gd name="T5" fmla="*/ 70545 h 16"/>
                <a:gd name="T6" fmla="*/ 63500 w 9"/>
                <a:gd name="T7" fmla="*/ 70545 h 16"/>
                <a:gd name="T8" fmla="*/ 71437 w 9"/>
                <a:gd name="T9" fmla="*/ 54868 h 16"/>
                <a:gd name="T10" fmla="*/ 55562 w 9"/>
                <a:gd name="T11" fmla="*/ 47030 h 16"/>
                <a:gd name="T12" fmla="*/ 55562 w 9"/>
                <a:gd name="T13" fmla="*/ 31353 h 16"/>
                <a:gd name="T14" fmla="*/ 55562 w 9"/>
                <a:gd name="T15" fmla="*/ 0 h 16"/>
                <a:gd name="T16" fmla="*/ 31750 w 9"/>
                <a:gd name="T17" fmla="*/ 15677 h 16"/>
                <a:gd name="T18" fmla="*/ 7937 w 9"/>
                <a:gd name="T19" fmla="*/ 23515 h 16"/>
                <a:gd name="T20" fmla="*/ 0 w 9"/>
                <a:gd name="T21" fmla="*/ 54868 h 16"/>
                <a:gd name="T22" fmla="*/ 0 w 9"/>
                <a:gd name="T23" fmla="*/ 86221 h 16"/>
                <a:gd name="T24" fmla="*/ 15875 w 9"/>
                <a:gd name="T25" fmla="*/ 94060 h 16"/>
                <a:gd name="T26" fmla="*/ 23812 w 9"/>
                <a:gd name="T27" fmla="*/ 125413 h 16"/>
                <a:gd name="T28" fmla="*/ 31750 w 9"/>
                <a:gd name="T29" fmla="*/ 117575 h 16"/>
                <a:gd name="T30" fmla="*/ 47625 w 9"/>
                <a:gd name="T31" fmla="*/ 125413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6" y="16"/>
                  </a:moveTo>
                  <a:cubicBezTo>
                    <a:pt x="5" y="15"/>
                    <a:pt x="5" y="14"/>
                    <a:pt x="5" y="13"/>
                  </a:cubicBezTo>
                  <a:cubicBezTo>
                    <a:pt x="5" y="11"/>
                    <a:pt x="6" y="9"/>
                    <a:pt x="6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6" y="16"/>
                  </a:lnTo>
                  <a:close/>
                </a:path>
              </a:pathLst>
            </a:custGeom>
            <a:solidFill>
              <a:srgbClr val="E8751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97" name="Freeform 363"/>
            <p:cNvSpPr>
              <a:spLocks/>
            </p:cNvSpPr>
            <p:nvPr/>
          </p:nvSpPr>
          <p:spPr bwMode="auto">
            <a:xfrm>
              <a:off x="4567498" y="3013255"/>
              <a:ext cx="84984" cy="76246"/>
            </a:xfrm>
            <a:custGeom>
              <a:avLst/>
              <a:gdLst/>
              <a:ahLst/>
              <a:cxnLst>
                <a:cxn ang="0">
                  <a:pos x="18" y="30"/>
                </a:cxn>
                <a:cxn ang="0">
                  <a:pos x="24" y="42"/>
                </a:cxn>
                <a:cxn ang="0">
                  <a:pos x="36" y="48"/>
                </a:cxn>
                <a:cxn ang="0">
                  <a:pos x="48" y="54"/>
                </a:cxn>
                <a:cxn ang="0">
                  <a:pos x="54" y="60"/>
                </a:cxn>
                <a:cxn ang="0">
                  <a:pos x="60" y="48"/>
                </a:cxn>
                <a:cxn ang="0">
                  <a:pos x="66" y="36"/>
                </a:cxn>
                <a:cxn ang="0">
                  <a:pos x="60" y="24"/>
                </a:cxn>
                <a:cxn ang="0">
                  <a:pos x="60" y="24"/>
                </a:cxn>
                <a:cxn ang="0">
                  <a:pos x="54" y="18"/>
                </a:cxn>
                <a:cxn ang="0">
                  <a:pos x="48" y="12"/>
                </a:cxn>
                <a:cxn ang="0">
                  <a:pos x="36" y="6"/>
                </a:cxn>
                <a:cxn ang="0">
                  <a:pos x="24" y="6"/>
                </a:cxn>
                <a:cxn ang="0">
                  <a:pos x="18" y="0"/>
                </a:cxn>
                <a:cxn ang="0">
                  <a:pos x="6" y="6"/>
                </a:cxn>
                <a:cxn ang="0">
                  <a:pos x="0" y="12"/>
                </a:cxn>
                <a:cxn ang="0">
                  <a:pos x="6" y="24"/>
                </a:cxn>
                <a:cxn ang="0">
                  <a:pos x="18" y="30"/>
                </a:cxn>
              </a:cxnLst>
              <a:rect l="0" t="0" r="r" b="b"/>
              <a:pathLst>
                <a:path w="66" h="60">
                  <a:moveTo>
                    <a:pt x="18" y="30"/>
                  </a:moveTo>
                  <a:lnTo>
                    <a:pt x="24" y="42"/>
                  </a:lnTo>
                  <a:lnTo>
                    <a:pt x="36" y="48"/>
                  </a:lnTo>
                  <a:lnTo>
                    <a:pt x="48" y="54"/>
                  </a:lnTo>
                  <a:lnTo>
                    <a:pt x="54" y="60"/>
                  </a:lnTo>
                  <a:lnTo>
                    <a:pt x="60" y="48"/>
                  </a:lnTo>
                  <a:lnTo>
                    <a:pt x="66" y="36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4" y="18"/>
                  </a:lnTo>
                  <a:lnTo>
                    <a:pt x="48" y="12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6" y="24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E8751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98" name="Freeform 364"/>
            <p:cNvSpPr>
              <a:spLocks/>
            </p:cNvSpPr>
            <p:nvPr/>
          </p:nvSpPr>
          <p:spPr bwMode="auto">
            <a:xfrm>
              <a:off x="4504546" y="3903792"/>
              <a:ext cx="393449" cy="289730"/>
            </a:xfrm>
            <a:custGeom>
              <a:avLst/>
              <a:gdLst>
                <a:gd name="T0" fmla="*/ 86614 w 300"/>
                <a:gd name="T1" fmla="*/ 290512 h 223"/>
                <a:gd name="T2" fmla="*/ 102362 w 300"/>
                <a:gd name="T3" fmla="*/ 267063 h 223"/>
                <a:gd name="T4" fmla="*/ 133858 w 300"/>
                <a:gd name="T5" fmla="*/ 267063 h 223"/>
                <a:gd name="T6" fmla="*/ 181102 w 300"/>
                <a:gd name="T7" fmla="*/ 282696 h 223"/>
                <a:gd name="T8" fmla="*/ 212598 w 300"/>
                <a:gd name="T9" fmla="*/ 267063 h 223"/>
                <a:gd name="T10" fmla="*/ 259842 w 300"/>
                <a:gd name="T11" fmla="*/ 267063 h 223"/>
                <a:gd name="T12" fmla="*/ 299212 w 300"/>
                <a:gd name="T13" fmla="*/ 259246 h 223"/>
                <a:gd name="T14" fmla="*/ 338582 w 300"/>
                <a:gd name="T15" fmla="*/ 226678 h 223"/>
                <a:gd name="T16" fmla="*/ 377952 w 300"/>
                <a:gd name="T17" fmla="*/ 179779 h 223"/>
                <a:gd name="T18" fmla="*/ 393700 w 300"/>
                <a:gd name="T19" fmla="*/ 85981 h 223"/>
                <a:gd name="T20" fmla="*/ 377952 w 300"/>
                <a:gd name="T21" fmla="*/ 70348 h 223"/>
                <a:gd name="T22" fmla="*/ 370078 w 300"/>
                <a:gd name="T23" fmla="*/ 31266 h 223"/>
                <a:gd name="T24" fmla="*/ 370078 w 300"/>
                <a:gd name="T25" fmla="*/ 23449 h 223"/>
                <a:gd name="T26" fmla="*/ 370078 w 300"/>
                <a:gd name="T27" fmla="*/ 23449 h 223"/>
                <a:gd name="T28" fmla="*/ 354330 w 300"/>
                <a:gd name="T29" fmla="*/ 7816 h 223"/>
                <a:gd name="T30" fmla="*/ 291338 w 300"/>
                <a:gd name="T31" fmla="*/ 0 h 223"/>
                <a:gd name="T32" fmla="*/ 149606 w 300"/>
                <a:gd name="T33" fmla="*/ 93798 h 223"/>
                <a:gd name="T34" fmla="*/ 102362 w 300"/>
                <a:gd name="T35" fmla="*/ 117247 h 223"/>
                <a:gd name="T36" fmla="*/ 102362 w 300"/>
                <a:gd name="T37" fmla="*/ 117247 h 223"/>
                <a:gd name="T38" fmla="*/ 102362 w 300"/>
                <a:gd name="T39" fmla="*/ 187595 h 223"/>
                <a:gd name="T40" fmla="*/ 86614 w 300"/>
                <a:gd name="T41" fmla="*/ 211045 h 223"/>
                <a:gd name="T42" fmla="*/ 31496 w 300"/>
                <a:gd name="T43" fmla="*/ 218861 h 223"/>
                <a:gd name="T44" fmla="*/ 0 w 300"/>
                <a:gd name="T45" fmla="*/ 218861 h 223"/>
                <a:gd name="T46" fmla="*/ 15748 w 300"/>
                <a:gd name="T47" fmla="*/ 251430 h 223"/>
                <a:gd name="T48" fmla="*/ 47244 w 300"/>
                <a:gd name="T49" fmla="*/ 282696 h 223"/>
                <a:gd name="T50" fmla="*/ 62992 w 300"/>
                <a:gd name="T51" fmla="*/ 282696 h 223"/>
                <a:gd name="T52" fmla="*/ 78740 w 300"/>
                <a:gd name="T53" fmla="*/ 290512 h 223"/>
                <a:gd name="T54" fmla="*/ 86614 w 300"/>
                <a:gd name="T55" fmla="*/ 290512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00"/>
                <a:gd name="T85" fmla="*/ 0 h 223"/>
                <a:gd name="T86" fmla="*/ 300 w 300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99" name="Freeform 365"/>
            <p:cNvSpPr>
              <a:spLocks/>
            </p:cNvSpPr>
            <p:nvPr/>
          </p:nvSpPr>
          <p:spPr bwMode="auto">
            <a:xfrm>
              <a:off x="4504546" y="3903792"/>
              <a:ext cx="393449" cy="289730"/>
            </a:xfrm>
            <a:custGeom>
              <a:avLst/>
              <a:gdLst/>
              <a:ahLst/>
              <a:cxnLst>
                <a:cxn ang="0">
                  <a:pos x="66" y="223"/>
                </a:cxn>
                <a:cxn ang="0">
                  <a:pos x="78" y="205"/>
                </a:cxn>
                <a:cxn ang="0">
                  <a:pos x="102" y="205"/>
                </a:cxn>
                <a:cxn ang="0">
                  <a:pos x="138" y="217"/>
                </a:cxn>
                <a:cxn ang="0">
                  <a:pos x="162" y="205"/>
                </a:cxn>
                <a:cxn ang="0">
                  <a:pos x="198" y="205"/>
                </a:cxn>
                <a:cxn ang="0">
                  <a:pos x="228" y="199"/>
                </a:cxn>
                <a:cxn ang="0">
                  <a:pos x="258" y="174"/>
                </a:cxn>
                <a:cxn ang="0">
                  <a:pos x="288" y="138"/>
                </a:cxn>
                <a:cxn ang="0">
                  <a:pos x="300" y="66"/>
                </a:cxn>
                <a:cxn ang="0">
                  <a:pos x="288" y="54"/>
                </a:cxn>
                <a:cxn ang="0">
                  <a:pos x="282" y="24"/>
                </a:cxn>
                <a:cxn ang="0">
                  <a:pos x="282" y="18"/>
                </a:cxn>
                <a:cxn ang="0">
                  <a:pos x="282" y="18"/>
                </a:cxn>
                <a:cxn ang="0">
                  <a:pos x="270" y="6"/>
                </a:cxn>
                <a:cxn ang="0">
                  <a:pos x="222" y="0"/>
                </a:cxn>
                <a:cxn ang="0">
                  <a:pos x="114" y="72"/>
                </a:cxn>
                <a:cxn ang="0">
                  <a:pos x="78" y="90"/>
                </a:cxn>
                <a:cxn ang="0">
                  <a:pos x="78" y="90"/>
                </a:cxn>
                <a:cxn ang="0">
                  <a:pos x="78" y="144"/>
                </a:cxn>
                <a:cxn ang="0">
                  <a:pos x="66" y="162"/>
                </a:cxn>
                <a:cxn ang="0">
                  <a:pos x="24" y="168"/>
                </a:cxn>
                <a:cxn ang="0">
                  <a:pos x="0" y="168"/>
                </a:cxn>
                <a:cxn ang="0">
                  <a:pos x="12" y="193"/>
                </a:cxn>
                <a:cxn ang="0">
                  <a:pos x="36" y="217"/>
                </a:cxn>
                <a:cxn ang="0">
                  <a:pos x="48" y="217"/>
                </a:cxn>
                <a:cxn ang="0">
                  <a:pos x="60" y="223"/>
                </a:cxn>
                <a:cxn ang="0">
                  <a:pos x="66" y="223"/>
                </a:cxn>
              </a:cxnLst>
              <a:rect l="0" t="0" r="r" b="b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00" name="Freeform 366"/>
            <p:cNvSpPr>
              <a:spLocks/>
            </p:cNvSpPr>
            <p:nvPr/>
          </p:nvSpPr>
          <p:spPr bwMode="auto">
            <a:xfrm>
              <a:off x="4199228" y="3864145"/>
              <a:ext cx="409188" cy="384273"/>
            </a:xfrm>
            <a:custGeom>
              <a:avLst/>
              <a:gdLst/>
              <a:ahLst/>
              <a:cxnLst>
                <a:cxn ang="0">
                  <a:pos x="24" y="44"/>
                </a:cxn>
                <a:cxn ang="0">
                  <a:pos x="27" y="40"/>
                </a:cxn>
                <a:cxn ang="0">
                  <a:pos x="32" y="36"/>
                </a:cxn>
                <a:cxn ang="0">
                  <a:pos x="38" y="33"/>
                </a:cxn>
                <a:cxn ang="0">
                  <a:pos x="39" y="33"/>
                </a:cxn>
                <a:cxn ang="0">
                  <a:pos x="43" y="33"/>
                </a:cxn>
                <a:cxn ang="0">
                  <a:pos x="50" y="32"/>
                </a:cxn>
                <a:cxn ang="0">
                  <a:pos x="51" y="29"/>
                </a:cxn>
                <a:cxn ang="0">
                  <a:pos x="52" y="20"/>
                </a:cxn>
                <a:cxn ang="0">
                  <a:pos x="49" y="20"/>
                </a:cxn>
                <a:cxn ang="0">
                  <a:pos x="47" y="18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21" y="29"/>
                </a:cxn>
                <a:cxn ang="0">
                  <a:pos x="23" y="30"/>
                </a:cxn>
                <a:cxn ang="0">
                  <a:pos x="20" y="32"/>
                </a:cxn>
                <a:cxn ang="0">
                  <a:pos x="6" y="32"/>
                </a:cxn>
                <a:cxn ang="0">
                  <a:pos x="5" y="33"/>
                </a:cxn>
                <a:cxn ang="0">
                  <a:pos x="3" y="31"/>
                </a:cxn>
                <a:cxn ang="0">
                  <a:pos x="0" y="34"/>
                </a:cxn>
                <a:cxn ang="0">
                  <a:pos x="0" y="35"/>
                </a:cxn>
                <a:cxn ang="0">
                  <a:pos x="1" y="38"/>
                </a:cxn>
                <a:cxn ang="0">
                  <a:pos x="3" y="42"/>
                </a:cxn>
                <a:cxn ang="0">
                  <a:pos x="2" y="42"/>
                </a:cxn>
                <a:cxn ang="0">
                  <a:pos x="2" y="43"/>
                </a:cxn>
                <a:cxn ang="0">
                  <a:pos x="6" y="43"/>
                </a:cxn>
                <a:cxn ang="0">
                  <a:pos x="10" y="42"/>
                </a:cxn>
                <a:cxn ang="0">
                  <a:pos x="11" y="44"/>
                </a:cxn>
                <a:cxn ang="0">
                  <a:pos x="13" y="49"/>
                </a:cxn>
                <a:cxn ang="0">
                  <a:pos x="15" y="48"/>
                </a:cxn>
                <a:cxn ang="0">
                  <a:pos x="17" y="48"/>
                </a:cxn>
                <a:cxn ang="0">
                  <a:pos x="18" y="48"/>
                </a:cxn>
                <a:cxn ang="0">
                  <a:pos x="20" y="49"/>
                </a:cxn>
                <a:cxn ang="0">
                  <a:pos x="22" y="49"/>
                </a:cxn>
                <a:cxn ang="0">
                  <a:pos x="23" y="49"/>
                </a:cxn>
                <a:cxn ang="0">
                  <a:pos x="23" y="47"/>
                </a:cxn>
                <a:cxn ang="0">
                  <a:pos x="24" y="44"/>
                </a:cxn>
              </a:cxnLst>
              <a:rect l="0" t="0" r="r" b="b"/>
              <a:pathLst>
                <a:path w="52" h="49">
                  <a:moveTo>
                    <a:pt x="24" y="44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10" y="42"/>
                    <a:pt x="10" y="42"/>
                  </a:cubicBezTo>
                  <a:cubicBezTo>
                    <a:pt x="11" y="42"/>
                    <a:pt x="11" y="44"/>
                    <a:pt x="11" y="44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7"/>
                    <a:pt x="23" y="47"/>
                    <a:pt x="23" y="47"/>
                  </a:cubicBezTo>
                  <a:lnTo>
                    <a:pt x="24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01" name="Freeform 367"/>
            <p:cNvSpPr>
              <a:spLocks/>
            </p:cNvSpPr>
            <p:nvPr/>
          </p:nvSpPr>
          <p:spPr bwMode="auto">
            <a:xfrm>
              <a:off x="5527515" y="4217920"/>
              <a:ext cx="232922" cy="317177"/>
            </a:xfrm>
            <a:custGeom>
              <a:avLst/>
              <a:gdLst/>
              <a:ahLst/>
              <a:cxnLst>
                <a:cxn ang="0">
                  <a:pos x="72" y="18"/>
                </a:cxn>
                <a:cxn ang="0">
                  <a:pos x="48" y="12"/>
                </a:cxn>
                <a:cxn ang="0">
                  <a:pos x="48" y="6"/>
                </a:cxn>
                <a:cxn ang="0">
                  <a:pos x="30" y="18"/>
                </a:cxn>
                <a:cxn ang="0">
                  <a:pos x="42" y="36"/>
                </a:cxn>
                <a:cxn ang="0">
                  <a:pos x="84" y="60"/>
                </a:cxn>
                <a:cxn ang="0">
                  <a:pos x="126" y="66"/>
                </a:cxn>
                <a:cxn ang="0">
                  <a:pos x="78" y="120"/>
                </a:cxn>
                <a:cxn ang="0">
                  <a:pos x="36" y="132"/>
                </a:cxn>
                <a:cxn ang="0">
                  <a:pos x="18" y="144"/>
                </a:cxn>
                <a:cxn ang="0">
                  <a:pos x="24" y="150"/>
                </a:cxn>
                <a:cxn ang="0">
                  <a:pos x="18" y="144"/>
                </a:cxn>
                <a:cxn ang="0">
                  <a:pos x="18" y="150"/>
                </a:cxn>
                <a:cxn ang="0">
                  <a:pos x="0" y="168"/>
                </a:cxn>
                <a:cxn ang="0">
                  <a:pos x="0" y="228"/>
                </a:cxn>
                <a:cxn ang="0">
                  <a:pos x="12" y="246"/>
                </a:cxn>
                <a:cxn ang="0">
                  <a:pos x="42" y="204"/>
                </a:cxn>
                <a:cxn ang="0">
                  <a:pos x="90" y="180"/>
                </a:cxn>
                <a:cxn ang="0">
                  <a:pos x="132" y="132"/>
                </a:cxn>
                <a:cxn ang="0">
                  <a:pos x="168" y="48"/>
                </a:cxn>
                <a:cxn ang="0">
                  <a:pos x="180" y="0"/>
                </a:cxn>
                <a:cxn ang="0">
                  <a:pos x="72" y="18"/>
                </a:cxn>
              </a:cxnLst>
              <a:rect l="0" t="0" r="r" b="b"/>
              <a:pathLst>
                <a:path w="180" h="246">
                  <a:moveTo>
                    <a:pt x="72" y="18"/>
                  </a:moveTo>
                  <a:lnTo>
                    <a:pt x="48" y="12"/>
                  </a:lnTo>
                  <a:lnTo>
                    <a:pt x="48" y="6"/>
                  </a:lnTo>
                  <a:lnTo>
                    <a:pt x="30" y="18"/>
                  </a:lnTo>
                  <a:lnTo>
                    <a:pt x="42" y="36"/>
                  </a:lnTo>
                  <a:lnTo>
                    <a:pt x="84" y="60"/>
                  </a:lnTo>
                  <a:lnTo>
                    <a:pt x="126" y="66"/>
                  </a:lnTo>
                  <a:lnTo>
                    <a:pt x="78" y="120"/>
                  </a:lnTo>
                  <a:lnTo>
                    <a:pt x="36" y="132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44"/>
                  </a:lnTo>
                  <a:lnTo>
                    <a:pt x="18" y="150"/>
                  </a:lnTo>
                  <a:lnTo>
                    <a:pt x="0" y="168"/>
                  </a:lnTo>
                  <a:lnTo>
                    <a:pt x="0" y="228"/>
                  </a:lnTo>
                  <a:lnTo>
                    <a:pt x="12" y="246"/>
                  </a:lnTo>
                  <a:lnTo>
                    <a:pt x="42" y="204"/>
                  </a:lnTo>
                  <a:lnTo>
                    <a:pt x="90" y="180"/>
                  </a:lnTo>
                  <a:lnTo>
                    <a:pt x="132" y="132"/>
                  </a:lnTo>
                  <a:lnTo>
                    <a:pt x="168" y="48"/>
                  </a:lnTo>
                  <a:lnTo>
                    <a:pt x="180" y="0"/>
                  </a:lnTo>
                  <a:lnTo>
                    <a:pt x="72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02" name="Freeform 368"/>
            <p:cNvSpPr>
              <a:spLocks/>
            </p:cNvSpPr>
            <p:nvPr/>
          </p:nvSpPr>
          <p:spPr bwMode="auto">
            <a:xfrm>
              <a:off x="4850782" y="4193522"/>
              <a:ext cx="31476" cy="125040"/>
            </a:xfrm>
            <a:custGeom>
              <a:avLst/>
              <a:gdLst>
                <a:gd name="T0" fmla="*/ 15875 w 24"/>
                <a:gd name="T1" fmla="*/ 0 h 96"/>
                <a:gd name="T2" fmla="*/ 15875 w 24"/>
                <a:gd name="T3" fmla="*/ 0 h 96"/>
                <a:gd name="T4" fmla="*/ 31750 w 24"/>
                <a:gd name="T5" fmla="*/ 54173 h 96"/>
                <a:gd name="T6" fmla="*/ 0 w 24"/>
                <a:gd name="T7" fmla="*/ 61912 h 96"/>
                <a:gd name="T8" fmla="*/ 0 w 24"/>
                <a:gd name="T9" fmla="*/ 85130 h 96"/>
                <a:gd name="T10" fmla="*/ 23813 w 24"/>
                <a:gd name="T11" fmla="*/ 123825 h 96"/>
                <a:gd name="T12" fmla="*/ 31750 w 24"/>
                <a:gd name="T13" fmla="*/ 123825 h 96"/>
                <a:gd name="T14" fmla="*/ 15875 w 24"/>
                <a:gd name="T15" fmla="*/ 0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96"/>
                <a:gd name="T26" fmla="*/ 24 w 24"/>
                <a:gd name="T27" fmla="*/ 96 h 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96">
                  <a:moveTo>
                    <a:pt x="12" y="0"/>
                  </a:moveTo>
                  <a:lnTo>
                    <a:pt x="12" y="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8" y="96"/>
                  </a:lnTo>
                  <a:lnTo>
                    <a:pt x="24" y="96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03" name="Freeform 369"/>
            <p:cNvSpPr>
              <a:spLocks/>
            </p:cNvSpPr>
            <p:nvPr/>
          </p:nvSpPr>
          <p:spPr bwMode="auto">
            <a:xfrm>
              <a:off x="4850782" y="4193522"/>
              <a:ext cx="31476" cy="12504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24" y="42"/>
                </a:cxn>
                <a:cxn ang="0">
                  <a:pos x="0" y="48"/>
                </a:cxn>
                <a:cxn ang="0">
                  <a:pos x="0" y="66"/>
                </a:cxn>
                <a:cxn ang="0">
                  <a:pos x="18" y="96"/>
                </a:cxn>
                <a:cxn ang="0">
                  <a:pos x="24" y="96"/>
                </a:cxn>
              </a:cxnLst>
              <a:rect l="0" t="0" r="r" b="b"/>
              <a:pathLst>
                <a:path w="24" h="96">
                  <a:moveTo>
                    <a:pt x="12" y="0"/>
                  </a:moveTo>
                  <a:lnTo>
                    <a:pt x="12" y="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8" y="96"/>
                  </a:lnTo>
                  <a:lnTo>
                    <a:pt x="24" y="96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04" name="Freeform 370"/>
            <p:cNvSpPr>
              <a:spLocks/>
            </p:cNvSpPr>
            <p:nvPr/>
          </p:nvSpPr>
          <p:spPr bwMode="auto">
            <a:xfrm>
              <a:off x="4835043" y="3912942"/>
              <a:ext cx="258103" cy="405620"/>
            </a:xfrm>
            <a:custGeom>
              <a:avLst/>
              <a:gdLst>
                <a:gd name="T0" fmla="*/ 47048 w 198"/>
                <a:gd name="T1" fmla="*/ 404812 h 313"/>
                <a:gd name="T2" fmla="*/ 78413 w 198"/>
                <a:gd name="T3" fmla="*/ 397052 h 313"/>
                <a:gd name="T4" fmla="*/ 125460 w 198"/>
                <a:gd name="T5" fmla="*/ 381532 h 313"/>
                <a:gd name="T6" fmla="*/ 133302 w 198"/>
                <a:gd name="T7" fmla="*/ 366012 h 313"/>
                <a:gd name="T8" fmla="*/ 172508 w 198"/>
                <a:gd name="T9" fmla="*/ 358252 h 313"/>
                <a:gd name="T10" fmla="*/ 235238 w 198"/>
                <a:gd name="T11" fmla="*/ 319452 h 313"/>
                <a:gd name="T12" fmla="*/ 235238 w 198"/>
                <a:gd name="T13" fmla="*/ 319452 h 313"/>
                <a:gd name="T14" fmla="*/ 211714 w 198"/>
                <a:gd name="T15" fmla="*/ 272892 h 313"/>
                <a:gd name="T16" fmla="*/ 219556 w 198"/>
                <a:gd name="T17" fmla="*/ 249612 h 313"/>
                <a:gd name="T18" fmla="*/ 227397 w 198"/>
                <a:gd name="T19" fmla="*/ 209519 h 313"/>
                <a:gd name="T20" fmla="*/ 250921 w 198"/>
                <a:gd name="T21" fmla="*/ 193999 h 313"/>
                <a:gd name="T22" fmla="*/ 258762 w 198"/>
                <a:gd name="T23" fmla="*/ 100880 h 313"/>
                <a:gd name="T24" fmla="*/ 70571 w 198"/>
                <a:gd name="T25" fmla="*/ 0 h 313"/>
                <a:gd name="T26" fmla="*/ 39206 w 198"/>
                <a:gd name="T27" fmla="*/ 15520 h 313"/>
                <a:gd name="T28" fmla="*/ 39206 w 198"/>
                <a:gd name="T29" fmla="*/ 23280 h 313"/>
                <a:gd name="T30" fmla="*/ 47048 w 198"/>
                <a:gd name="T31" fmla="*/ 62080 h 313"/>
                <a:gd name="T32" fmla="*/ 62730 w 198"/>
                <a:gd name="T33" fmla="*/ 77600 h 313"/>
                <a:gd name="T34" fmla="*/ 47048 w 198"/>
                <a:gd name="T35" fmla="*/ 170719 h 313"/>
                <a:gd name="T36" fmla="*/ 7841 w 198"/>
                <a:gd name="T37" fmla="*/ 217279 h 313"/>
                <a:gd name="T38" fmla="*/ 15683 w 198"/>
                <a:gd name="T39" fmla="*/ 217279 h 313"/>
                <a:gd name="T40" fmla="*/ 7841 w 198"/>
                <a:gd name="T41" fmla="*/ 217279 h 313"/>
                <a:gd name="T42" fmla="*/ 0 w 198"/>
                <a:gd name="T43" fmla="*/ 226333 h 313"/>
                <a:gd name="T44" fmla="*/ 15683 w 198"/>
                <a:gd name="T45" fmla="*/ 249612 h 313"/>
                <a:gd name="T46" fmla="*/ 39206 w 198"/>
                <a:gd name="T47" fmla="*/ 257372 h 313"/>
                <a:gd name="T48" fmla="*/ 31365 w 198"/>
                <a:gd name="T49" fmla="*/ 280652 h 313"/>
                <a:gd name="T50" fmla="*/ 47048 w 198"/>
                <a:gd name="T51" fmla="*/ 404812 h 3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8"/>
                <a:gd name="T79" fmla="*/ 0 h 313"/>
                <a:gd name="T80" fmla="*/ 198 w 198"/>
                <a:gd name="T81" fmla="*/ 313 h 3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8" h="313">
                  <a:moveTo>
                    <a:pt x="36" y="313"/>
                  </a:moveTo>
                  <a:lnTo>
                    <a:pt x="60" y="307"/>
                  </a:lnTo>
                  <a:lnTo>
                    <a:pt x="96" y="295"/>
                  </a:lnTo>
                  <a:lnTo>
                    <a:pt x="102" y="283"/>
                  </a:lnTo>
                  <a:lnTo>
                    <a:pt x="132" y="277"/>
                  </a:lnTo>
                  <a:lnTo>
                    <a:pt x="180" y="247"/>
                  </a:lnTo>
                  <a:lnTo>
                    <a:pt x="162" y="211"/>
                  </a:lnTo>
                  <a:lnTo>
                    <a:pt x="168" y="193"/>
                  </a:lnTo>
                  <a:lnTo>
                    <a:pt x="174" y="162"/>
                  </a:lnTo>
                  <a:lnTo>
                    <a:pt x="192" y="150"/>
                  </a:lnTo>
                  <a:lnTo>
                    <a:pt x="198" y="78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48"/>
                  </a:lnTo>
                  <a:lnTo>
                    <a:pt x="48" y="60"/>
                  </a:lnTo>
                  <a:lnTo>
                    <a:pt x="36" y="13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0" y="175"/>
                  </a:lnTo>
                  <a:lnTo>
                    <a:pt x="12" y="193"/>
                  </a:lnTo>
                  <a:lnTo>
                    <a:pt x="30" y="199"/>
                  </a:lnTo>
                  <a:lnTo>
                    <a:pt x="24" y="217"/>
                  </a:lnTo>
                  <a:lnTo>
                    <a:pt x="36" y="3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05" name="Freeform 371"/>
            <p:cNvSpPr>
              <a:spLocks/>
            </p:cNvSpPr>
            <p:nvPr/>
          </p:nvSpPr>
          <p:spPr bwMode="auto">
            <a:xfrm>
              <a:off x="4835043" y="3912942"/>
              <a:ext cx="258103" cy="405620"/>
            </a:xfrm>
            <a:custGeom>
              <a:avLst/>
              <a:gdLst/>
              <a:ahLst/>
              <a:cxnLst>
                <a:cxn ang="0">
                  <a:pos x="36" y="313"/>
                </a:cxn>
                <a:cxn ang="0">
                  <a:pos x="60" y="307"/>
                </a:cxn>
                <a:cxn ang="0">
                  <a:pos x="96" y="295"/>
                </a:cxn>
                <a:cxn ang="0">
                  <a:pos x="102" y="283"/>
                </a:cxn>
                <a:cxn ang="0">
                  <a:pos x="132" y="277"/>
                </a:cxn>
                <a:cxn ang="0">
                  <a:pos x="180" y="247"/>
                </a:cxn>
                <a:cxn ang="0">
                  <a:pos x="180" y="247"/>
                </a:cxn>
                <a:cxn ang="0">
                  <a:pos x="162" y="211"/>
                </a:cxn>
                <a:cxn ang="0">
                  <a:pos x="168" y="193"/>
                </a:cxn>
                <a:cxn ang="0">
                  <a:pos x="174" y="162"/>
                </a:cxn>
                <a:cxn ang="0">
                  <a:pos x="192" y="150"/>
                </a:cxn>
                <a:cxn ang="0">
                  <a:pos x="198" y="78"/>
                </a:cxn>
                <a:cxn ang="0">
                  <a:pos x="54" y="0"/>
                </a:cxn>
                <a:cxn ang="0">
                  <a:pos x="30" y="12"/>
                </a:cxn>
                <a:cxn ang="0">
                  <a:pos x="30" y="18"/>
                </a:cxn>
                <a:cxn ang="0">
                  <a:pos x="36" y="48"/>
                </a:cxn>
                <a:cxn ang="0">
                  <a:pos x="48" y="60"/>
                </a:cxn>
                <a:cxn ang="0">
                  <a:pos x="36" y="132"/>
                </a:cxn>
                <a:cxn ang="0">
                  <a:pos x="6" y="168"/>
                </a:cxn>
                <a:cxn ang="0">
                  <a:pos x="12" y="168"/>
                </a:cxn>
                <a:cxn ang="0">
                  <a:pos x="6" y="168"/>
                </a:cxn>
                <a:cxn ang="0">
                  <a:pos x="0" y="175"/>
                </a:cxn>
                <a:cxn ang="0">
                  <a:pos x="12" y="193"/>
                </a:cxn>
                <a:cxn ang="0">
                  <a:pos x="30" y="199"/>
                </a:cxn>
                <a:cxn ang="0">
                  <a:pos x="24" y="217"/>
                </a:cxn>
              </a:cxnLst>
              <a:rect l="0" t="0" r="r" b="b"/>
              <a:pathLst>
                <a:path w="198" h="313">
                  <a:moveTo>
                    <a:pt x="36" y="313"/>
                  </a:moveTo>
                  <a:lnTo>
                    <a:pt x="60" y="307"/>
                  </a:lnTo>
                  <a:lnTo>
                    <a:pt x="96" y="295"/>
                  </a:lnTo>
                  <a:lnTo>
                    <a:pt x="102" y="283"/>
                  </a:lnTo>
                  <a:lnTo>
                    <a:pt x="132" y="277"/>
                  </a:lnTo>
                  <a:lnTo>
                    <a:pt x="180" y="247"/>
                  </a:lnTo>
                  <a:lnTo>
                    <a:pt x="180" y="247"/>
                  </a:lnTo>
                  <a:lnTo>
                    <a:pt x="162" y="211"/>
                  </a:lnTo>
                  <a:lnTo>
                    <a:pt x="168" y="193"/>
                  </a:lnTo>
                  <a:lnTo>
                    <a:pt x="174" y="162"/>
                  </a:lnTo>
                  <a:lnTo>
                    <a:pt x="192" y="150"/>
                  </a:lnTo>
                  <a:lnTo>
                    <a:pt x="198" y="78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48"/>
                  </a:lnTo>
                  <a:lnTo>
                    <a:pt x="48" y="60"/>
                  </a:lnTo>
                  <a:lnTo>
                    <a:pt x="36" y="13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0" y="175"/>
                  </a:lnTo>
                  <a:lnTo>
                    <a:pt x="12" y="193"/>
                  </a:lnTo>
                  <a:lnTo>
                    <a:pt x="30" y="199"/>
                  </a:lnTo>
                  <a:lnTo>
                    <a:pt x="24" y="217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06" name="Freeform 372"/>
            <p:cNvSpPr>
              <a:spLocks/>
            </p:cNvSpPr>
            <p:nvPr/>
          </p:nvSpPr>
          <p:spPr bwMode="auto">
            <a:xfrm>
              <a:off x="4913734" y="5059660"/>
              <a:ext cx="396597" cy="353775"/>
            </a:xfrm>
            <a:custGeom>
              <a:avLst/>
              <a:gdLst>
                <a:gd name="T0" fmla="*/ 375023 w 51"/>
                <a:gd name="T1" fmla="*/ 7867 h 45"/>
                <a:gd name="T2" fmla="*/ 367210 w 51"/>
                <a:gd name="T3" fmla="*/ 7867 h 45"/>
                <a:gd name="T4" fmla="*/ 359397 w 51"/>
                <a:gd name="T5" fmla="*/ 15734 h 45"/>
                <a:gd name="T6" fmla="*/ 367210 w 51"/>
                <a:gd name="T7" fmla="*/ 7867 h 45"/>
                <a:gd name="T8" fmla="*/ 320332 w 51"/>
                <a:gd name="T9" fmla="*/ 0 h 45"/>
                <a:gd name="T10" fmla="*/ 265641 w 51"/>
                <a:gd name="T11" fmla="*/ 39335 h 45"/>
                <a:gd name="T12" fmla="*/ 203137 w 51"/>
                <a:gd name="T13" fmla="*/ 94403 h 45"/>
                <a:gd name="T14" fmla="*/ 171886 w 51"/>
                <a:gd name="T15" fmla="*/ 94403 h 45"/>
                <a:gd name="T16" fmla="*/ 132821 w 51"/>
                <a:gd name="T17" fmla="*/ 118004 h 45"/>
                <a:gd name="T18" fmla="*/ 109382 w 51"/>
                <a:gd name="T19" fmla="*/ 118004 h 45"/>
                <a:gd name="T20" fmla="*/ 101569 w 51"/>
                <a:gd name="T21" fmla="*/ 102270 h 45"/>
                <a:gd name="T22" fmla="*/ 85943 w 51"/>
                <a:gd name="T23" fmla="*/ 70802 h 45"/>
                <a:gd name="T24" fmla="*/ 85943 w 51"/>
                <a:gd name="T25" fmla="*/ 86536 h 45"/>
                <a:gd name="T26" fmla="*/ 85943 w 51"/>
                <a:gd name="T27" fmla="*/ 70802 h 45"/>
                <a:gd name="T28" fmla="*/ 70317 w 51"/>
                <a:gd name="T29" fmla="*/ 180939 h 45"/>
                <a:gd name="T30" fmla="*/ 46878 w 51"/>
                <a:gd name="T31" fmla="*/ 188806 h 45"/>
                <a:gd name="T32" fmla="*/ 7813 w 51"/>
                <a:gd name="T33" fmla="*/ 173073 h 45"/>
                <a:gd name="T34" fmla="*/ 0 w 51"/>
                <a:gd name="T35" fmla="*/ 188806 h 45"/>
                <a:gd name="T36" fmla="*/ 15626 w 51"/>
                <a:gd name="T37" fmla="*/ 212407 h 45"/>
                <a:gd name="T38" fmla="*/ 39065 w 51"/>
                <a:gd name="T39" fmla="*/ 275343 h 45"/>
                <a:gd name="T40" fmla="*/ 39065 w 51"/>
                <a:gd name="T41" fmla="*/ 306810 h 45"/>
                <a:gd name="T42" fmla="*/ 70317 w 51"/>
                <a:gd name="T43" fmla="*/ 354012 h 45"/>
                <a:gd name="T44" fmla="*/ 132821 w 51"/>
                <a:gd name="T45" fmla="*/ 338278 h 45"/>
                <a:gd name="T46" fmla="*/ 195325 w 51"/>
                <a:gd name="T47" fmla="*/ 330411 h 45"/>
                <a:gd name="T48" fmla="*/ 250015 w 51"/>
                <a:gd name="T49" fmla="*/ 322544 h 45"/>
                <a:gd name="T50" fmla="*/ 367210 w 51"/>
                <a:gd name="T51" fmla="*/ 196673 h 45"/>
                <a:gd name="T52" fmla="*/ 398462 w 51"/>
                <a:gd name="T53" fmla="*/ 125871 h 45"/>
                <a:gd name="T54" fmla="*/ 398462 w 51"/>
                <a:gd name="T55" fmla="*/ 125871 h 45"/>
                <a:gd name="T56" fmla="*/ 382836 w 51"/>
                <a:gd name="T57" fmla="*/ 125871 h 45"/>
                <a:gd name="T58" fmla="*/ 375023 w 51"/>
                <a:gd name="T59" fmla="*/ 7867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"/>
                <a:gd name="T91" fmla="*/ 0 h 45"/>
                <a:gd name="T92" fmla="*/ 51 w 51"/>
                <a:gd name="T93" fmla="*/ 45 h 4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" h="45">
                  <a:moveTo>
                    <a:pt x="48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50" y="19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9" y="16"/>
                    <a:pt x="49" y="16"/>
                    <a:pt x="49" y="16"/>
                  </a:cubicBezTo>
                  <a:lnTo>
                    <a:pt x="48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07" name="Freeform 373"/>
            <p:cNvSpPr>
              <a:spLocks/>
            </p:cNvSpPr>
            <p:nvPr/>
          </p:nvSpPr>
          <p:spPr bwMode="auto">
            <a:xfrm>
              <a:off x="4998718" y="4943768"/>
              <a:ext cx="236071" cy="234832"/>
            </a:xfrm>
            <a:custGeom>
              <a:avLst/>
              <a:gdLst/>
              <a:ahLst/>
              <a:cxnLst>
                <a:cxn ang="0">
                  <a:pos x="144" y="54"/>
                </a:cxn>
                <a:cxn ang="0">
                  <a:pos x="132" y="54"/>
                </a:cxn>
                <a:cxn ang="0">
                  <a:pos x="114" y="30"/>
                </a:cxn>
                <a:cxn ang="0">
                  <a:pos x="102" y="6"/>
                </a:cxn>
                <a:cxn ang="0">
                  <a:pos x="96" y="6"/>
                </a:cxn>
                <a:cxn ang="0">
                  <a:pos x="84" y="12"/>
                </a:cxn>
                <a:cxn ang="0">
                  <a:pos x="96" y="6"/>
                </a:cxn>
                <a:cxn ang="0">
                  <a:pos x="84" y="0"/>
                </a:cxn>
                <a:cxn ang="0">
                  <a:pos x="66" y="6"/>
                </a:cxn>
                <a:cxn ang="0">
                  <a:pos x="18" y="18"/>
                </a:cxn>
                <a:cxn ang="0">
                  <a:pos x="12" y="84"/>
                </a:cxn>
                <a:cxn ang="0">
                  <a:pos x="0" y="90"/>
                </a:cxn>
                <a:cxn ang="0">
                  <a:pos x="0" y="144"/>
                </a:cxn>
                <a:cxn ang="0">
                  <a:pos x="12" y="168"/>
                </a:cxn>
                <a:cxn ang="0">
                  <a:pos x="18" y="180"/>
                </a:cxn>
                <a:cxn ang="0">
                  <a:pos x="36" y="180"/>
                </a:cxn>
                <a:cxn ang="0">
                  <a:pos x="66" y="162"/>
                </a:cxn>
                <a:cxn ang="0">
                  <a:pos x="90" y="162"/>
                </a:cxn>
                <a:cxn ang="0">
                  <a:pos x="138" y="120"/>
                </a:cxn>
                <a:cxn ang="0">
                  <a:pos x="180" y="90"/>
                </a:cxn>
                <a:cxn ang="0">
                  <a:pos x="150" y="78"/>
                </a:cxn>
                <a:cxn ang="0">
                  <a:pos x="144" y="54"/>
                </a:cxn>
              </a:cxnLst>
              <a:rect l="0" t="0" r="r" b="b"/>
              <a:pathLst>
                <a:path w="180" h="180">
                  <a:moveTo>
                    <a:pt x="144" y="54"/>
                  </a:moveTo>
                  <a:lnTo>
                    <a:pt x="132" y="54"/>
                  </a:lnTo>
                  <a:lnTo>
                    <a:pt x="114" y="30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84" y="12"/>
                  </a:lnTo>
                  <a:lnTo>
                    <a:pt x="96" y="6"/>
                  </a:lnTo>
                  <a:lnTo>
                    <a:pt x="84" y="0"/>
                  </a:lnTo>
                  <a:lnTo>
                    <a:pt x="66" y="6"/>
                  </a:lnTo>
                  <a:lnTo>
                    <a:pt x="18" y="18"/>
                  </a:lnTo>
                  <a:lnTo>
                    <a:pt x="12" y="84"/>
                  </a:lnTo>
                  <a:lnTo>
                    <a:pt x="0" y="90"/>
                  </a:lnTo>
                  <a:lnTo>
                    <a:pt x="0" y="144"/>
                  </a:lnTo>
                  <a:lnTo>
                    <a:pt x="12" y="168"/>
                  </a:lnTo>
                  <a:lnTo>
                    <a:pt x="18" y="180"/>
                  </a:lnTo>
                  <a:lnTo>
                    <a:pt x="36" y="180"/>
                  </a:lnTo>
                  <a:lnTo>
                    <a:pt x="66" y="162"/>
                  </a:lnTo>
                  <a:lnTo>
                    <a:pt x="90" y="162"/>
                  </a:lnTo>
                  <a:lnTo>
                    <a:pt x="138" y="120"/>
                  </a:lnTo>
                  <a:lnTo>
                    <a:pt x="180" y="90"/>
                  </a:lnTo>
                  <a:lnTo>
                    <a:pt x="150" y="78"/>
                  </a:lnTo>
                  <a:lnTo>
                    <a:pt x="144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08" name="Freeform 374"/>
            <p:cNvSpPr>
              <a:spLocks/>
            </p:cNvSpPr>
            <p:nvPr/>
          </p:nvSpPr>
          <p:spPr bwMode="auto">
            <a:xfrm>
              <a:off x="5241085" y="4760781"/>
              <a:ext cx="270694" cy="423919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7" y="3"/>
                </a:cxn>
                <a:cxn ang="0">
                  <a:pos x="17" y="4"/>
                </a:cxn>
                <a:cxn ang="0">
                  <a:pos x="17" y="3"/>
                </a:cxn>
                <a:cxn ang="0">
                  <a:pos x="16" y="3"/>
                </a:cxn>
                <a:cxn ang="0">
                  <a:pos x="16" y="8"/>
                </a:cxn>
                <a:cxn ang="0">
                  <a:pos x="19" y="13"/>
                </a:cxn>
                <a:cxn ang="0">
                  <a:pos x="19" y="16"/>
                </a:cxn>
                <a:cxn ang="0">
                  <a:pos x="16" y="18"/>
                </a:cxn>
                <a:cxn ang="0">
                  <a:pos x="15" y="16"/>
                </a:cxn>
                <a:cxn ang="0">
                  <a:pos x="13" y="13"/>
                </a:cxn>
                <a:cxn ang="0">
                  <a:pos x="9" y="11"/>
                </a:cxn>
                <a:cxn ang="0">
                  <a:pos x="0" y="15"/>
                </a:cxn>
                <a:cxn ang="0">
                  <a:pos x="0" y="16"/>
                </a:cxn>
                <a:cxn ang="0">
                  <a:pos x="1" y="16"/>
                </a:cxn>
                <a:cxn ang="0">
                  <a:pos x="2" y="15"/>
                </a:cxn>
                <a:cxn ang="0">
                  <a:pos x="1" y="16"/>
                </a:cxn>
                <a:cxn ang="0">
                  <a:pos x="9" y="19"/>
                </a:cxn>
                <a:cxn ang="0">
                  <a:pos x="9" y="23"/>
                </a:cxn>
                <a:cxn ang="0">
                  <a:pos x="9" y="28"/>
                </a:cxn>
                <a:cxn ang="0">
                  <a:pos x="7" y="36"/>
                </a:cxn>
                <a:cxn ang="0">
                  <a:pos x="5" y="39"/>
                </a:cxn>
                <a:cxn ang="0">
                  <a:pos x="6" y="39"/>
                </a:cxn>
                <a:cxn ang="0">
                  <a:pos x="7" y="54"/>
                </a:cxn>
                <a:cxn ang="0">
                  <a:pos x="9" y="54"/>
                </a:cxn>
                <a:cxn ang="0">
                  <a:pos x="9" y="51"/>
                </a:cxn>
                <a:cxn ang="0">
                  <a:pos x="16" y="45"/>
                </a:cxn>
                <a:cxn ang="0">
                  <a:pos x="18" y="40"/>
                </a:cxn>
                <a:cxn ang="0">
                  <a:pos x="16" y="31"/>
                </a:cxn>
                <a:cxn ang="0">
                  <a:pos x="21" y="25"/>
                </a:cxn>
                <a:cxn ang="0">
                  <a:pos x="30" y="20"/>
                </a:cxn>
                <a:cxn ang="0">
                  <a:pos x="33" y="16"/>
                </a:cxn>
                <a:cxn ang="0">
                  <a:pos x="34" y="11"/>
                </a:cxn>
                <a:cxn ang="0">
                  <a:pos x="33" y="4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0" y="1"/>
                </a:cxn>
                <a:cxn ang="0">
                  <a:pos x="22" y="2"/>
                </a:cxn>
              </a:cxnLst>
              <a:rect l="0" t="0" r="r" b="b"/>
              <a:pathLst>
                <a:path w="34" h="54">
                  <a:moveTo>
                    <a:pt x="22" y="2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0" y="51"/>
                    <a:pt x="9" y="51"/>
                    <a:pt x="9" y="51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1"/>
                    <a:pt x="30" y="1"/>
                    <a:pt x="30" y="1"/>
                  </a:cubicBezTo>
                  <a:lnTo>
                    <a:pt x="2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09" name="Freeform 375"/>
            <p:cNvSpPr>
              <a:spLocks/>
            </p:cNvSpPr>
            <p:nvPr/>
          </p:nvSpPr>
          <p:spPr bwMode="auto">
            <a:xfrm>
              <a:off x="5241085" y="4519848"/>
              <a:ext cx="261250" cy="265332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5"/>
                </a:cxn>
                <a:cxn ang="0">
                  <a:pos x="8" y="5"/>
                </a:cxn>
                <a:cxn ang="0">
                  <a:pos x="6" y="1"/>
                </a:cxn>
                <a:cxn ang="0">
                  <a:pos x="1" y="1"/>
                </a:cxn>
                <a:cxn ang="0">
                  <a:pos x="2" y="8"/>
                </a:cxn>
                <a:cxn ang="0">
                  <a:pos x="0" y="11"/>
                </a:cxn>
                <a:cxn ang="0">
                  <a:pos x="2" y="19"/>
                </a:cxn>
                <a:cxn ang="0">
                  <a:pos x="4" y="24"/>
                </a:cxn>
                <a:cxn ang="0">
                  <a:pos x="9" y="26"/>
                </a:cxn>
                <a:cxn ang="0">
                  <a:pos x="14" y="27"/>
                </a:cxn>
                <a:cxn ang="0">
                  <a:pos x="15" y="29"/>
                </a:cxn>
                <a:cxn ang="0">
                  <a:pos x="17" y="34"/>
                </a:cxn>
                <a:cxn ang="0">
                  <a:pos x="22" y="33"/>
                </a:cxn>
                <a:cxn ang="0">
                  <a:pos x="30" y="32"/>
                </a:cxn>
                <a:cxn ang="0">
                  <a:pos x="33" y="31"/>
                </a:cxn>
                <a:cxn ang="0">
                  <a:pos x="31" y="28"/>
                </a:cxn>
                <a:cxn ang="0">
                  <a:pos x="30" y="19"/>
                </a:cxn>
                <a:cxn ang="0">
                  <a:pos x="28" y="14"/>
                </a:cxn>
                <a:cxn ang="0">
                  <a:pos x="30" y="12"/>
                </a:cxn>
                <a:cxn ang="0">
                  <a:pos x="25" y="9"/>
                </a:cxn>
                <a:cxn ang="0">
                  <a:pos x="25" y="6"/>
                </a:cxn>
              </a:cxnLst>
              <a:rect l="0" t="0" r="r" b="b"/>
              <a:pathLst>
                <a:path w="33" h="34">
                  <a:moveTo>
                    <a:pt x="25" y="6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8" y="26"/>
                    <a:pt x="9" y="26"/>
                  </a:cubicBezTo>
                  <a:cubicBezTo>
                    <a:pt x="9" y="26"/>
                    <a:pt x="14" y="27"/>
                    <a:pt x="14" y="27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28" y="15"/>
                    <a:pt x="28" y="14"/>
                  </a:cubicBezTo>
                  <a:cubicBezTo>
                    <a:pt x="28" y="13"/>
                    <a:pt x="29" y="12"/>
                    <a:pt x="30" y="12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25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10" name="Freeform 376"/>
            <p:cNvSpPr>
              <a:spLocks/>
            </p:cNvSpPr>
            <p:nvPr/>
          </p:nvSpPr>
          <p:spPr bwMode="auto">
            <a:xfrm>
              <a:off x="4803567" y="4644890"/>
              <a:ext cx="295874" cy="298879"/>
            </a:xfrm>
            <a:custGeom>
              <a:avLst/>
              <a:gdLst/>
              <a:ahLst/>
              <a:cxnLst>
                <a:cxn ang="0">
                  <a:pos x="4" y="37"/>
                </a:cxn>
                <a:cxn ang="0">
                  <a:pos x="18" y="37"/>
                </a:cxn>
                <a:cxn ang="0">
                  <a:pos x="20" y="38"/>
                </a:cxn>
                <a:cxn ang="0">
                  <a:pos x="28" y="38"/>
                </a:cxn>
                <a:cxn ang="0">
                  <a:pos x="34" y="37"/>
                </a:cxn>
                <a:cxn ang="0">
                  <a:pos x="32" y="33"/>
                </a:cxn>
                <a:cxn ang="0">
                  <a:pos x="32" y="22"/>
                </a:cxn>
                <a:cxn ang="0">
                  <a:pos x="38" y="21"/>
                </a:cxn>
                <a:cxn ang="0">
                  <a:pos x="38" y="17"/>
                </a:cxn>
                <a:cxn ang="0">
                  <a:pos x="37" y="17"/>
                </a:cxn>
                <a:cxn ang="0">
                  <a:pos x="38" y="17"/>
                </a:cxn>
                <a:cxn ang="0">
                  <a:pos x="32" y="16"/>
                </a:cxn>
                <a:cxn ang="0">
                  <a:pos x="30" y="4"/>
                </a:cxn>
                <a:cxn ang="0">
                  <a:pos x="24" y="4"/>
                </a:cxn>
                <a:cxn ang="0">
                  <a:pos x="21" y="6"/>
                </a:cxn>
                <a:cxn ang="0">
                  <a:pos x="18" y="6"/>
                </a:cxn>
                <a:cxn ang="0">
                  <a:pos x="12" y="0"/>
                </a:cxn>
                <a:cxn ang="0">
                  <a:pos x="4" y="0"/>
                </a:cxn>
                <a:cxn ang="0">
                  <a:pos x="1" y="2"/>
                </a:cxn>
                <a:cxn ang="0">
                  <a:pos x="3" y="15"/>
                </a:cxn>
                <a:cxn ang="0">
                  <a:pos x="4" y="21"/>
                </a:cxn>
                <a:cxn ang="0">
                  <a:pos x="0" y="28"/>
                </a:cxn>
                <a:cxn ang="0">
                  <a:pos x="0" y="36"/>
                </a:cxn>
                <a:cxn ang="0">
                  <a:pos x="2" y="35"/>
                </a:cxn>
                <a:cxn ang="0">
                  <a:pos x="4" y="37"/>
                </a:cxn>
              </a:cxnLst>
              <a:rect l="0" t="0" r="r" b="b"/>
              <a:pathLst>
                <a:path w="38" h="38">
                  <a:moveTo>
                    <a:pt x="4" y="37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25" y="4"/>
                    <a:pt x="24" y="4"/>
                  </a:cubicBezTo>
                  <a:cubicBezTo>
                    <a:pt x="24" y="4"/>
                    <a:pt x="22" y="6"/>
                    <a:pt x="21" y="6"/>
                  </a:cubicBezTo>
                  <a:cubicBezTo>
                    <a:pt x="20" y="7"/>
                    <a:pt x="19" y="6"/>
                    <a:pt x="18" y="6"/>
                  </a:cubicBezTo>
                  <a:cubicBezTo>
                    <a:pt x="17" y="6"/>
                    <a:pt x="13" y="0"/>
                    <a:pt x="12" y="0"/>
                  </a:cubicBezTo>
                  <a:cubicBezTo>
                    <a:pt x="11" y="0"/>
                    <a:pt x="4" y="0"/>
                    <a:pt x="4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5"/>
                    <a:pt x="2" y="35"/>
                    <a:pt x="2" y="35"/>
                  </a:cubicBezTo>
                  <a:lnTo>
                    <a:pt x="4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11" name="Freeform 377"/>
            <p:cNvSpPr>
              <a:spLocks/>
            </p:cNvSpPr>
            <p:nvPr/>
          </p:nvSpPr>
          <p:spPr bwMode="auto">
            <a:xfrm>
              <a:off x="4803567" y="4364310"/>
              <a:ext cx="462698" cy="460516"/>
            </a:xfrm>
            <a:custGeom>
              <a:avLst/>
              <a:gdLst/>
              <a:ahLst/>
              <a:cxnLst>
                <a:cxn ang="0">
                  <a:pos x="21" y="6"/>
                </a:cxn>
                <a:cxn ang="0">
                  <a:pos x="18" y="18"/>
                </a:cxn>
                <a:cxn ang="0">
                  <a:pos x="15" y="21"/>
                </a:cxn>
                <a:cxn ang="0">
                  <a:pos x="11" y="29"/>
                </a:cxn>
                <a:cxn ang="0">
                  <a:pos x="7" y="32"/>
                </a:cxn>
                <a:cxn ang="0">
                  <a:pos x="3" y="32"/>
                </a:cxn>
                <a:cxn ang="0">
                  <a:pos x="0" y="35"/>
                </a:cxn>
                <a:cxn ang="0">
                  <a:pos x="1" y="38"/>
                </a:cxn>
                <a:cxn ang="0">
                  <a:pos x="1" y="38"/>
                </a:cxn>
                <a:cxn ang="0">
                  <a:pos x="4" y="36"/>
                </a:cxn>
                <a:cxn ang="0">
                  <a:pos x="12" y="36"/>
                </a:cxn>
                <a:cxn ang="0">
                  <a:pos x="18" y="42"/>
                </a:cxn>
                <a:cxn ang="0">
                  <a:pos x="21" y="42"/>
                </a:cxn>
                <a:cxn ang="0">
                  <a:pos x="24" y="40"/>
                </a:cxn>
                <a:cxn ang="0">
                  <a:pos x="30" y="40"/>
                </a:cxn>
                <a:cxn ang="0">
                  <a:pos x="32" y="52"/>
                </a:cxn>
                <a:cxn ang="0">
                  <a:pos x="38" y="53"/>
                </a:cxn>
                <a:cxn ang="0">
                  <a:pos x="43" y="53"/>
                </a:cxn>
                <a:cxn ang="0">
                  <a:pos x="49" y="56"/>
                </a:cxn>
                <a:cxn ang="0">
                  <a:pos x="55" y="59"/>
                </a:cxn>
                <a:cxn ang="0">
                  <a:pos x="55" y="57"/>
                </a:cxn>
                <a:cxn ang="0">
                  <a:pos x="52" y="53"/>
                </a:cxn>
                <a:cxn ang="0">
                  <a:pos x="53" y="50"/>
                </a:cxn>
                <a:cxn ang="0">
                  <a:pos x="54" y="44"/>
                </a:cxn>
                <a:cxn ang="0">
                  <a:pos x="57" y="43"/>
                </a:cxn>
                <a:cxn ang="0">
                  <a:pos x="55" y="37"/>
                </a:cxn>
                <a:cxn ang="0">
                  <a:pos x="54" y="31"/>
                </a:cxn>
                <a:cxn ang="0">
                  <a:pos x="53" y="25"/>
                </a:cxn>
                <a:cxn ang="0">
                  <a:pos x="55" y="18"/>
                </a:cxn>
                <a:cxn ang="0">
                  <a:pos x="59" y="11"/>
                </a:cxn>
                <a:cxn ang="0">
                  <a:pos x="59" y="10"/>
                </a:cxn>
                <a:cxn ang="0">
                  <a:pos x="59" y="5"/>
                </a:cxn>
                <a:cxn ang="0">
                  <a:pos x="56" y="3"/>
                </a:cxn>
                <a:cxn ang="0">
                  <a:pos x="51" y="3"/>
                </a:cxn>
                <a:cxn ang="0">
                  <a:pos x="49" y="0"/>
                </a:cxn>
                <a:cxn ang="0">
                  <a:pos x="41" y="1"/>
                </a:cxn>
                <a:cxn ang="0">
                  <a:pos x="32" y="3"/>
                </a:cxn>
                <a:cxn ang="0">
                  <a:pos x="27" y="1"/>
                </a:cxn>
                <a:cxn ang="0">
                  <a:pos x="21" y="2"/>
                </a:cxn>
                <a:cxn ang="0">
                  <a:pos x="21" y="6"/>
                </a:cxn>
              </a:cxnLst>
              <a:rect l="0" t="0" r="r" b="b"/>
              <a:pathLst>
                <a:path w="59" h="59">
                  <a:moveTo>
                    <a:pt x="21" y="6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11" y="36"/>
                    <a:pt x="12" y="36"/>
                  </a:cubicBezTo>
                  <a:cubicBezTo>
                    <a:pt x="13" y="36"/>
                    <a:pt x="17" y="42"/>
                    <a:pt x="18" y="42"/>
                  </a:cubicBezTo>
                  <a:cubicBezTo>
                    <a:pt x="19" y="42"/>
                    <a:pt x="20" y="43"/>
                    <a:pt x="21" y="42"/>
                  </a:cubicBezTo>
                  <a:cubicBezTo>
                    <a:pt x="22" y="42"/>
                    <a:pt x="24" y="40"/>
                    <a:pt x="24" y="40"/>
                  </a:cubicBezTo>
                  <a:cubicBezTo>
                    <a:pt x="25" y="40"/>
                    <a:pt x="30" y="40"/>
                    <a:pt x="30" y="40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6"/>
                    <a:pt x="21" y="6"/>
                    <a:pt x="21" y="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12" name="Freeform 378"/>
            <p:cNvSpPr>
              <a:spLocks/>
            </p:cNvSpPr>
            <p:nvPr/>
          </p:nvSpPr>
          <p:spPr bwMode="auto">
            <a:xfrm>
              <a:off x="5319773" y="4050181"/>
              <a:ext cx="371417" cy="353775"/>
            </a:xfrm>
            <a:custGeom>
              <a:avLst/>
              <a:gdLst/>
              <a:ahLst/>
              <a:cxnLst>
                <a:cxn ang="0">
                  <a:pos x="22" y="45"/>
                </a:cxn>
                <a:cxn ang="0">
                  <a:pos x="24" y="44"/>
                </a:cxn>
                <a:cxn ang="0">
                  <a:pos x="27" y="45"/>
                </a:cxn>
                <a:cxn ang="0">
                  <a:pos x="29" y="45"/>
                </a:cxn>
                <a:cxn ang="0">
                  <a:pos x="32" y="43"/>
                </a:cxn>
                <a:cxn ang="0">
                  <a:pos x="39" y="41"/>
                </a:cxn>
                <a:cxn ang="0">
                  <a:pos x="47" y="32"/>
                </a:cxn>
                <a:cxn ang="0">
                  <a:pos x="40" y="31"/>
                </a:cxn>
                <a:cxn ang="0">
                  <a:pos x="33" y="27"/>
                </a:cxn>
                <a:cxn ang="0">
                  <a:pos x="31" y="24"/>
                </a:cxn>
                <a:cxn ang="0">
                  <a:pos x="34" y="22"/>
                </a:cxn>
                <a:cxn ang="0">
                  <a:pos x="33" y="20"/>
                </a:cxn>
                <a:cxn ang="0">
                  <a:pos x="25" y="8"/>
                </a:cxn>
                <a:cxn ang="0">
                  <a:pos x="20" y="6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2" y="3"/>
                </a:cxn>
                <a:cxn ang="0">
                  <a:pos x="11" y="14"/>
                </a:cxn>
                <a:cxn ang="0">
                  <a:pos x="8" y="20"/>
                </a:cxn>
                <a:cxn ang="0">
                  <a:pos x="4" y="24"/>
                </a:cxn>
                <a:cxn ang="0">
                  <a:pos x="3" y="30"/>
                </a:cxn>
                <a:cxn ang="0">
                  <a:pos x="1" y="30"/>
                </a:cxn>
                <a:cxn ang="0">
                  <a:pos x="0" y="33"/>
                </a:cxn>
                <a:cxn ang="0">
                  <a:pos x="4" y="36"/>
                </a:cxn>
                <a:cxn ang="0">
                  <a:pos x="7" y="39"/>
                </a:cxn>
                <a:cxn ang="0">
                  <a:pos x="9" y="41"/>
                </a:cxn>
                <a:cxn ang="0">
                  <a:pos x="9" y="42"/>
                </a:cxn>
                <a:cxn ang="0">
                  <a:pos x="12" y="43"/>
                </a:cxn>
                <a:cxn ang="0">
                  <a:pos x="22" y="45"/>
                </a:cxn>
              </a:cxnLst>
              <a:rect l="0" t="0" r="r" b="b"/>
              <a:pathLst>
                <a:path w="47" h="45">
                  <a:moveTo>
                    <a:pt x="22" y="45"/>
                  </a:moveTo>
                  <a:cubicBezTo>
                    <a:pt x="23" y="45"/>
                    <a:pt x="24" y="44"/>
                    <a:pt x="24" y="44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3"/>
                    <a:pt x="21" y="45"/>
                    <a:pt x="22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13" name="Freeform 379"/>
            <p:cNvSpPr>
              <a:spLocks/>
            </p:cNvSpPr>
            <p:nvPr/>
          </p:nvSpPr>
          <p:spPr bwMode="auto">
            <a:xfrm>
              <a:off x="5344954" y="4379558"/>
              <a:ext cx="204595" cy="234834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6" y="4"/>
                </a:cxn>
                <a:cxn ang="0">
                  <a:pos x="26" y="3"/>
                </a:cxn>
                <a:cxn ang="0">
                  <a:pos x="24" y="3"/>
                </a:cxn>
                <a:cxn ang="0">
                  <a:pos x="21" y="2"/>
                </a:cxn>
                <a:cxn ang="0">
                  <a:pos x="19" y="3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6" y="1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2" y="9"/>
                </a:cxn>
                <a:cxn ang="0">
                  <a:pos x="0" y="13"/>
                </a:cxn>
                <a:cxn ang="0">
                  <a:pos x="1" y="19"/>
                </a:cxn>
                <a:cxn ang="0">
                  <a:pos x="12" y="24"/>
                </a:cxn>
                <a:cxn ang="0">
                  <a:pos x="12" y="27"/>
                </a:cxn>
                <a:cxn ang="0">
                  <a:pos x="17" y="30"/>
                </a:cxn>
                <a:cxn ang="0">
                  <a:pos x="18" y="29"/>
                </a:cxn>
                <a:cxn ang="0">
                  <a:pos x="22" y="23"/>
                </a:cxn>
                <a:cxn ang="0">
                  <a:pos x="25" y="20"/>
                </a:cxn>
                <a:cxn ang="0">
                  <a:pos x="23" y="17"/>
                </a:cxn>
                <a:cxn ang="0">
                  <a:pos x="23" y="7"/>
                </a:cxn>
              </a:cxnLst>
              <a:rect l="0" t="0" r="r" b="b"/>
              <a:pathLst>
                <a:path w="26" h="30">
                  <a:moveTo>
                    <a:pt x="23" y="7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0" y="3"/>
                    <a:pt x="19" y="3"/>
                  </a:cubicBezTo>
                  <a:cubicBezTo>
                    <a:pt x="18" y="3"/>
                    <a:pt x="9" y="1"/>
                    <a:pt x="9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9"/>
                    <a:pt x="18" y="29"/>
                    <a:pt x="18" y="29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14" name="Freeform 380"/>
            <p:cNvSpPr>
              <a:spLocks/>
            </p:cNvSpPr>
            <p:nvPr/>
          </p:nvSpPr>
          <p:spPr bwMode="auto">
            <a:xfrm>
              <a:off x="5124622" y="4888872"/>
              <a:ext cx="185709" cy="179936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6" y="8"/>
                </a:cxn>
                <a:cxn ang="0">
                  <a:pos x="2" y="7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3" y="12"/>
                </a:cxn>
                <a:cxn ang="0">
                  <a:pos x="6" y="16"/>
                </a:cxn>
                <a:cxn ang="0">
                  <a:pos x="8" y="16"/>
                </a:cxn>
                <a:cxn ang="0">
                  <a:pos x="9" y="20"/>
                </a:cxn>
                <a:cxn ang="0">
                  <a:pos x="14" y="22"/>
                </a:cxn>
                <a:cxn ang="0">
                  <a:pos x="20" y="23"/>
                </a:cxn>
                <a:cxn ang="0">
                  <a:pos x="22" y="20"/>
                </a:cxn>
                <a:cxn ang="0">
                  <a:pos x="24" y="12"/>
                </a:cxn>
                <a:cxn ang="0">
                  <a:pos x="24" y="7"/>
                </a:cxn>
                <a:cxn ang="0">
                  <a:pos x="24" y="3"/>
                </a:cxn>
                <a:cxn ang="0">
                  <a:pos x="16" y="0"/>
                </a:cxn>
                <a:cxn ang="0">
                  <a:pos x="13" y="1"/>
                </a:cxn>
                <a:cxn ang="0">
                  <a:pos x="9" y="5"/>
                </a:cxn>
              </a:cxnLst>
              <a:rect l="0" t="0" r="r" b="b"/>
              <a:pathLst>
                <a:path w="24" h="23">
                  <a:moveTo>
                    <a:pt x="9" y="5"/>
                  </a:moveTo>
                  <a:cubicBezTo>
                    <a:pt x="9" y="5"/>
                    <a:pt x="6" y="8"/>
                    <a:pt x="6" y="8"/>
                  </a:cubicBezTo>
                  <a:cubicBezTo>
                    <a:pt x="5" y="8"/>
                    <a:pt x="2" y="7"/>
                    <a:pt x="2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lnTo>
                    <a:pt x="9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15" name="Freeform 381"/>
            <p:cNvSpPr>
              <a:spLocks/>
            </p:cNvSpPr>
            <p:nvPr/>
          </p:nvSpPr>
          <p:spPr bwMode="auto">
            <a:xfrm>
              <a:off x="5052229" y="4403956"/>
              <a:ext cx="339941" cy="545912"/>
            </a:xfrm>
            <a:custGeom>
              <a:avLst/>
              <a:gdLst/>
              <a:ahLst/>
              <a:cxnLst>
                <a:cxn ang="0">
                  <a:pos x="27" y="6"/>
                </a:cxn>
                <a:cxn ang="0">
                  <a:pos x="23" y="13"/>
                </a:cxn>
                <a:cxn ang="0">
                  <a:pos x="21" y="20"/>
                </a:cxn>
                <a:cxn ang="0">
                  <a:pos x="22" y="26"/>
                </a:cxn>
                <a:cxn ang="0">
                  <a:pos x="23" y="32"/>
                </a:cxn>
                <a:cxn ang="0">
                  <a:pos x="25" y="38"/>
                </a:cxn>
                <a:cxn ang="0">
                  <a:pos x="22" y="39"/>
                </a:cxn>
                <a:cxn ang="0">
                  <a:pos x="21" y="45"/>
                </a:cxn>
                <a:cxn ang="0">
                  <a:pos x="20" y="48"/>
                </a:cxn>
                <a:cxn ang="0">
                  <a:pos x="23" y="52"/>
                </a:cxn>
                <a:cxn ang="0">
                  <a:pos x="23" y="54"/>
                </a:cxn>
                <a:cxn ang="0">
                  <a:pos x="17" y="51"/>
                </a:cxn>
                <a:cxn ang="0">
                  <a:pos x="11" y="48"/>
                </a:cxn>
                <a:cxn ang="0">
                  <a:pos x="6" y="48"/>
                </a:cxn>
                <a:cxn ang="0">
                  <a:pos x="6" y="52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68"/>
                </a:cxn>
                <a:cxn ang="0">
                  <a:pos x="6" y="68"/>
                </a:cxn>
                <a:cxn ang="0">
                  <a:pos x="8" y="69"/>
                </a:cxn>
                <a:cxn ang="0">
                  <a:pos x="7" y="69"/>
                </a:cxn>
                <a:cxn ang="0">
                  <a:pos x="9" y="70"/>
                </a:cxn>
                <a:cxn ang="0">
                  <a:pos x="11" y="69"/>
                </a:cxn>
                <a:cxn ang="0">
                  <a:pos x="15" y="70"/>
                </a:cxn>
                <a:cxn ang="0">
                  <a:pos x="18" y="67"/>
                </a:cxn>
                <a:cxn ang="0">
                  <a:pos x="22" y="63"/>
                </a:cxn>
                <a:cxn ang="0">
                  <a:pos x="25" y="62"/>
                </a:cxn>
                <a:cxn ang="0">
                  <a:pos x="24" y="62"/>
                </a:cxn>
                <a:cxn ang="0">
                  <a:pos x="24" y="61"/>
                </a:cxn>
                <a:cxn ang="0">
                  <a:pos x="33" y="57"/>
                </a:cxn>
                <a:cxn ang="0">
                  <a:pos x="37" y="59"/>
                </a:cxn>
                <a:cxn ang="0">
                  <a:pos x="39" y="62"/>
                </a:cxn>
                <a:cxn ang="0">
                  <a:pos x="40" y="64"/>
                </a:cxn>
                <a:cxn ang="0">
                  <a:pos x="43" y="62"/>
                </a:cxn>
                <a:cxn ang="0">
                  <a:pos x="43" y="59"/>
                </a:cxn>
                <a:cxn ang="0">
                  <a:pos x="40" y="54"/>
                </a:cxn>
                <a:cxn ang="0">
                  <a:pos x="40" y="49"/>
                </a:cxn>
                <a:cxn ang="0">
                  <a:pos x="41" y="49"/>
                </a:cxn>
                <a:cxn ang="0">
                  <a:pos x="39" y="44"/>
                </a:cxn>
                <a:cxn ang="0">
                  <a:pos x="38" y="42"/>
                </a:cxn>
                <a:cxn ang="0">
                  <a:pos x="33" y="41"/>
                </a:cxn>
                <a:cxn ang="0">
                  <a:pos x="28" y="39"/>
                </a:cxn>
                <a:cxn ang="0">
                  <a:pos x="26" y="34"/>
                </a:cxn>
                <a:cxn ang="0">
                  <a:pos x="24" y="26"/>
                </a:cxn>
                <a:cxn ang="0">
                  <a:pos x="26" y="23"/>
                </a:cxn>
                <a:cxn ang="0">
                  <a:pos x="25" y="16"/>
                </a:cxn>
                <a:cxn ang="0">
                  <a:pos x="30" y="16"/>
                </a:cxn>
                <a:cxn ang="0">
                  <a:pos x="32" y="20"/>
                </a:cxn>
                <a:cxn ang="0">
                  <a:pos x="36" y="20"/>
                </a:cxn>
                <a:cxn ang="0">
                  <a:pos x="36" y="17"/>
                </a:cxn>
                <a:cxn ang="0">
                  <a:pos x="37" y="15"/>
                </a:cxn>
                <a:cxn ang="0">
                  <a:pos x="38" y="16"/>
                </a:cxn>
                <a:cxn ang="0">
                  <a:pos x="37" y="10"/>
                </a:cxn>
                <a:cxn ang="0">
                  <a:pos x="39" y="6"/>
                </a:cxn>
                <a:cxn ang="0">
                  <a:pos x="39" y="2"/>
                </a:cxn>
                <a:cxn ang="0">
                  <a:pos x="37" y="0"/>
                </a:cxn>
                <a:cxn ang="0">
                  <a:pos x="35" y="0"/>
                </a:cxn>
                <a:cxn ang="0">
                  <a:pos x="28" y="1"/>
                </a:cxn>
                <a:cxn ang="0">
                  <a:pos x="27" y="0"/>
                </a:cxn>
                <a:cxn ang="0">
                  <a:pos x="27" y="5"/>
                </a:cxn>
                <a:cxn ang="0">
                  <a:pos x="27" y="6"/>
                </a:cxn>
              </a:cxnLst>
              <a:rect l="0" t="0" r="r" b="b"/>
              <a:pathLst>
                <a:path w="43" h="70">
                  <a:moveTo>
                    <a:pt x="27" y="6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4" y="70"/>
                    <a:pt x="15" y="70"/>
                  </a:cubicBezTo>
                  <a:cubicBezTo>
                    <a:pt x="15" y="70"/>
                    <a:pt x="18" y="67"/>
                    <a:pt x="18" y="67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3" y="41"/>
                    <a:pt x="33" y="41"/>
                  </a:cubicBezTo>
                  <a:cubicBezTo>
                    <a:pt x="32" y="41"/>
                    <a:pt x="28" y="39"/>
                    <a:pt x="28" y="39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5"/>
                    <a:pt x="27" y="5"/>
                    <a:pt x="27" y="5"/>
                  </a:cubicBezTo>
                  <a:lnTo>
                    <a:pt x="27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16" name="Freeform 382"/>
            <p:cNvSpPr>
              <a:spLocks/>
            </p:cNvSpPr>
            <p:nvPr/>
          </p:nvSpPr>
          <p:spPr bwMode="auto">
            <a:xfrm>
              <a:off x="4381789" y="4123376"/>
              <a:ext cx="185709" cy="140290"/>
            </a:xfrm>
            <a:custGeom>
              <a:avLst/>
              <a:gdLst>
                <a:gd name="T0" fmla="*/ 148299 w 144"/>
                <a:gd name="T1" fmla="*/ 102401 h 109"/>
                <a:gd name="T2" fmla="*/ 156104 w 144"/>
                <a:gd name="T3" fmla="*/ 102401 h 109"/>
                <a:gd name="T4" fmla="*/ 179520 w 144"/>
                <a:gd name="T5" fmla="*/ 71292 h 109"/>
                <a:gd name="T6" fmla="*/ 187325 w 144"/>
                <a:gd name="T7" fmla="*/ 63514 h 109"/>
                <a:gd name="T8" fmla="*/ 171715 w 144"/>
                <a:gd name="T9" fmla="*/ 63514 h 109"/>
                <a:gd name="T10" fmla="*/ 140494 w 144"/>
                <a:gd name="T11" fmla="*/ 32405 h 109"/>
                <a:gd name="T12" fmla="*/ 124883 w 144"/>
                <a:gd name="T13" fmla="*/ 0 h 109"/>
                <a:gd name="T14" fmla="*/ 117078 w 144"/>
                <a:gd name="T15" fmla="*/ 0 h 109"/>
                <a:gd name="T16" fmla="*/ 70247 w 144"/>
                <a:gd name="T17" fmla="*/ 24628 h 109"/>
                <a:gd name="T18" fmla="*/ 31221 w 144"/>
                <a:gd name="T19" fmla="*/ 55737 h 109"/>
                <a:gd name="T20" fmla="*/ 7805 w 144"/>
                <a:gd name="T21" fmla="*/ 86846 h 109"/>
                <a:gd name="T22" fmla="*/ 0 w 144"/>
                <a:gd name="T23" fmla="*/ 110178 h 109"/>
                <a:gd name="T24" fmla="*/ 0 w 144"/>
                <a:gd name="T25" fmla="*/ 125732 h 109"/>
                <a:gd name="T26" fmla="*/ 7805 w 144"/>
                <a:gd name="T27" fmla="*/ 141287 h 109"/>
                <a:gd name="T28" fmla="*/ 46831 w 144"/>
                <a:gd name="T29" fmla="*/ 133510 h 109"/>
                <a:gd name="T30" fmla="*/ 46831 w 144"/>
                <a:gd name="T31" fmla="*/ 141287 h 109"/>
                <a:gd name="T32" fmla="*/ 54636 w 144"/>
                <a:gd name="T33" fmla="*/ 110178 h 109"/>
                <a:gd name="T34" fmla="*/ 93663 w 144"/>
                <a:gd name="T35" fmla="*/ 110178 h 109"/>
                <a:gd name="T36" fmla="*/ 124883 w 144"/>
                <a:gd name="T37" fmla="*/ 110178 h 109"/>
                <a:gd name="T38" fmla="*/ 148299 w 144"/>
                <a:gd name="T39" fmla="*/ 102401 h 1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"/>
                <a:gd name="T61" fmla="*/ 0 h 109"/>
                <a:gd name="T62" fmla="*/ 144 w 144"/>
                <a:gd name="T63" fmla="*/ 109 h 10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  <a:lnTo>
                    <a:pt x="114" y="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17" name="Freeform 383"/>
            <p:cNvSpPr>
              <a:spLocks/>
            </p:cNvSpPr>
            <p:nvPr/>
          </p:nvSpPr>
          <p:spPr bwMode="auto">
            <a:xfrm>
              <a:off x="4381789" y="4123376"/>
              <a:ext cx="185709" cy="140290"/>
            </a:xfrm>
            <a:custGeom>
              <a:avLst/>
              <a:gdLst/>
              <a:ahLst/>
              <a:cxnLst>
                <a:cxn ang="0">
                  <a:pos x="114" y="79"/>
                </a:cxn>
                <a:cxn ang="0">
                  <a:pos x="120" y="79"/>
                </a:cxn>
                <a:cxn ang="0">
                  <a:pos x="138" y="55"/>
                </a:cxn>
                <a:cxn ang="0">
                  <a:pos x="144" y="49"/>
                </a:cxn>
                <a:cxn ang="0">
                  <a:pos x="132" y="49"/>
                </a:cxn>
                <a:cxn ang="0">
                  <a:pos x="108" y="25"/>
                </a:cxn>
                <a:cxn ang="0">
                  <a:pos x="96" y="0"/>
                </a:cxn>
                <a:cxn ang="0">
                  <a:pos x="90" y="0"/>
                </a:cxn>
                <a:cxn ang="0">
                  <a:pos x="54" y="19"/>
                </a:cxn>
                <a:cxn ang="0">
                  <a:pos x="24" y="43"/>
                </a:cxn>
                <a:cxn ang="0">
                  <a:pos x="6" y="67"/>
                </a:cxn>
                <a:cxn ang="0">
                  <a:pos x="0" y="85"/>
                </a:cxn>
                <a:cxn ang="0">
                  <a:pos x="0" y="97"/>
                </a:cxn>
                <a:cxn ang="0">
                  <a:pos x="6" y="109"/>
                </a:cxn>
                <a:cxn ang="0">
                  <a:pos x="36" y="103"/>
                </a:cxn>
                <a:cxn ang="0">
                  <a:pos x="36" y="109"/>
                </a:cxn>
                <a:cxn ang="0">
                  <a:pos x="42" y="85"/>
                </a:cxn>
                <a:cxn ang="0">
                  <a:pos x="72" y="85"/>
                </a:cxn>
                <a:cxn ang="0">
                  <a:pos x="96" y="85"/>
                </a:cxn>
              </a:cxnLst>
              <a:rect l="0" t="0" r="r" b="b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18" name="Freeform 384"/>
            <p:cNvSpPr>
              <a:spLocks/>
            </p:cNvSpPr>
            <p:nvPr/>
          </p:nvSpPr>
          <p:spPr bwMode="auto">
            <a:xfrm>
              <a:off x="4504546" y="4227068"/>
              <a:ext cx="22032" cy="3051"/>
            </a:xfrm>
            <a:custGeom>
              <a:avLst/>
              <a:gdLst>
                <a:gd name="T0" fmla="*/ 0 w 18"/>
                <a:gd name="T1" fmla="*/ 6350 h 6"/>
                <a:gd name="T2" fmla="*/ 7937 w 18"/>
                <a:gd name="T3" fmla="*/ 6350 h 6"/>
                <a:gd name="T4" fmla="*/ 23812 w 18"/>
                <a:gd name="T5" fmla="*/ 0 h 6"/>
                <a:gd name="T6" fmla="*/ 0 w 18"/>
                <a:gd name="T7" fmla="*/ 635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6"/>
                <a:gd name="T14" fmla="*/ 18 w 18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19" name="Freeform 385"/>
            <p:cNvSpPr>
              <a:spLocks/>
            </p:cNvSpPr>
            <p:nvPr/>
          </p:nvSpPr>
          <p:spPr bwMode="auto">
            <a:xfrm>
              <a:off x="4504546" y="4227068"/>
              <a:ext cx="22032" cy="3051"/>
            </a:xfrm>
            <a:custGeom>
              <a:avLst/>
              <a:gdLst>
                <a:gd name="T0" fmla="*/ 0 w 18"/>
                <a:gd name="T1" fmla="*/ 6350 h 6"/>
                <a:gd name="T2" fmla="*/ 7937 w 18"/>
                <a:gd name="T3" fmla="*/ 6350 h 6"/>
                <a:gd name="T4" fmla="*/ 23812 w 18"/>
                <a:gd name="T5" fmla="*/ 0 h 6"/>
                <a:gd name="T6" fmla="*/ 0 60000 65536"/>
                <a:gd name="T7" fmla="*/ 0 60000 65536"/>
                <a:gd name="T8" fmla="*/ 0 60000 65536"/>
                <a:gd name="T9" fmla="*/ 0 w 18"/>
                <a:gd name="T10" fmla="*/ 0 h 6"/>
                <a:gd name="T11" fmla="*/ 18 w 1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20" name="Freeform 386"/>
            <p:cNvSpPr>
              <a:spLocks/>
            </p:cNvSpPr>
            <p:nvPr/>
          </p:nvSpPr>
          <p:spPr bwMode="auto">
            <a:xfrm>
              <a:off x="4425855" y="4230119"/>
              <a:ext cx="100723" cy="134190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60" y="0"/>
                </a:cxn>
                <a:cxn ang="0">
                  <a:pos x="36" y="0"/>
                </a:cxn>
                <a:cxn ang="0">
                  <a:pos x="6" y="0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0" y="66"/>
                </a:cxn>
                <a:cxn ang="0">
                  <a:pos x="0" y="84"/>
                </a:cxn>
                <a:cxn ang="0">
                  <a:pos x="6" y="102"/>
                </a:cxn>
                <a:cxn ang="0">
                  <a:pos x="36" y="102"/>
                </a:cxn>
                <a:cxn ang="0">
                  <a:pos x="78" y="90"/>
                </a:cxn>
                <a:cxn ang="0">
                  <a:pos x="60" y="36"/>
                </a:cxn>
                <a:cxn ang="0">
                  <a:pos x="60" y="6"/>
                </a:cxn>
              </a:cxnLst>
              <a:rect l="0" t="0" r="r" b="b"/>
              <a:pathLst>
                <a:path w="78" h="102">
                  <a:moveTo>
                    <a:pt x="60" y="6"/>
                  </a:moveTo>
                  <a:lnTo>
                    <a:pt x="60" y="0"/>
                  </a:lnTo>
                  <a:lnTo>
                    <a:pt x="36" y="0"/>
                  </a:lnTo>
                  <a:lnTo>
                    <a:pt x="6" y="0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0" y="66"/>
                  </a:lnTo>
                  <a:lnTo>
                    <a:pt x="0" y="84"/>
                  </a:lnTo>
                  <a:lnTo>
                    <a:pt x="6" y="102"/>
                  </a:lnTo>
                  <a:lnTo>
                    <a:pt x="36" y="102"/>
                  </a:lnTo>
                  <a:lnTo>
                    <a:pt x="78" y="90"/>
                  </a:lnTo>
                  <a:lnTo>
                    <a:pt x="60" y="36"/>
                  </a:lnTo>
                  <a:lnTo>
                    <a:pt x="6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21" name="Freeform 387"/>
            <p:cNvSpPr>
              <a:spLocks/>
            </p:cNvSpPr>
            <p:nvPr/>
          </p:nvSpPr>
          <p:spPr bwMode="auto">
            <a:xfrm>
              <a:off x="4576940" y="4129475"/>
              <a:ext cx="295874" cy="268381"/>
            </a:xfrm>
            <a:custGeom>
              <a:avLst/>
              <a:gdLst>
                <a:gd name="T0" fmla="*/ 156243 w 228"/>
                <a:gd name="T1" fmla="*/ 196447 h 205"/>
                <a:gd name="T2" fmla="*/ 195304 w 228"/>
                <a:gd name="T3" fmla="*/ 212059 h 205"/>
                <a:gd name="T4" fmla="*/ 234365 w 228"/>
                <a:gd name="T5" fmla="*/ 157418 h 205"/>
                <a:gd name="T6" fmla="*/ 257801 w 228"/>
                <a:gd name="T7" fmla="*/ 94971 h 205"/>
                <a:gd name="T8" fmla="*/ 265613 w 228"/>
                <a:gd name="T9" fmla="*/ 71554 h 205"/>
                <a:gd name="T10" fmla="*/ 289050 w 228"/>
                <a:gd name="T11" fmla="*/ 63748 h 205"/>
                <a:gd name="T12" fmla="*/ 296862 w 228"/>
                <a:gd name="T13" fmla="*/ 40330 h 205"/>
                <a:gd name="T14" fmla="*/ 273426 w 228"/>
                <a:gd name="T15" fmla="*/ 32524 h 205"/>
                <a:gd name="T16" fmla="*/ 257801 w 228"/>
                <a:gd name="T17" fmla="*/ 9107 h 205"/>
                <a:gd name="T18" fmla="*/ 265613 w 228"/>
                <a:gd name="T19" fmla="*/ 0 h 205"/>
                <a:gd name="T20" fmla="*/ 226553 w 228"/>
                <a:gd name="T21" fmla="*/ 32524 h 205"/>
                <a:gd name="T22" fmla="*/ 187492 w 228"/>
                <a:gd name="T23" fmla="*/ 40330 h 205"/>
                <a:gd name="T24" fmla="*/ 140619 w 228"/>
                <a:gd name="T25" fmla="*/ 40330 h 205"/>
                <a:gd name="T26" fmla="*/ 109370 w 228"/>
                <a:gd name="T27" fmla="*/ 55942 h 205"/>
                <a:gd name="T28" fmla="*/ 62497 w 228"/>
                <a:gd name="T29" fmla="*/ 40330 h 205"/>
                <a:gd name="T30" fmla="*/ 31249 w 228"/>
                <a:gd name="T31" fmla="*/ 40330 h 205"/>
                <a:gd name="T32" fmla="*/ 15624 w 228"/>
                <a:gd name="T33" fmla="*/ 63748 h 205"/>
                <a:gd name="T34" fmla="*/ 15624 w 228"/>
                <a:gd name="T35" fmla="*/ 87165 h 205"/>
                <a:gd name="T36" fmla="*/ 15624 w 228"/>
                <a:gd name="T37" fmla="*/ 118389 h 205"/>
                <a:gd name="T38" fmla="*/ 0 w 228"/>
                <a:gd name="T39" fmla="*/ 173030 h 205"/>
                <a:gd name="T40" fmla="*/ 0 w 228"/>
                <a:gd name="T41" fmla="*/ 212059 h 205"/>
                <a:gd name="T42" fmla="*/ 31249 w 228"/>
                <a:gd name="T43" fmla="*/ 212059 h 205"/>
                <a:gd name="T44" fmla="*/ 62497 w 228"/>
                <a:gd name="T45" fmla="*/ 251088 h 205"/>
                <a:gd name="T46" fmla="*/ 93746 w 228"/>
                <a:gd name="T47" fmla="*/ 258894 h 205"/>
                <a:gd name="T48" fmla="*/ 124995 w 228"/>
                <a:gd name="T49" fmla="*/ 266700 h 205"/>
                <a:gd name="T50" fmla="*/ 132807 w 228"/>
                <a:gd name="T51" fmla="*/ 227671 h 205"/>
                <a:gd name="T52" fmla="*/ 156243 w 228"/>
                <a:gd name="T53" fmla="*/ 196447 h 2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8"/>
                <a:gd name="T82" fmla="*/ 0 h 205"/>
                <a:gd name="T83" fmla="*/ 228 w 228"/>
                <a:gd name="T84" fmla="*/ 205 h 20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8" h="205">
                  <a:moveTo>
                    <a:pt x="120" y="151"/>
                  </a:moveTo>
                  <a:lnTo>
                    <a:pt x="150" y="163"/>
                  </a:lnTo>
                  <a:lnTo>
                    <a:pt x="180" y="121"/>
                  </a:lnTo>
                  <a:lnTo>
                    <a:pt x="198" y="73"/>
                  </a:lnTo>
                  <a:lnTo>
                    <a:pt x="204" y="55"/>
                  </a:lnTo>
                  <a:lnTo>
                    <a:pt x="222" y="49"/>
                  </a:lnTo>
                  <a:lnTo>
                    <a:pt x="228" y="31"/>
                  </a:lnTo>
                  <a:lnTo>
                    <a:pt x="210" y="25"/>
                  </a:lnTo>
                  <a:lnTo>
                    <a:pt x="198" y="7"/>
                  </a:lnTo>
                  <a:lnTo>
                    <a:pt x="204" y="0"/>
                  </a:lnTo>
                  <a:lnTo>
                    <a:pt x="174" y="25"/>
                  </a:lnTo>
                  <a:lnTo>
                    <a:pt x="144" y="31"/>
                  </a:lnTo>
                  <a:lnTo>
                    <a:pt x="108" y="31"/>
                  </a:lnTo>
                  <a:lnTo>
                    <a:pt x="84" y="43"/>
                  </a:lnTo>
                  <a:lnTo>
                    <a:pt x="48" y="31"/>
                  </a:lnTo>
                  <a:lnTo>
                    <a:pt x="24" y="31"/>
                  </a:lnTo>
                  <a:lnTo>
                    <a:pt x="12" y="49"/>
                  </a:lnTo>
                  <a:lnTo>
                    <a:pt x="12" y="67"/>
                  </a:lnTo>
                  <a:lnTo>
                    <a:pt x="12" y="91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24" y="163"/>
                  </a:lnTo>
                  <a:lnTo>
                    <a:pt x="48" y="193"/>
                  </a:lnTo>
                  <a:lnTo>
                    <a:pt x="72" y="199"/>
                  </a:lnTo>
                  <a:lnTo>
                    <a:pt x="96" y="205"/>
                  </a:lnTo>
                  <a:lnTo>
                    <a:pt x="102" y="175"/>
                  </a:lnTo>
                  <a:lnTo>
                    <a:pt x="120" y="1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22" name="Freeform 388"/>
            <p:cNvSpPr>
              <a:spLocks/>
            </p:cNvSpPr>
            <p:nvPr/>
          </p:nvSpPr>
          <p:spPr bwMode="auto">
            <a:xfrm>
              <a:off x="4866519" y="4230119"/>
              <a:ext cx="321055" cy="189087"/>
            </a:xfrm>
            <a:custGeom>
              <a:avLst/>
              <a:gdLst/>
              <a:ahLst/>
              <a:cxnLst>
                <a:cxn ang="0">
                  <a:pos x="78" y="36"/>
                </a:cxn>
                <a:cxn ang="0">
                  <a:pos x="72" y="48"/>
                </a:cxn>
                <a:cxn ang="0">
                  <a:pos x="36" y="60"/>
                </a:cxn>
                <a:cxn ang="0">
                  <a:pos x="12" y="66"/>
                </a:cxn>
                <a:cxn ang="0">
                  <a:pos x="0" y="102"/>
                </a:cxn>
                <a:cxn ang="0">
                  <a:pos x="12" y="132"/>
                </a:cxn>
                <a:cxn ang="0">
                  <a:pos x="18" y="144"/>
                </a:cxn>
                <a:cxn ang="0">
                  <a:pos x="42" y="132"/>
                </a:cxn>
                <a:cxn ang="0">
                  <a:pos x="66" y="132"/>
                </a:cxn>
                <a:cxn ang="0">
                  <a:pos x="78" y="138"/>
                </a:cxn>
                <a:cxn ang="0">
                  <a:pos x="78" y="114"/>
                </a:cxn>
                <a:cxn ang="0">
                  <a:pos x="114" y="108"/>
                </a:cxn>
                <a:cxn ang="0">
                  <a:pos x="144" y="120"/>
                </a:cxn>
                <a:cxn ang="0">
                  <a:pos x="198" y="108"/>
                </a:cxn>
                <a:cxn ang="0">
                  <a:pos x="246" y="102"/>
                </a:cxn>
                <a:cxn ang="0">
                  <a:pos x="246" y="102"/>
                </a:cxn>
                <a:cxn ang="0">
                  <a:pos x="210" y="66"/>
                </a:cxn>
                <a:cxn ang="0">
                  <a:pos x="186" y="54"/>
                </a:cxn>
                <a:cxn ang="0">
                  <a:pos x="168" y="24"/>
                </a:cxn>
                <a:cxn ang="0">
                  <a:pos x="156" y="0"/>
                </a:cxn>
                <a:cxn ang="0">
                  <a:pos x="108" y="30"/>
                </a:cxn>
                <a:cxn ang="0">
                  <a:pos x="78" y="36"/>
                </a:cxn>
              </a:cxnLst>
              <a:rect l="0" t="0" r="r" b="b"/>
              <a:pathLst>
                <a:path w="246" h="144">
                  <a:moveTo>
                    <a:pt x="78" y="36"/>
                  </a:moveTo>
                  <a:lnTo>
                    <a:pt x="72" y="48"/>
                  </a:lnTo>
                  <a:lnTo>
                    <a:pt x="36" y="60"/>
                  </a:lnTo>
                  <a:lnTo>
                    <a:pt x="12" y="66"/>
                  </a:lnTo>
                  <a:lnTo>
                    <a:pt x="0" y="102"/>
                  </a:lnTo>
                  <a:lnTo>
                    <a:pt x="12" y="132"/>
                  </a:lnTo>
                  <a:lnTo>
                    <a:pt x="18" y="144"/>
                  </a:lnTo>
                  <a:lnTo>
                    <a:pt x="42" y="132"/>
                  </a:lnTo>
                  <a:lnTo>
                    <a:pt x="66" y="132"/>
                  </a:lnTo>
                  <a:lnTo>
                    <a:pt x="78" y="138"/>
                  </a:lnTo>
                  <a:lnTo>
                    <a:pt x="78" y="114"/>
                  </a:lnTo>
                  <a:lnTo>
                    <a:pt x="114" y="108"/>
                  </a:lnTo>
                  <a:lnTo>
                    <a:pt x="144" y="120"/>
                  </a:lnTo>
                  <a:lnTo>
                    <a:pt x="198" y="108"/>
                  </a:lnTo>
                  <a:lnTo>
                    <a:pt x="246" y="102"/>
                  </a:lnTo>
                  <a:lnTo>
                    <a:pt x="246" y="102"/>
                  </a:lnTo>
                  <a:lnTo>
                    <a:pt x="210" y="66"/>
                  </a:lnTo>
                  <a:lnTo>
                    <a:pt x="186" y="54"/>
                  </a:lnTo>
                  <a:lnTo>
                    <a:pt x="168" y="24"/>
                  </a:lnTo>
                  <a:lnTo>
                    <a:pt x="156" y="0"/>
                  </a:lnTo>
                  <a:lnTo>
                    <a:pt x="108" y="30"/>
                  </a:lnTo>
                  <a:lnTo>
                    <a:pt x="78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23" name="Freeform 389"/>
            <p:cNvSpPr>
              <a:spLocks/>
            </p:cNvSpPr>
            <p:nvPr/>
          </p:nvSpPr>
          <p:spPr bwMode="auto">
            <a:xfrm>
              <a:off x="4772091" y="4403956"/>
              <a:ext cx="195151" cy="234834"/>
            </a:xfrm>
            <a:custGeom>
              <a:avLst/>
              <a:gdLst/>
              <a:ahLst/>
              <a:cxnLst>
                <a:cxn ang="0">
                  <a:pos x="66" y="162"/>
                </a:cxn>
                <a:cxn ang="0">
                  <a:pos x="90" y="144"/>
                </a:cxn>
                <a:cxn ang="0">
                  <a:pos x="114" y="96"/>
                </a:cxn>
                <a:cxn ang="0">
                  <a:pos x="132" y="78"/>
                </a:cxn>
                <a:cxn ang="0">
                  <a:pos x="150" y="6"/>
                </a:cxn>
                <a:cxn ang="0">
                  <a:pos x="138" y="0"/>
                </a:cxn>
                <a:cxn ang="0">
                  <a:pos x="114" y="0"/>
                </a:cxn>
                <a:cxn ang="0">
                  <a:pos x="90" y="12"/>
                </a:cxn>
                <a:cxn ang="0">
                  <a:pos x="72" y="18"/>
                </a:cxn>
                <a:cxn ang="0">
                  <a:pos x="60" y="30"/>
                </a:cxn>
                <a:cxn ang="0">
                  <a:pos x="48" y="36"/>
                </a:cxn>
                <a:cxn ang="0">
                  <a:pos x="48" y="48"/>
                </a:cxn>
                <a:cxn ang="0">
                  <a:pos x="60" y="54"/>
                </a:cxn>
                <a:cxn ang="0">
                  <a:pos x="54" y="84"/>
                </a:cxn>
                <a:cxn ang="0">
                  <a:pos x="48" y="114"/>
                </a:cxn>
                <a:cxn ang="0">
                  <a:pos x="30" y="114"/>
                </a:cxn>
                <a:cxn ang="0">
                  <a:pos x="12" y="126"/>
                </a:cxn>
                <a:cxn ang="0">
                  <a:pos x="0" y="138"/>
                </a:cxn>
                <a:cxn ang="0">
                  <a:pos x="18" y="156"/>
                </a:cxn>
                <a:cxn ang="0">
                  <a:pos x="24" y="180"/>
                </a:cxn>
                <a:cxn ang="0">
                  <a:pos x="42" y="162"/>
                </a:cxn>
                <a:cxn ang="0">
                  <a:pos x="66" y="162"/>
                </a:cxn>
              </a:cxnLst>
              <a:rect l="0" t="0" r="r" b="b"/>
              <a:pathLst>
                <a:path w="150" h="180">
                  <a:moveTo>
                    <a:pt x="66" y="162"/>
                  </a:moveTo>
                  <a:lnTo>
                    <a:pt x="90" y="144"/>
                  </a:lnTo>
                  <a:lnTo>
                    <a:pt x="114" y="96"/>
                  </a:lnTo>
                  <a:lnTo>
                    <a:pt x="132" y="78"/>
                  </a:lnTo>
                  <a:lnTo>
                    <a:pt x="150" y="6"/>
                  </a:lnTo>
                  <a:lnTo>
                    <a:pt x="138" y="0"/>
                  </a:lnTo>
                  <a:lnTo>
                    <a:pt x="114" y="0"/>
                  </a:lnTo>
                  <a:lnTo>
                    <a:pt x="90" y="12"/>
                  </a:lnTo>
                  <a:lnTo>
                    <a:pt x="72" y="18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60" y="54"/>
                  </a:lnTo>
                  <a:lnTo>
                    <a:pt x="54" y="84"/>
                  </a:lnTo>
                  <a:lnTo>
                    <a:pt x="48" y="114"/>
                  </a:lnTo>
                  <a:lnTo>
                    <a:pt x="30" y="114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18" y="156"/>
                  </a:lnTo>
                  <a:lnTo>
                    <a:pt x="24" y="180"/>
                  </a:lnTo>
                  <a:lnTo>
                    <a:pt x="42" y="162"/>
                  </a:lnTo>
                  <a:lnTo>
                    <a:pt x="66" y="16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24" name="Freeform 390"/>
            <p:cNvSpPr>
              <a:spLocks/>
            </p:cNvSpPr>
            <p:nvPr/>
          </p:nvSpPr>
          <p:spPr bwMode="auto">
            <a:xfrm>
              <a:off x="4731173" y="4452752"/>
              <a:ext cx="119609" cy="131142"/>
            </a:xfrm>
            <a:custGeom>
              <a:avLst/>
              <a:gdLst/>
              <a:ahLst/>
              <a:cxnLst>
                <a:cxn ang="0">
                  <a:pos x="60" y="78"/>
                </a:cxn>
                <a:cxn ang="0">
                  <a:pos x="78" y="78"/>
                </a:cxn>
                <a:cxn ang="0">
                  <a:pos x="84" y="48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78" y="0"/>
                </a:cxn>
                <a:cxn ang="0">
                  <a:pos x="48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54"/>
                </a:cxn>
                <a:cxn ang="0">
                  <a:pos x="30" y="102"/>
                </a:cxn>
                <a:cxn ang="0">
                  <a:pos x="42" y="90"/>
                </a:cxn>
                <a:cxn ang="0">
                  <a:pos x="60" y="78"/>
                </a:cxn>
              </a:cxnLst>
              <a:rect l="0" t="0" r="r" b="b"/>
              <a:pathLst>
                <a:path w="90" h="102">
                  <a:moveTo>
                    <a:pt x="60" y="78"/>
                  </a:moveTo>
                  <a:lnTo>
                    <a:pt x="78" y="78"/>
                  </a:lnTo>
                  <a:lnTo>
                    <a:pt x="84" y="48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78" y="0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54"/>
                  </a:lnTo>
                  <a:lnTo>
                    <a:pt x="30" y="102"/>
                  </a:lnTo>
                  <a:lnTo>
                    <a:pt x="42" y="90"/>
                  </a:lnTo>
                  <a:lnTo>
                    <a:pt x="60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25" name="Freeform 391"/>
            <p:cNvSpPr>
              <a:spLocks/>
            </p:cNvSpPr>
            <p:nvPr/>
          </p:nvSpPr>
          <p:spPr bwMode="auto">
            <a:xfrm>
              <a:off x="4699697" y="4193522"/>
              <a:ext cx="188856" cy="259231"/>
            </a:xfrm>
            <a:custGeom>
              <a:avLst/>
              <a:gdLst>
                <a:gd name="T0" fmla="*/ 187325 w 144"/>
                <a:gd name="T1" fmla="*/ 227398 h 198"/>
                <a:gd name="T2" fmla="*/ 179520 w 144"/>
                <a:gd name="T3" fmla="*/ 211715 h 198"/>
                <a:gd name="T4" fmla="*/ 163909 w 144"/>
                <a:gd name="T5" fmla="*/ 172509 h 198"/>
                <a:gd name="T6" fmla="*/ 179520 w 144"/>
                <a:gd name="T7" fmla="*/ 125461 h 198"/>
                <a:gd name="T8" fmla="*/ 171715 w 144"/>
                <a:gd name="T9" fmla="*/ 125461 h 198"/>
                <a:gd name="T10" fmla="*/ 148299 w 144"/>
                <a:gd name="T11" fmla="*/ 86254 h 198"/>
                <a:gd name="T12" fmla="*/ 148299 w 144"/>
                <a:gd name="T13" fmla="*/ 62730 h 198"/>
                <a:gd name="T14" fmla="*/ 179520 w 144"/>
                <a:gd name="T15" fmla="*/ 54889 h 198"/>
                <a:gd name="T16" fmla="*/ 163909 w 144"/>
                <a:gd name="T17" fmla="*/ 0 h 198"/>
                <a:gd name="T18" fmla="*/ 163909 w 144"/>
                <a:gd name="T19" fmla="*/ 0 h 198"/>
                <a:gd name="T20" fmla="*/ 140494 w 144"/>
                <a:gd name="T21" fmla="*/ 7841 h 198"/>
                <a:gd name="T22" fmla="*/ 132689 w 144"/>
                <a:gd name="T23" fmla="*/ 31365 h 198"/>
                <a:gd name="T24" fmla="*/ 109273 w 144"/>
                <a:gd name="T25" fmla="*/ 94096 h 198"/>
                <a:gd name="T26" fmla="*/ 70247 w 144"/>
                <a:gd name="T27" fmla="*/ 148985 h 198"/>
                <a:gd name="T28" fmla="*/ 31221 w 144"/>
                <a:gd name="T29" fmla="*/ 133302 h 198"/>
                <a:gd name="T30" fmla="*/ 7805 w 144"/>
                <a:gd name="T31" fmla="*/ 164667 h 198"/>
                <a:gd name="T32" fmla="*/ 0 w 144"/>
                <a:gd name="T33" fmla="*/ 203874 h 198"/>
                <a:gd name="T34" fmla="*/ 23416 w 144"/>
                <a:gd name="T35" fmla="*/ 203874 h 198"/>
                <a:gd name="T36" fmla="*/ 31221 w 144"/>
                <a:gd name="T37" fmla="*/ 258763 h 198"/>
                <a:gd name="T38" fmla="*/ 93663 w 144"/>
                <a:gd name="T39" fmla="*/ 258763 h 198"/>
                <a:gd name="T40" fmla="*/ 132689 w 144"/>
                <a:gd name="T41" fmla="*/ 258763 h 198"/>
                <a:gd name="T42" fmla="*/ 187325 w 144"/>
                <a:gd name="T43" fmla="*/ 227398 h 19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4"/>
                <a:gd name="T67" fmla="*/ 0 h 198"/>
                <a:gd name="T68" fmla="*/ 144 w 144"/>
                <a:gd name="T69" fmla="*/ 198 h 19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4" h="198">
                  <a:moveTo>
                    <a:pt x="144" y="174"/>
                  </a:moveTo>
                  <a:lnTo>
                    <a:pt x="138" y="162"/>
                  </a:lnTo>
                  <a:lnTo>
                    <a:pt x="126" y="132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14" y="66"/>
                  </a:lnTo>
                  <a:lnTo>
                    <a:pt x="114" y="48"/>
                  </a:lnTo>
                  <a:lnTo>
                    <a:pt x="138" y="42"/>
                  </a:lnTo>
                  <a:lnTo>
                    <a:pt x="126" y="0"/>
                  </a:lnTo>
                  <a:lnTo>
                    <a:pt x="108" y="6"/>
                  </a:lnTo>
                  <a:lnTo>
                    <a:pt x="102" y="24"/>
                  </a:lnTo>
                  <a:lnTo>
                    <a:pt x="84" y="72"/>
                  </a:lnTo>
                  <a:lnTo>
                    <a:pt x="54" y="114"/>
                  </a:lnTo>
                  <a:lnTo>
                    <a:pt x="24" y="102"/>
                  </a:lnTo>
                  <a:lnTo>
                    <a:pt x="6" y="126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24" y="198"/>
                  </a:lnTo>
                  <a:lnTo>
                    <a:pt x="72" y="198"/>
                  </a:lnTo>
                  <a:lnTo>
                    <a:pt x="102" y="198"/>
                  </a:lnTo>
                  <a:lnTo>
                    <a:pt x="144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26" name="Freeform 392"/>
            <p:cNvSpPr>
              <a:spLocks/>
            </p:cNvSpPr>
            <p:nvPr/>
          </p:nvSpPr>
          <p:spPr bwMode="auto">
            <a:xfrm>
              <a:off x="4699697" y="4193522"/>
              <a:ext cx="188856" cy="259231"/>
            </a:xfrm>
            <a:custGeom>
              <a:avLst/>
              <a:gdLst/>
              <a:ahLst/>
              <a:cxnLst>
                <a:cxn ang="0">
                  <a:pos x="144" y="174"/>
                </a:cxn>
                <a:cxn ang="0">
                  <a:pos x="138" y="162"/>
                </a:cxn>
                <a:cxn ang="0">
                  <a:pos x="126" y="132"/>
                </a:cxn>
                <a:cxn ang="0">
                  <a:pos x="138" y="96"/>
                </a:cxn>
                <a:cxn ang="0">
                  <a:pos x="132" y="96"/>
                </a:cxn>
                <a:cxn ang="0">
                  <a:pos x="114" y="66"/>
                </a:cxn>
                <a:cxn ang="0">
                  <a:pos x="114" y="48"/>
                </a:cxn>
                <a:cxn ang="0">
                  <a:pos x="138" y="42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08" y="6"/>
                </a:cxn>
                <a:cxn ang="0">
                  <a:pos x="102" y="24"/>
                </a:cxn>
                <a:cxn ang="0">
                  <a:pos x="84" y="72"/>
                </a:cxn>
                <a:cxn ang="0">
                  <a:pos x="54" y="114"/>
                </a:cxn>
                <a:cxn ang="0">
                  <a:pos x="24" y="102"/>
                </a:cxn>
                <a:cxn ang="0">
                  <a:pos x="6" y="126"/>
                </a:cxn>
                <a:cxn ang="0">
                  <a:pos x="0" y="156"/>
                </a:cxn>
                <a:cxn ang="0">
                  <a:pos x="18" y="156"/>
                </a:cxn>
                <a:cxn ang="0">
                  <a:pos x="24" y="198"/>
                </a:cxn>
                <a:cxn ang="0">
                  <a:pos x="72" y="198"/>
                </a:cxn>
                <a:cxn ang="0">
                  <a:pos x="102" y="198"/>
                </a:cxn>
              </a:cxnLst>
              <a:rect l="0" t="0" r="r" b="b"/>
              <a:pathLst>
                <a:path w="144" h="198">
                  <a:moveTo>
                    <a:pt x="144" y="174"/>
                  </a:moveTo>
                  <a:lnTo>
                    <a:pt x="138" y="162"/>
                  </a:lnTo>
                  <a:lnTo>
                    <a:pt x="126" y="132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14" y="66"/>
                  </a:lnTo>
                  <a:lnTo>
                    <a:pt x="114" y="48"/>
                  </a:lnTo>
                  <a:lnTo>
                    <a:pt x="138" y="42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08" y="6"/>
                  </a:lnTo>
                  <a:lnTo>
                    <a:pt x="102" y="24"/>
                  </a:lnTo>
                  <a:lnTo>
                    <a:pt x="84" y="72"/>
                  </a:lnTo>
                  <a:lnTo>
                    <a:pt x="54" y="114"/>
                  </a:lnTo>
                  <a:lnTo>
                    <a:pt x="24" y="102"/>
                  </a:lnTo>
                  <a:lnTo>
                    <a:pt x="6" y="126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24" y="198"/>
                  </a:lnTo>
                  <a:lnTo>
                    <a:pt x="72" y="198"/>
                  </a:lnTo>
                  <a:lnTo>
                    <a:pt x="102" y="198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27" name="Freeform 393"/>
            <p:cNvSpPr>
              <a:spLocks/>
            </p:cNvSpPr>
            <p:nvPr/>
          </p:nvSpPr>
          <p:spPr bwMode="auto">
            <a:xfrm>
              <a:off x="4526579" y="4184372"/>
              <a:ext cx="66101" cy="158589"/>
            </a:xfrm>
            <a:custGeom>
              <a:avLst/>
              <a:gdLst/>
              <a:ahLst/>
              <a:cxnLst>
                <a:cxn ang="0">
                  <a:pos x="48" y="48"/>
                </a:cxn>
                <a:cxn ang="0">
                  <a:pos x="48" y="24"/>
                </a:cxn>
                <a:cxn ang="0">
                  <a:pos x="48" y="6"/>
                </a:cxn>
                <a:cxn ang="0">
                  <a:pos x="42" y="6"/>
                </a:cxn>
                <a:cxn ang="0">
                  <a:pos x="30" y="0"/>
                </a:cxn>
                <a:cxn ang="0">
                  <a:pos x="24" y="6"/>
                </a:cxn>
                <a:cxn ang="0">
                  <a:pos x="6" y="30"/>
                </a:cxn>
                <a:cxn ang="0">
                  <a:pos x="0" y="30"/>
                </a:cxn>
                <a:cxn ang="0">
                  <a:pos x="0" y="48"/>
                </a:cxn>
                <a:cxn ang="0">
                  <a:pos x="6" y="90"/>
                </a:cxn>
                <a:cxn ang="0">
                  <a:pos x="24" y="120"/>
                </a:cxn>
                <a:cxn ang="0">
                  <a:pos x="24" y="120"/>
                </a:cxn>
                <a:cxn ang="0">
                  <a:pos x="36" y="120"/>
                </a:cxn>
                <a:cxn ang="0">
                  <a:pos x="36" y="90"/>
                </a:cxn>
                <a:cxn ang="0">
                  <a:pos x="48" y="48"/>
                </a:cxn>
              </a:cxnLst>
              <a:rect l="0" t="0" r="r" b="b"/>
              <a:pathLst>
                <a:path w="48" h="120">
                  <a:moveTo>
                    <a:pt x="48" y="48"/>
                  </a:moveTo>
                  <a:lnTo>
                    <a:pt x="48" y="24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6" y="90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36" y="120"/>
                  </a:lnTo>
                  <a:lnTo>
                    <a:pt x="36" y="90"/>
                  </a:lnTo>
                  <a:lnTo>
                    <a:pt x="48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28" name="Freeform 394"/>
            <p:cNvSpPr>
              <a:spLocks/>
            </p:cNvSpPr>
            <p:nvPr/>
          </p:nvSpPr>
          <p:spPr bwMode="auto">
            <a:xfrm>
              <a:off x="4504546" y="4227068"/>
              <a:ext cx="53508" cy="121991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18" y="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42"/>
                </a:cxn>
                <a:cxn ang="0">
                  <a:pos x="18" y="96"/>
                </a:cxn>
                <a:cxn ang="0">
                  <a:pos x="42" y="90"/>
                </a:cxn>
                <a:cxn ang="0">
                  <a:pos x="24" y="60"/>
                </a:cxn>
                <a:cxn ang="0">
                  <a:pos x="18" y="18"/>
                </a:cxn>
              </a:cxnLst>
              <a:rect l="0" t="0" r="r" b="b"/>
              <a:pathLst>
                <a:path w="42" h="96">
                  <a:moveTo>
                    <a:pt x="18" y="18"/>
                  </a:moveTo>
                  <a:lnTo>
                    <a:pt x="18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42"/>
                  </a:lnTo>
                  <a:lnTo>
                    <a:pt x="18" y="96"/>
                  </a:lnTo>
                  <a:lnTo>
                    <a:pt x="42" y="90"/>
                  </a:lnTo>
                  <a:lnTo>
                    <a:pt x="24" y="60"/>
                  </a:lnTo>
                  <a:lnTo>
                    <a:pt x="18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29" name="Freeform 395"/>
            <p:cNvSpPr>
              <a:spLocks/>
            </p:cNvSpPr>
            <p:nvPr/>
          </p:nvSpPr>
          <p:spPr bwMode="auto">
            <a:xfrm>
              <a:off x="4794125" y="4922419"/>
              <a:ext cx="321055" cy="323277"/>
            </a:xfrm>
            <a:custGeom>
              <a:avLst/>
              <a:gdLst/>
              <a:ahLst/>
              <a:cxnLst>
                <a:cxn ang="0">
                  <a:pos x="126" y="252"/>
                </a:cxn>
                <a:cxn ang="0">
                  <a:pos x="144" y="246"/>
                </a:cxn>
                <a:cxn ang="0">
                  <a:pos x="156" y="162"/>
                </a:cxn>
                <a:cxn ang="0">
                  <a:pos x="156" y="108"/>
                </a:cxn>
                <a:cxn ang="0">
                  <a:pos x="168" y="102"/>
                </a:cxn>
                <a:cxn ang="0">
                  <a:pos x="174" y="36"/>
                </a:cxn>
                <a:cxn ang="0">
                  <a:pos x="222" y="24"/>
                </a:cxn>
                <a:cxn ang="0">
                  <a:pos x="240" y="18"/>
                </a:cxn>
                <a:cxn ang="0">
                  <a:pos x="240" y="18"/>
                </a:cxn>
                <a:cxn ang="0">
                  <a:pos x="240" y="18"/>
                </a:cxn>
                <a:cxn ang="0">
                  <a:pos x="246" y="18"/>
                </a:cxn>
                <a:cxn ang="0">
                  <a:pos x="234" y="12"/>
                </a:cxn>
                <a:cxn ang="0">
                  <a:pos x="210" y="12"/>
                </a:cxn>
                <a:cxn ang="0">
                  <a:pos x="216" y="18"/>
                </a:cxn>
                <a:cxn ang="0">
                  <a:pos x="210" y="12"/>
                </a:cxn>
                <a:cxn ang="0">
                  <a:pos x="174" y="18"/>
                </a:cxn>
                <a:cxn ang="0">
                  <a:pos x="126" y="18"/>
                </a:cxn>
                <a:cxn ang="0">
                  <a:pos x="114" y="12"/>
                </a:cxn>
                <a:cxn ang="0">
                  <a:pos x="30" y="12"/>
                </a:cxn>
                <a:cxn ang="0">
                  <a:pos x="18" y="0"/>
                </a:cxn>
                <a:cxn ang="0">
                  <a:pos x="6" y="6"/>
                </a:cxn>
                <a:cxn ang="0">
                  <a:pos x="0" y="42"/>
                </a:cxn>
                <a:cxn ang="0">
                  <a:pos x="42" y="126"/>
                </a:cxn>
                <a:cxn ang="0">
                  <a:pos x="48" y="144"/>
                </a:cxn>
                <a:cxn ang="0">
                  <a:pos x="60" y="222"/>
                </a:cxn>
                <a:cxn ang="0">
                  <a:pos x="90" y="252"/>
                </a:cxn>
                <a:cxn ang="0">
                  <a:pos x="96" y="240"/>
                </a:cxn>
                <a:cxn ang="0">
                  <a:pos x="126" y="252"/>
                </a:cxn>
              </a:cxnLst>
              <a:rect l="0" t="0" r="r" b="b"/>
              <a:pathLst>
                <a:path w="246" h="252">
                  <a:moveTo>
                    <a:pt x="126" y="252"/>
                  </a:moveTo>
                  <a:lnTo>
                    <a:pt x="144" y="246"/>
                  </a:lnTo>
                  <a:lnTo>
                    <a:pt x="156" y="162"/>
                  </a:lnTo>
                  <a:lnTo>
                    <a:pt x="156" y="108"/>
                  </a:lnTo>
                  <a:lnTo>
                    <a:pt x="168" y="102"/>
                  </a:lnTo>
                  <a:lnTo>
                    <a:pt x="174" y="36"/>
                  </a:lnTo>
                  <a:lnTo>
                    <a:pt x="222" y="24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46" y="18"/>
                  </a:lnTo>
                  <a:lnTo>
                    <a:pt x="234" y="12"/>
                  </a:lnTo>
                  <a:lnTo>
                    <a:pt x="210" y="12"/>
                  </a:lnTo>
                  <a:lnTo>
                    <a:pt x="216" y="18"/>
                  </a:lnTo>
                  <a:lnTo>
                    <a:pt x="210" y="12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14" y="12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42"/>
                  </a:lnTo>
                  <a:lnTo>
                    <a:pt x="42" y="126"/>
                  </a:lnTo>
                  <a:lnTo>
                    <a:pt x="48" y="144"/>
                  </a:lnTo>
                  <a:lnTo>
                    <a:pt x="60" y="222"/>
                  </a:lnTo>
                  <a:lnTo>
                    <a:pt x="90" y="252"/>
                  </a:lnTo>
                  <a:lnTo>
                    <a:pt x="96" y="240"/>
                  </a:lnTo>
                  <a:lnTo>
                    <a:pt x="126" y="2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30" name="Freeform 396"/>
            <p:cNvSpPr>
              <a:spLocks/>
            </p:cNvSpPr>
            <p:nvPr/>
          </p:nvSpPr>
          <p:spPr bwMode="auto">
            <a:xfrm>
              <a:off x="4526579" y="4028834"/>
              <a:ext cx="81838" cy="9454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10" y="0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10" y="8"/>
                    <a:pt x="10" y="8"/>
                  </a:cubicBezTo>
                  <a:cubicBezTo>
                    <a:pt x="10" y="7"/>
                    <a:pt x="10" y="0"/>
                    <a:pt x="1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31" name="Freeform 397"/>
            <p:cNvSpPr>
              <a:spLocks/>
            </p:cNvSpPr>
            <p:nvPr/>
          </p:nvSpPr>
          <p:spPr bwMode="auto">
            <a:xfrm>
              <a:off x="220663" y="1968460"/>
              <a:ext cx="676735" cy="921034"/>
            </a:xfrm>
            <a:custGeom>
              <a:avLst/>
              <a:gdLst>
                <a:gd name="T0" fmla="*/ 660548 w 516"/>
                <a:gd name="T1" fmla="*/ 124886 h 709"/>
                <a:gd name="T2" fmla="*/ 636957 w 516"/>
                <a:gd name="T3" fmla="*/ 101470 h 709"/>
                <a:gd name="T4" fmla="*/ 566184 w 516"/>
                <a:gd name="T5" fmla="*/ 109276 h 709"/>
                <a:gd name="T6" fmla="*/ 463956 w 516"/>
                <a:gd name="T7" fmla="*/ 62443 h 709"/>
                <a:gd name="T8" fmla="*/ 416774 w 516"/>
                <a:gd name="T9" fmla="*/ 70249 h 709"/>
                <a:gd name="T10" fmla="*/ 377456 w 516"/>
                <a:gd name="T11" fmla="*/ 46832 h 709"/>
                <a:gd name="T12" fmla="*/ 369592 w 516"/>
                <a:gd name="T13" fmla="*/ 23416 h 709"/>
                <a:gd name="T14" fmla="*/ 298819 w 516"/>
                <a:gd name="T15" fmla="*/ 0 h 709"/>
                <a:gd name="T16" fmla="*/ 259501 w 516"/>
                <a:gd name="T17" fmla="*/ 31222 h 709"/>
                <a:gd name="T18" fmla="*/ 196592 w 516"/>
                <a:gd name="T19" fmla="*/ 54638 h 709"/>
                <a:gd name="T20" fmla="*/ 149410 w 516"/>
                <a:gd name="T21" fmla="*/ 85859 h 709"/>
                <a:gd name="T22" fmla="*/ 117955 w 516"/>
                <a:gd name="T23" fmla="*/ 163913 h 709"/>
                <a:gd name="T24" fmla="*/ 55046 w 516"/>
                <a:gd name="T25" fmla="*/ 179524 h 709"/>
                <a:gd name="T26" fmla="*/ 55046 w 516"/>
                <a:gd name="T27" fmla="*/ 226357 h 709"/>
                <a:gd name="T28" fmla="*/ 102228 w 516"/>
                <a:gd name="T29" fmla="*/ 288800 h 709"/>
                <a:gd name="T30" fmla="*/ 149410 w 516"/>
                <a:gd name="T31" fmla="*/ 312216 h 709"/>
                <a:gd name="T32" fmla="*/ 149410 w 516"/>
                <a:gd name="T33" fmla="*/ 343438 h 709"/>
                <a:gd name="T34" fmla="*/ 117955 w 516"/>
                <a:gd name="T35" fmla="*/ 359048 h 709"/>
                <a:gd name="T36" fmla="*/ 78637 w 516"/>
                <a:gd name="T37" fmla="*/ 343438 h 709"/>
                <a:gd name="T38" fmla="*/ 0 w 516"/>
                <a:gd name="T39" fmla="*/ 398075 h 709"/>
                <a:gd name="T40" fmla="*/ 23591 w 516"/>
                <a:gd name="T41" fmla="*/ 421492 h 709"/>
                <a:gd name="T42" fmla="*/ 55046 w 516"/>
                <a:gd name="T43" fmla="*/ 452713 h 709"/>
                <a:gd name="T44" fmla="*/ 125819 w 516"/>
                <a:gd name="T45" fmla="*/ 452713 h 709"/>
                <a:gd name="T46" fmla="*/ 180864 w 516"/>
                <a:gd name="T47" fmla="*/ 460519 h 709"/>
                <a:gd name="T48" fmla="*/ 157273 w 516"/>
                <a:gd name="T49" fmla="*/ 515156 h 709"/>
                <a:gd name="T50" fmla="*/ 94364 w 516"/>
                <a:gd name="T51" fmla="*/ 538573 h 709"/>
                <a:gd name="T52" fmla="*/ 47182 w 516"/>
                <a:gd name="T53" fmla="*/ 569794 h 709"/>
                <a:gd name="T54" fmla="*/ 39318 w 516"/>
                <a:gd name="T55" fmla="*/ 608821 h 709"/>
                <a:gd name="T56" fmla="*/ 94364 w 516"/>
                <a:gd name="T57" fmla="*/ 647848 h 709"/>
                <a:gd name="T58" fmla="*/ 102228 w 516"/>
                <a:gd name="T59" fmla="*/ 688176 h 709"/>
                <a:gd name="T60" fmla="*/ 141546 w 516"/>
                <a:gd name="T61" fmla="*/ 703787 h 709"/>
                <a:gd name="T62" fmla="*/ 149410 w 516"/>
                <a:gd name="T63" fmla="*/ 758425 h 709"/>
                <a:gd name="T64" fmla="*/ 204455 w 516"/>
                <a:gd name="T65" fmla="*/ 750619 h 709"/>
                <a:gd name="T66" fmla="*/ 275228 w 516"/>
                <a:gd name="T67" fmla="*/ 750619 h 709"/>
                <a:gd name="T68" fmla="*/ 235910 w 516"/>
                <a:gd name="T69" fmla="*/ 820868 h 709"/>
                <a:gd name="T70" fmla="*/ 117955 w 516"/>
                <a:gd name="T71" fmla="*/ 922338 h 709"/>
                <a:gd name="T72" fmla="*/ 251637 w 516"/>
                <a:gd name="T73" fmla="*/ 852089 h 709"/>
                <a:gd name="T74" fmla="*/ 353865 w 516"/>
                <a:gd name="T75" fmla="*/ 742814 h 709"/>
                <a:gd name="T76" fmla="*/ 346001 w 516"/>
                <a:gd name="T77" fmla="*/ 719398 h 709"/>
                <a:gd name="T78" fmla="*/ 408910 w 516"/>
                <a:gd name="T79" fmla="*/ 640043 h 709"/>
                <a:gd name="T80" fmla="*/ 424638 w 516"/>
                <a:gd name="T81" fmla="*/ 672565 h 709"/>
                <a:gd name="T82" fmla="*/ 432501 w 516"/>
                <a:gd name="T83" fmla="*/ 711592 h 709"/>
                <a:gd name="T84" fmla="*/ 479683 w 516"/>
                <a:gd name="T85" fmla="*/ 672565 h 709"/>
                <a:gd name="T86" fmla="*/ 534729 w 516"/>
                <a:gd name="T87" fmla="*/ 640043 h 709"/>
                <a:gd name="T88" fmla="*/ 558320 w 516"/>
                <a:gd name="T89" fmla="*/ 656954 h 709"/>
                <a:gd name="T90" fmla="*/ 676275 w 516"/>
                <a:gd name="T91" fmla="*/ 680371 h 709"/>
                <a:gd name="T92" fmla="*/ 676275 w 516"/>
                <a:gd name="T93" fmla="*/ 124886 h 709"/>
                <a:gd name="T94" fmla="*/ 660548 w 516"/>
                <a:gd name="T95" fmla="*/ 124886 h 7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16"/>
                <a:gd name="T145" fmla="*/ 0 h 709"/>
                <a:gd name="T146" fmla="*/ 516 w 516"/>
                <a:gd name="T147" fmla="*/ 709 h 70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16" h="709">
                  <a:moveTo>
                    <a:pt x="504" y="96"/>
                  </a:moveTo>
                  <a:lnTo>
                    <a:pt x="486" y="78"/>
                  </a:lnTo>
                  <a:lnTo>
                    <a:pt x="432" y="84"/>
                  </a:lnTo>
                  <a:lnTo>
                    <a:pt x="354" y="48"/>
                  </a:lnTo>
                  <a:lnTo>
                    <a:pt x="318" y="54"/>
                  </a:lnTo>
                  <a:lnTo>
                    <a:pt x="288" y="36"/>
                  </a:lnTo>
                  <a:lnTo>
                    <a:pt x="282" y="18"/>
                  </a:lnTo>
                  <a:lnTo>
                    <a:pt x="228" y="0"/>
                  </a:lnTo>
                  <a:lnTo>
                    <a:pt x="198" y="24"/>
                  </a:lnTo>
                  <a:lnTo>
                    <a:pt x="150" y="42"/>
                  </a:lnTo>
                  <a:lnTo>
                    <a:pt x="114" y="66"/>
                  </a:lnTo>
                  <a:lnTo>
                    <a:pt x="90" y="126"/>
                  </a:lnTo>
                  <a:lnTo>
                    <a:pt x="42" y="138"/>
                  </a:lnTo>
                  <a:lnTo>
                    <a:pt x="42" y="174"/>
                  </a:lnTo>
                  <a:lnTo>
                    <a:pt x="78" y="222"/>
                  </a:lnTo>
                  <a:lnTo>
                    <a:pt x="114" y="240"/>
                  </a:lnTo>
                  <a:lnTo>
                    <a:pt x="114" y="264"/>
                  </a:lnTo>
                  <a:lnTo>
                    <a:pt x="90" y="276"/>
                  </a:lnTo>
                  <a:lnTo>
                    <a:pt x="60" y="264"/>
                  </a:lnTo>
                  <a:lnTo>
                    <a:pt x="0" y="306"/>
                  </a:lnTo>
                  <a:lnTo>
                    <a:pt x="18" y="324"/>
                  </a:lnTo>
                  <a:lnTo>
                    <a:pt x="42" y="348"/>
                  </a:lnTo>
                  <a:lnTo>
                    <a:pt x="96" y="348"/>
                  </a:lnTo>
                  <a:lnTo>
                    <a:pt x="138" y="354"/>
                  </a:lnTo>
                  <a:lnTo>
                    <a:pt x="120" y="396"/>
                  </a:lnTo>
                  <a:lnTo>
                    <a:pt x="72" y="414"/>
                  </a:lnTo>
                  <a:lnTo>
                    <a:pt x="36" y="438"/>
                  </a:lnTo>
                  <a:lnTo>
                    <a:pt x="30" y="468"/>
                  </a:lnTo>
                  <a:lnTo>
                    <a:pt x="72" y="498"/>
                  </a:lnTo>
                  <a:lnTo>
                    <a:pt x="78" y="529"/>
                  </a:lnTo>
                  <a:lnTo>
                    <a:pt x="108" y="541"/>
                  </a:lnTo>
                  <a:lnTo>
                    <a:pt x="114" y="583"/>
                  </a:lnTo>
                  <a:lnTo>
                    <a:pt x="156" y="577"/>
                  </a:lnTo>
                  <a:lnTo>
                    <a:pt x="210" y="577"/>
                  </a:lnTo>
                  <a:lnTo>
                    <a:pt x="180" y="631"/>
                  </a:lnTo>
                  <a:lnTo>
                    <a:pt x="90" y="709"/>
                  </a:lnTo>
                  <a:lnTo>
                    <a:pt x="192" y="655"/>
                  </a:lnTo>
                  <a:lnTo>
                    <a:pt x="270" y="571"/>
                  </a:lnTo>
                  <a:lnTo>
                    <a:pt x="264" y="553"/>
                  </a:lnTo>
                  <a:lnTo>
                    <a:pt x="312" y="492"/>
                  </a:lnTo>
                  <a:lnTo>
                    <a:pt x="324" y="517"/>
                  </a:lnTo>
                  <a:lnTo>
                    <a:pt x="330" y="547"/>
                  </a:lnTo>
                  <a:lnTo>
                    <a:pt x="366" y="517"/>
                  </a:lnTo>
                  <a:lnTo>
                    <a:pt x="408" y="492"/>
                  </a:lnTo>
                  <a:lnTo>
                    <a:pt x="426" y="505"/>
                  </a:lnTo>
                  <a:lnTo>
                    <a:pt x="516" y="523"/>
                  </a:lnTo>
                  <a:lnTo>
                    <a:pt x="516" y="96"/>
                  </a:lnTo>
                  <a:lnTo>
                    <a:pt x="504" y="96"/>
                  </a:lnTo>
                  <a:close/>
                </a:path>
              </a:pathLst>
            </a:custGeom>
            <a:solidFill>
              <a:srgbClr val="E8751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32" name="Freeform 398"/>
            <p:cNvSpPr>
              <a:spLocks/>
            </p:cNvSpPr>
            <p:nvPr/>
          </p:nvSpPr>
          <p:spPr bwMode="auto">
            <a:xfrm>
              <a:off x="897398" y="1918384"/>
              <a:ext cx="2118333" cy="1451697"/>
            </a:xfrm>
            <a:custGeom>
              <a:avLst/>
              <a:gdLst>
                <a:gd name="T0" fmla="*/ 1271326 w 1622"/>
                <a:gd name="T1" fmla="*/ 1241896 h 1117"/>
                <a:gd name="T2" fmla="*/ 1451637 w 1622"/>
                <a:gd name="T3" fmla="*/ 1405748 h 1117"/>
                <a:gd name="T4" fmla="*/ 1554859 w 1622"/>
                <a:gd name="T5" fmla="*/ 1421353 h 1117"/>
                <a:gd name="T6" fmla="*/ 1648935 w 1622"/>
                <a:gd name="T7" fmla="*/ 1366736 h 1117"/>
                <a:gd name="T8" fmla="*/ 1790048 w 1622"/>
                <a:gd name="T9" fmla="*/ 1273106 h 1117"/>
                <a:gd name="T10" fmla="*/ 1837086 w 1622"/>
                <a:gd name="T11" fmla="*/ 1358933 h 1117"/>
                <a:gd name="T12" fmla="*/ 1891963 w 1622"/>
                <a:gd name="T13" fmla="*/ 1343328 h 1117"/>
                <a:gd name="T14" fmla="*/ 1891963 w 1622"/>
                <a:gd name="T15" fmla="*/ 1397946 h 1117"/>
                <a:gd name="T16" fmla="*/ 1986038 w 1622"/>
                <a:gd name="T17" fmla="*/ 1312118 h 1117"/>
                <a:gd name="T18" fmla="*/ 1884123 w 1622"/>
                <a:gd name="T19" fmla="*/ 1257501 h 1117"/>
                <a:gd name="T20" fmla="*/ 1915482 w 1622"/>
                <a:gd name="T21" fmla="*/ 1202883 h 1117"/>
                <a:gd name="T22" fmla="*/ 1750850 w 1622"/>
                <a:gd name="T23" fmla="*/ 1273106 h 1117"/>
                <a:gd name="T24" fmla="*/ 1829246 w 1622"/>
                <a:gd name="T25" fmla="*/ 1187278 h 1117"/>
                <a:gd name="T26" fmla="*/ 1954680 w 1622"/>
                <a:gd name="T27" fmla="*/ 1163871 h 1117"/>
                <a:gd name="T28" fmla="*/ 2080114 w 1622"/>
                <a:gd name="T29" fmla="*/ 1117056 h 1117"/>
                <a:gd name="T30" fmla="*/ 2087954 w 1622"/>
                <a:gd name="T31" fmla="*/ 1007821 h 1117"/>
                <a:gd name="T32" fmla="*/ 1978199 w 1622"/>
                <a:gd name="T33" fmla="*/ 914191 h 1117"/>
                <a:gd name="T34" fmla="*/ 1891963 w 1622"/>
                <a:gd name="T35" fmla="*/ 719129 h 1117"/>
                <a:gd name="T36" fmla="*/ 1813567 w 1622"/>
                <a:gd name="T37" fmla="*/ 804957 h 1117"/>
                <a:gd name="T38" fmla="*/ 1774369 w 1622"/>
                <a:gd name="T39" fmla="*/ 789352 h 1117"/>
                <a:gd name="T40" fmla="*/ 1727331 w 1622"/>
                <a:gd name="T41" fmla="*/ 671014 h 1117"/>
                <a:gd name="T42" fmla="*/ 1648935 w 1622"/>
                <a:gd name="T43" fmla="*/ 624199 h 1117"/>
                <a:gd name="T44" fmla="*/ 1570538 w 1622"/>
                <a:gd name="T45" fmla="*/ 616396 h 1117"/>
                <a:gd name="T46" fmla="*/ 1570538 w 1622"/>
                <a:gd name="T47" fmla="*/ 695722 h 1117"/>
                <a:gd name="T48" fmla="*/ 1554859 w 1622"/>
                <a:gd name="T49" fmla="*/ 812759 h 1117"/>
                <a:gd name="T50" fmla="*/ 1523501 w 1622"/>
                <a:gd name="T51" fmla="*/ 976611 h 1117"/>
                <a:gd name="T52" fmla="*/ 1507821 w 1622"/>
                <a:gd name="T53" fmla="*/ 1117056 h 1117"/>
                <a:gd name="T54" fmla="*/ 1459477 w 1622"/>
                <a:gd name="T55" fmla="*/ 961006 h 1117"/>
                <a:gd name="T56" fmla="*/ 1232128 w 1622"/>
                <a:gd name="T57" fmla="*/ 867376 h 1117"/>
                <a:gd name="T58" fmla="*/ 1177250 w 1622"/>
                <a:gd name="T59" fmla="*/ 797154 h 1117"/>
                <a:gd name="T60" fmla="*/ 1216448 w 1622"/>
                <a:gd name="T61" fmla="*/ 585186 h 1117"/>
                <a:gd name="T62" fmla="*/ 1294845 w 1622"/>
                <a:gd name="T63" fmla="*/ 522767 h 1117"/>
                <a:gd name="T64" fmla="*/ 1341883 w 1622"/>
                <a:gd name="T65" fmla="*/ 444742 h 1117"/>
                <a:gd name="T66" fmla="*/ 1435958 w 1622"/>
                <a:gd name="T67" fmla="*/ 366717 h 1117"/>
                <a:gd name="T68" fmla="*/ 1451637 w 1622"/>
                <a:gd name="T69" fmla="*/ 265285 h 1117"/>
                <a:gd name="T70" fmla="*/ 1435958 w 1622"/>
                <a:gd name="T71" fmla="*/ 179457 h 1117"/>
                <a:gd name="T72" fmla="*/ 1373241 w 1622"/>
                <a:gd name="T73" fmla="*/ 249680 h 1117"/>
                <a:gd name="T74" fmla="*/ 1310524 w 1622"/>
                <a:gd name="T75" fmla="*/ 234075 h 1117"/>
                <a:gd name="T76" fmla="*/ 1255647 w 1622"/>
                <a:gd name="T77" fmla="*/ 241877 h 1117"/>
                <a:gd name="T78" fmla="*/ 1208609 w 1622"/>
                <a:gd name="T79" fmla="*/ 148247 h 1117"/>
                <a:gd name="T80" fmla="*/ 1145892 w 1622"/>
                <a:gd name="T81" fmla="*/ 0 h 1117"/>
                <a:gd name="T82" fmla="*/ 1106694 w 1622"/>
                <a:gd name="T83" fmla="*/ 148247 h 1117"/>
                <a:gd name="T84" fmla="*/ 1169411 w 1622"/>
                <a:gd name="T85" fmla="*/ 241877 h 1117"/>
                <a:gd name="T86" fmla="*/ 1106694 w 1622"/>
                <a:gd name="T87" fmla="*/ 265285 h 1117"/>
                <a:gd name="T88" fmla="*/ 1059656 w 1622"/>
                <a:gd name="T89" fmla="*/ 304297 h 1117"/>
                <a:gd name="T90" fmla="*/ 926382 w 1622"/>
                <a:gd name="T91" fmla="*/ 288692 h 1117"/>
                <a:gd name="T92" fmla="*/ 808788 w 1622"/>
                <a:gd name="T93" fmla="*/ 273087 h 1117"/>
                <a:gd name="T94" fmla="*/ 824467 w 1622"/>
                <a:gd name="T95" fmla="*/ 343309 h 1117"/>
                <a:gd name="T96" fmla="*/ 761750 w 1622"/>
                <a:gd name="T97" fmla="*/ 288692 h 1117"/>
                <a:gd name="T98" fmla="*/ 636316 w 1622"/>
                <a:gd name="T99" fmla="*/ 273087 h 1117"/>
                <a:gd name="T100" fmla="*/ 597118 w 1622"/>
                <a:gd name="T101" fmla="*/ 226272 h 1117"/>
                <a:gd name="T102" fmla="*/ 448165 w 1622"/>
                <a:gd name="T103" fmla="*/ 171655 h 1117"/>
                <a:gd name="T104" fmla="*/ 338411 w 1622"/>
                <a:gd name="T105" fmla="*/ 124840 h 1117"/>
                <a:gd name="T106" fmla="*/ 150259 w 1622"/>
                <a:gd name="T107" fmla="*/ 234075 h 1117"/>
                <a:gd name="T108" fmla="*/ 48344 w 1622"/>
                <a:gd name="T109" fmla="*/ 179457 h 1117"/>
                <a:gd name="T110" fmla="*/ 0 w 1622"/>
                <a:gd name="T111" fmla="*/ 719129 h 1117"/>
                <a:gd name="T112" fmla="*/ 79703 w 1622"/>
                <a:gd name="T113" fmla="*/ 758142 h 1117"/>
                <a:gd name="T114" fmla="*/ 228656 w 1622"/>
                <a:gd name="T115" fmla="*/ 882981 h 1117"/>
                <a:gd name="T116" fmla="*/ 275693 w 1622"/>
                <a:gd name="T117" fmla="*/ 984414 h 1117"/>
                <a:gd name="T118" fmla="*/ 361929 w 1622"/>
                <a:gd name="T119" fmla="*/ 1117056 h 1117"/>
                <a:gd name="T120" fmla="*/ 456005 w 1622"/>
                <a:gd name="T121" fmla="*/ 1210686 h 1117"/>
                <a:gd name="T122" fmla="*/ 1216448 w 1622"/>
                <a:gd name="T123" fmla="*/ 1226291 h 11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2"/>
                <a:gd name="T187" fmla="*/ 0 h 1117"/>
                <a:gd name="T188" fmla="*/ 1622 w 1622"/>
                <a:gd name="T189" fmla="*/ 1117 h 111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2" h="1117">
                  <a:moveTo>
                    <a:pt x="931" y="943"/>
                  </a:moveTo>
                  <a:lnTo>
                    <a:pt x="973" y="955"/>
                  </a:lnTo>
                  <a:lnTo>
                    <a:pt x="1075" y="1003"/>
                  </a:lnTo>
                  <a:lnTo>
                    <a:pt x="1111" y="1081"/>
                  </a:lnTo>
                  <a:lnTo>
                    <a:pt x="1111" y="1117"/>
                  </a:lnTo>
                  <a:lnTo>
                    <a:pt x="1190" y="1093"/>
                  </a:lnTo>
                  <a:lnTo>
                    <a:pt x="1232" y="1057"/>
                  </a:lnTo>
                  <a:lnTo>
                    <a:pt x="1262" y="1051"/>
                  </a:lnTo>
                  <a:lnTo>
                    <a:pt x="1322" y="1039"/>
                  </a:lnTo>
                  <a:lnTo>
                    <a:pt x="1370" y="979"/>
                  </a:lnTo>
                  <a:lnTo>
                    <a:pt x="1394" y="985"/>
                  </a:lnTo>
                  <a:lnTo>
                    <a:pt x="1406" y="1045"/>
                  </a:lnTo>
                  <a:lnTo>
                    <a:pt x="1430" y="1027"/>
                  </a:lnTo>
                  <a:lnTo>
                    <a:pt x="1448" y="1033"/>
                  </a:lnTo>
                  <a:lnTo>
                    <a:pt x="1436" y="1051"/>
                  </a:lnTo>
                  <a:lnTo>
                    <a:pt x="1448" y="1075"/>
                  </a:lnTo>
                  <a:lnTo>
                    <a:pt x="1502" y="1033"/>
                  </a:lnTo>
                  <a:lnTo>
                    <a:pt x="1520" y="1009"/>
                  </a:lnTo>
                  <a:lnTo>
                    <a:pt x="1466" y="1003"/>
                  </a:lnTo>
                  <a:lnTo>
                    <a:pt x="1442" y="967"/>
                  </a:lnTo>
                  <a:lnTo>
                    <a:pt x="1460" y="949"/>
                  </a:lnTo>
                  <a:lnTo>
                    <a:pt x="1466" y="925"/>
                  </a:lnTo>
                  <a:lnTo>
                    <a:pt x="1382" y="943"/>
                  </a:lnTo>
                  <a:lnTo>
                    <a:pt x="1340" y="979"/>
                  </a:lnTo>
                  <a:lnTo>
                    <a:pt x="1358" y="937"/>
                  </a:lnTo>
                  <a:lnTo>
                    <a:pt x="1400" y="913"/>
                  </a:lnTo>
                  <a:lnTo>
                    <a:pt x="1424" y="889"/>
                  </a:lnTo>
                  <a:lnTo>
                    <a:pt x="1496" y="895"/>
                  </a:lnTo>
                  <a:lnTo>
                    <a:pt x="1550" y="889"/>
                  </a:lnTo>
                  <a:lnTo>
                    <a:pt x="1592" y="859"/>
                  </a:lnTo>
                  <a:lnTo>
                    <a:pt x="1622" y="835"/>
                  </a:lnTo>
                  <a:lnTo>
                    <a:pt x="1598" y="775"/>
                  </a:lnTo>
                  <a:lnTo>
                    <a:pt x="1592" y="745"/>
                  </a:lnTo>
                  <a:lnTo>
                    <a:pt x="1514" y="703"/>
                  </a:lnTo>
                  <a:lnTo>
                    <a:pt x="1514" y="679"/>
                  </a:lnTo>
                  <a:lnTo>
                    <a:pt x="1448" y="553"/>
                  </a:lnTo>
                  <a:lnTo>
                    <a:pt x="1430" y="607"/>
                  </a:lnTo>
                  <a:lnTo>
                    <a:pt x="1388" y="619"/>
                  </a:lnTo>
                  <a:lnTo>
                    <a:pt x="1376" y="607"/>
                  </a:lnTo>
                  <a:lnTo>
                    <a:pt x="1358" y="607"/>
                  </a:lnTo>
                  <a:lnTo>
                    <a:pt x="1358" y="522"/>
                  </a:lnTo>
                  <a:lnTo>
                    <a:pt x="1322" y="516"/>
                  </a:lnTo>
                  <a:lnTo>
                    <a:pt x="1292" y="474"/>
                  </a:lnTo>
                  <a:lnTo>
                    <a:pt x="1262" y="480"/>
                  </a:lnTo>
                  <a:lnTo>
                    <a:pt x="1226" y="468"/>
                  </a:lnTo>
                  <a:lnTo>
                    <a:pt x="1202" y="474"/>
                  </a:lnTo>
                  <a:lnTo>
                    <a:pt x="1202" y="504"/>
                  </a:lnTo>
                  <a:lnTo>
                    <a:pt x="1202" y="535"/>
                  </a:lnTo>
                  <a:lnTo>
                    <a:pt x="1196" y="601"/>
                  </a:lnTo>
                  <a:lnTo>
                    <a:pt x="1190" y="625"/>
                  </a:lnTo>
                  <a:lnTo>
                    <a:pt x="1226" y="697"/>
                  </a:lnTo>
                  <a:lnTo>
                    <a:pt x="1166" y="751"/>
                  </a:lnTo>
                  <a:lnTo>
                    <a:pt x="1178" y="841"/>
                  </a:lnTo>
                  <a:lnTo>
                    <a:pt x="1154" y="859"/>
                  </a:lnTo>
                  <a:lnTo>
                    <a:pt x="1130" y="847"/>
                  </a:lnTo>
                  <a:lnTo>
                    <a:pt x="1117" y="739"/>
                  </a:lnTo>
                  <a:lnTo>
                    <a:pt x="1057" y="733"/>
                  </a:lnTo>
                  <a:lnTo>
                    <a:pt x="943" y="667"/>
                  </a:lnTo>
                  <a:lnTo>
                    <a:pt x="919" y="667"/>
                  </a:lnTo>
                  <a:lnTo>
                    <a:pt x="901" y="613"/>
                  </a:lnTo>
                  <a:lnTo>
                    <a:pt x="883" y="595"/>
                  </a:lnTo>
                  <a:lnTo>
                    <a:pt x="931" y="450"/>
                  </a:lnTo>
                  <a:lnTo>
                    <a:pt x="961" y="420"/>
                  </a:lnTo>
                  <a:lnTo>
                    <a:pt x="991" y="402"/>
                  </a:lnTo>
                  <a:lnTo>
                    <a:pt x="1009" y="402"/>
                  </a:lnTo>
                  <a:lnTo>
                    <a:pt x="1027" y="342"/>
                  </a:lnTo>
                  <a:lnTo>
                    <a:pt x="1039" y="294"/>
                  </a:lnTo>
                  <a:lnTo>
                    <a:pt x="1099" y="282"/>
                  </a:lnTo>
                  <a:lnTo>
                    <a:pt x="1130" y="258"/>
                  </a:lnTo>
                  <a:lnTo>
                    <a:pt x="1111" y="204"/>
                  </a:lnTo>
                  <a:lnTo>
                    <a:pt x="1124" y="168"/>
                  </a:lnTo>
                  <a:lnTo>
                    <a:pt x="1099" y="138"/>
                  </a:lnTo>
                  <a:lnTo>
                    <a:pt x="1063" y="132"/>
                  </a:lnTo>
                  <a:lnTo>
                    <a:pt x="1051" y="192"/>
                  </a:lnTo>
                  <a:lnTo>
                    <a:pt x="1015" y="246"/>
                  </a:lnTo>
                  <a:lnTo>
                    <a:pt x="1003" y="180"/>
                  </a:lnTo>
                  <a:lnTo>
                    <a:pt x="985" y="156"/>
                  </a:lnTo>
                  <a:lnTo>
                    <a:pt x="961" y="186"/>
                  </a:lnTo>
                  <a:lnTo>
                    <a:pt x="949" y="156"/>
                  </a:lnTo>
                  <a:lnTo>
                    <a:pt x="925" y="114"/>
                  </a:lnTo>
                  <a:lnTo>
                    <a:pt x="913" y="60"/>
                  </a:lnTo>
                  <a:lnTo>
                    <a:pt x="877" y="0"/>
                  </a:lnTo>
                  <a:lnTo>
                    <a:pt x="847" y="84"/>
                  </a:lnTo>
                  <a:lnTo>
                    <a:pt x="847" y="114"/>
                  </a:lnTo>
                  <a:lnTo>
                    <a:pt x="889" y="150"/>
                  </a:lnTo>
                  <a:lnTo>
                    <a:pt x="895" y="186"/>
                  </a:lnTo>
                  <a:lnTo>
                    <a:pt x="865" y="216"/>
                  </a:lnTo>
                  <a:lnTo>
                    <a:pt x="847" y="204"/>
                  </a:lnTo>
                  <a:lnTo>
                    <a:pt x="823" y="204"/>
                  </a:lnTo>
                  <a:lnTo>
                    <a:pt x="811" y="234"/>
                  </a:lnTo>
                  <a:lnTo>
                    <a:pt x="769" y="222"/>
                  </a:lnTo>
                  <a:lnTo>
                    <a:pt x="709" y="222"/>
                  </a:lnTo>
                  <a:lnTo>
                    <a:pt x="673" y="198"/>
                  </a:lnTo>
                  <a:lnTo>
                    <a:pt x="619" y="210"/>
                  </a:lnTo>
                  <a:lnTo>
                    <a:pt x="625" y="228"/>
                  </a:lnTo>
                  <a:lnTo>
                    <a:pt x="631" y="264"/>
                  </a:lnTo>
                  <a:lnTo>
                    <a:pt x="613" y="258"/>
                  </a:lnTo>
                  <a:lnTo>
                    <a:pt x="583" y="222"/>
                  </a:lnTo>
                  <a:lnTo>
                    <a:pt x="517" y="234"/>
                  </a:lnTo>
                  <a:lnTo>
                    <a:pt x="487" y="210"/>
                  </a:lnTo>
                  <a:lnTo>
                    <a:pt x="499" y="186"/>
                  </a:lnTo>
                  <a:lnTo>
                    <a:pt x="457" y="174"/>
                  </a:lnTo>
                  <a:lnTo>
                    <a:pt x="409" y="150"/>
                  </a:lnTo>
                  <a:lnTo>
                    <a:pt x="343" y="132"/>
                  </a:lnTo>
                  <a:lnTo>
                    <a:pt x="301" y="144"/>
                  </a:lnTo>
                  <a:lnTo>
                    <a:pt x="259" y="96"/>
                  </a:lnTo>
                  <a:lnTo>
                    <a:pt x="145" y="150"/>
                  </a:lnTo>
                  <a:lnTo>
                    <a:pt x="115" y="180"/>
                  </a:lnTo>
                  <a:lnTo>
                    <a:pt x="67" y="168"/>
                  </a:lnTo>
                  <a:lnTo>
                    <a:pt x="37" y="138"/>
                  </a:lnTo>
                  <a:lnTo>
                    <a:pt x="0" y="126"/>
                  </a:lnTo>
                  <a:lnTo>
                    <a:pt x="0" y="553"/>
                  </a:lnTo>
                  <a:lnTo>
                    <a:pt x="61" y="583"/>
                  </a:lnTo>
                  <a:lnTo>
                    <a:pt x="109" y="559"/>
                  </a:lnTo>
                  <a:lnTo>
                    <a:pt x="175" y="679"/>
                  </a:lnTo>
                  <a:lnTo>
                    <a:pt x="217" y="709"/>
                  </a:lnTo>
                  <a:lnTo>
                    <a:pt x="211" y="757"/>
                  </a:lnTo>
                  <a:lnTo>
                    <a:pt x="229" y="793"/>
                  </a:lnTo>
                  <a:lnTo>
                    <a:pt x="277" y="859"/>
                  </a:lnTo>
                  <a:lnTo>
                    <a:pt x="343" y="901"/>
                  </a:lnTo>
                  <a:lnTo>
                    <a:pt x="349" y="931"/>
                  </a:lnTo>
                  <a:lnTo>
                    <a:pt x="871" y="931"/>
                  </a:lnTo>
                  <a:lnTo>
                    <a:pt x="931" y="943"/>
                  </a:lnTo>
                  <a:close/>
                </a:path>
              </a:pathLst>
            </a:custGeom>
            <a:solidFill>
              <a:srgbClr val="E8751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33" name="Freeform 399"/>
            <p:cNvSpPr>
              <a:spLocks/>
            </p:cNvSpPr>
            <p:nvPr/>
          </p:nvSpPr>
          <p:spPr bwMode="auto">
            <a:xfrm>
              <a:off x="1297142" y="3129147"/>
              <a:ext cx="1435305" cy="741098"/>
            </a:xfrm>
            <a:custGeom>
              <a:avLst/>
              <a:gdLst>
                <a:gd name="T0" fmla="*/ 391747 w 1099"/>
                <a:gd name="T1" fmla="*/ 569980 h 571"/>
                <a:gd name="T2" fmla="*/ 454427 w 1099"/>
                <a:gd name="T3" fmla="*/ 562189 h 571"/>
                <a:gd name="T4" fmla="*/ 564116 w 1099"/>
                <a:gd name="T5" fmla="*/ 616720 h 571"/>
                <a:gd name="T6" fmla="*/ 618960 w 1099"/>
                <a:gd name="T7" fmla="*/ 679042 h 571"/>
                <a:gd name="T8" fmla="*/ 689475 w 1099"/>
                <a:gd name="T9" fmla="*/ 717993 h 571"/>
                <a:gd name="T10" fmla="*/ 689475 w 1099"/>
                <a:gd name="T11" fmla="*/ 663461 h 571"/>
                <a:gd name="T12" fmla="*/ 744319 w 1099"/>
                <a:gd name="T13" fmla="*/ 608930 h 571"/>
                <a:gd name="T14" fmla="*/ 869678 w 1099"/>
                <a:gd name="T15" fmla="*/ 616720 h 571"/>
                <a:gd name="T16" fmla="*/ 971533 w 1099"/>
                <a:gd name="T17" fmla="*/ 601140 h 571"/>
                <a:gd name="T18" fmla="*/ 1018542 w 1099"/>
                <a:gd name="T19" fmla="*/ 632301 h 571"/>
                <a:gd name="T20" fmla="*/ 1082527 w 1099"/>
                <a:gd name="T21" fmla="*/ 733573 h 571"/>
                <a:gd name="T22" fmla="*/ 1098197 w 1099"/>
                <a:gd name="T23" fmla="*/ 663461 h 571"/>
                <a:gd name="T24" fmla="*/ 1106032 w 1099"/>
                <a:gd name="T25" fmla="*/ 531029 h 571"/>
                <a:gd name="T26" fmla="*/ 1215721 w 1099"/>
                <a:gd name="T27" fmla="*/ 445337 h 571"/>
                <a:gd name="T28" fmla="*/ 1200052 w 1099"/>
                <a:gd name="T29" fmla="*/ 351855 h 571"/>
                <a:gd name="T30" fmla="*/ 1231391 w 1099"/>
                <a:gd name="T31" fmla="*/ 359645 h 571"/>
                <a:gd name="T32" fmla="*/ 1239226 w 1099"/>
                <a:gd name="T33" fmla="*/ 328485 h 571"/>
                <a:gd name="T34" fmla="*/ 1278401 w 1099"/>
                <a:gd name="T35" fmla="*/ 281744 h 571"/>
                <a:gd name="T36" fmla="*/ 1356751 w 1099"/>
                <a:gd name="T37" fmla="*/ 250583 h 571"/>
                <a:gd name="T38" fmla="*/ 1435100 w 1099"/>
                <a:gd name="T39" fmla="*/ 148013 h 571"/>
                <a:gd name="T40" fmla="*/ 1388090 w 1099"/>
                <a:gd name="T41" fmla="*/ 62321 h 571"/>
                <a:gd name="T42" fmla="*/ 1247061 w 1099"/>
                <a:gd name="T43" fmla="*/ 155803 h 571"/>
                <a:gd name="T44" fmla="*/ 1153042 w 1099"/>
                <a:gd name="T45" fmla="*/ 210334 h 571"/>
                <a:gd name="T46" fmla="*/ 1049882 w 1099"/>
                <a:gd name="T47" fmla="*/ 194754 h 571"/>
                <a:gd name="T48" fmla="*/ 869678 w 1099"/>
                <a:gd name="T49" fmla="*/ 31161 h 571"/>
                <a:gd name="T50" fmla="*/ 736484 w 1099"/>
                <a:gd name="T51" fmla="*/ 0 h 571"/>
                <a:gd name="T52" fmla="*/ 62680 w 1099"/>
                <a:gd name="T53" fmla="*/ 46741 h 571"/>
                <a:gd name="T54" fmla="*/ 47010 w 1099"/>
                <a:gd name="T55" fmla="*/ 31161 h 571"/>
                <a:gd name="T56" fmla="*/ 23505 w 1099"/>
                <a:gd name="T57" fmla="*/ 101272 h 571"/>
                <a:gd name="T58" fmla="*/ 0 w 1099"/>
                <a:gd name="T59" fmla="*/ 225914 h 571"/>
                <a:gd name="T60" fmla="*/ 15670 w 1099"/>
                <a:gd name="T61" fmla="*/ 305114 h 571"/>
                <a:gd name="T62" fmla="*/ 86184 w 1099"/>
                <a:gd name="T63" fmla="*/ 437547 h 571"/>
                <a:gd name="T64" fmla="*/ 180204 w 1099"/>
                <a:gd name="T65" fmla="*/ 523239 h 571"/>
                <a:gd name="T66" fmla="*/ 250718 w 1099"/>
                <a:gd name="T67" fmla="*/ 531029 h 5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9"/>
                <a:gd name="T103" fmla="*/ 0 h 571"/>
                <a:gd name="T104" fmla="*/ 1099 w 1099"/>
                <a:gd name="T105" fmla="*/ 571 h 5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9" h="571">
                  <a:moveTo>
                    <a:pt x="252" y="439"/>
                  </a:moveTo>
                  <a:lnTo>
                    <a:pt x="300" y="439"/>
                  </a:lnTo>
                  <a:lnTo>
                    <a:pt x="318" y="427"/>
                  </a:lnTo>
                  <a:lnTo>
                    <a:pt x="348" y="433"/>
                  </a:lnTo>
                  <a:lnTo>
                    <a:pt x="396" y="487"/>
                  </a:lnTo>
                  <a:lnTo>
                    <a:pt x="432" y="475"/>
                  </a:lnTo>
                  <a:lnTo>
                    <a:pt x="456" y="493"/>
                  </a:lnTo>
                  <a:lnTo>
                    <a:pt x="474" y="523"/>
                  </a:lnTo>
                  <a:lnTo>
                    <a:pt x="498" y="547"/>
                  </a:lnTo>
                  <a:lnTo>
                    <a:pt x="528" y="553"/>
                  </a:lnTo>
                  <a:lnTo>
                    <a:pt x="528" y="511"/>
                  </a:lnTo>
                  <a:lnTo>
                    <a:pt x="552" y="487"/>
                  </a:lnTo>
                  <a:lnTo>
                    <a:pt x="570" y="469"/>
                  </a:lnTo>
                  <a:lnTo>
                    <a:pt x="630" y="475"/>
                  </a:lnTo>
                  <a:lnTo>
                    <a:pt x="666" y="475"/>
                  </a:lnTo>
                  <a:lnTo>
                    <a:pt x="714" y="463"/>
                  </a:lnTo>
                  <a:lnTo>
                    <a:pt x="744" y="463"/>
                  </a:lnTo>
                  <a:lnTo>
                    <a:pt x="774" y="457"/>
                  </a:lnTo>
                  <a:lnTo>
                    <a:pt x="780" y="487"/>
                  </a:lnTo>
                  <a:lnTo>
                    <a:pt x="792" y="529"/>
                  </a:lnTo>
                  <a:lnTo>
                    <a:pt x="829" y="565"/>
                  </a:lnTo>
                  <a:lnTo>
                    <a:pt x="847" y="571"/>
                  </a:lnTo>
                  <a:lnTo>
                    <a:pt x="841" y="511"/>
                  </a:lnTo>
                  <a:lnTo>
                    <a:pt x="817" y="445"/>
                  </a:lnTo>
                  <a:lnTo>
                    <a:pt x="847" y="409"/>
                  </a:lnTo>
                  <a:lnTo>
                    <a:pt x="877" y="397"/>
                  </a:lnTo>
                  <a:lnTo>
                    <a:pt x="931" y="343"/>
                  </a:lnTo>
                  <a:lnTo>
                    <a:pt x="925" y="307"/>
                  </a:lnTo>
                  <a:lnTo>
                    <a:pt x="919" y="271"/>
                  </a:lnTo>
                  <a:lnTo>
                    <a:pt x="937" y="283"/>
                  </a:lnTo>
                  <a:lnTo>
                    <a:pt x="943" y="277"/>
                  </a:lnTo>
                  <a:lnTo>
                    <a:pt x="937" y="253"/>
                  </a:lnTo>
                  <a:lnTo>
                    <a:pt x="949" y="253"/>
                  </a:lnTo>
                  <a:lnTo>
                    <a:pt x="967" y="247"/>
                  </a:lnTo>
                  <a:lnTo>
                    <a:pt x="979" y="217"/>
                  </a:lnTo>
                  <a:lnTo>
                    <a:pt x="1003" y="211"/>
                  </a:lnTo>
                  <a:lnTo>
                    <a:pt x="1039" y="193"/>
                  </a:lnTo>
                  <a:lnTo>
                    <a:pt x="1039" y="144"/>
                  </a:lnTo>
                  <a:lnTo>
                    <a:pt x="1099" y="114"/>
                  </a:lnTo>
                  <a:lnTo>
                    <a:pt x="1087" y="54"/>
                  </a:lnTo>
                  <a:lnTo>
                    <a:pt x="1063" y="48"/>
                  </a:lnTo>
                  <a:lnTo>
                    <a:pt x="1015" y="108"/>
                  </a:lnTo>
                  <a:lnTo>
                    <a:pt x="955" y="120"/>
                  </a:lnTo>
                  <a:lnTo>
                    <a:pt x="925" y="126"/>
                  </a:lnTo>
                  <a:lnTo>
                    <a:pt x="883" y="162"/>
                  </a:lnTo>
                  <a:lnTo>
                    <a:pt x="804" y="186"/>
                  </a:lnTo>
                  <a:lnTo>
                    <a:pt x="804" y="150"/>
                  </a:lnTo>
                  <a:lnTo>
                    <a:pt x="768" y="72"/>
                  </a:lnTo>
                  <a:lnTo>
                    <a:pt x="666" y="24"/>
                  </a:lnTo>
                  <a:lnTo>
                    <a:pt x="624" y="12"/>
                  </a:lnTo>
                  <a:lnTo>
                    <a:pt x="564" y="0"/>
                  </a:lnTo>
                  <a:lnTo>
                    <a:pt x="42" y="0"/>
                  </a:lnTo>
                  <a:lnTo>
                    <a:pt x="48" y="36"/>
                  </a:lnTo>
                  <a:lnTo>
                    <a:pt x="30" y="48"/>
                  </a:lnTo>
                  <a:lnTo>
                    <a:pt x="36" y="24"/>
                  </a:lnTo>
                  <a:lnTo>
                    <a:pt x="0" y="12"/>
                  </a:lnTo>
                  <a:lnTo>
                    <a:pt x="18" y="78"/>
                  </a:lnTo>
                  <a:lnTo>
                    <a:pt x="12" y="126"/>
                  </a:lnTo>
                  <a:lnTo>
                    <a:pt x="0" y="174"/>
                  </a:lnTo>
                  <a:lnTo>
                    <a:pt x="12" y="211"/>
                  </a:lnTo>
                  <a:lnTo>
                    <a:pt x="12" y="235"/>
                  </a:lnTo>
                  <a:lnTo>
                    <a:pt x="42" y="295"/>
                  </a:lnTo>
                  <a:lnTo>
                    <a:pt x="66" y="337"/>
                  </a:lnTo>
                  <a:lnTo>
                    <a:pt x="84" y="367"/>
                  </a:lnTo>
                  <a:lnTo>
                    <a:pt x="138" y="403"/>
                  </a:lnTo>
                  <a:lnTo>
                    <a:pt x="144" y="415"/>
                  </a:lnTo>
                  <a:lnTo>
                    <a:pt x="192" y="409"/>
                  </a:lnTo>
                  <a:lnTo>
                    <a:pt x="252" y="439"/>
                  </a:lnTo>
                  <a:close/>
                </a:path>
              </a:pathLst>
            </a:custGeom>
            <a:solidFill>
              <a:srgbClr val="E8751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34" name="Freeform 400"/>
            <p:cNvSpPr>
              <a:spLocks/>
            </p:cNvSpPr>
            <p:nvPr/>
          </p:nvSpPr>
          <p:spPr bwMode="auto">
            <a:xfrm>
              <a:off x="2213094" y="4135575"/>
              <a:ext cx="110165" cy="109792"/>
            </a:xfrm>
            <a:custGeom>
              <a:avLst/>
              <a:gdLst>
                <a:gd name="T0" fmla="*/ 111125 w 14"/>
                <a:gd name="T1" fmla="*/ 112713 h 14"/>
                <a:gd name="T2" fmla="*/ 103188 w 14"/>
                <a:gd name="T3" fmla="*/ 88560 h 14"/>
                <a:gd name="T4" fmla="*/ 111125 w 14"/>
                <a:gd name="T5" fmla="*/ 0 h 14"/>
                <a:gd name="T6" fmla="*/ 55563 w 14"/>
                <a:gd name="T7" fmla="*/ 24153 h 14"/>
                <a:gd name="T8" fmla="*/ 0 w 14"/>
                <a:gd name="T9" fmla="*/ 48306 h 14"/>
                <a:gd name="T10" fmla="*/ 39688 w 14"/>
                <a:gd name="T11" fmla="*/ 112713 h 14"/>
                <a:gd name="T12" fmla="*/ 71438 w 14"/>
                <a:gd name="T13" fmla="*/ 104662 h 14"/>
                <a:gd name="T14" fmla="*/ 111125 w 14"/>
                <a:gd name="T15" fmla="*/ 112713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4"/>
                <a:gd name="T26" fmla="*/ 14 w 14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4">
                  <a:moveTo>
                    <a:pt x="14" y="14"/>
                  </a:moveTo>
                  <a:cubicBezTo>
                    <a:pt x="14" y="12"/>
                    <a:pt x="13" y="11"/>
                    <a:pt x="13" y="1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35" name="Freeform 401"/>
            <p:cNvSpPr>
              <a:spLocks/>
            </p:cNvSpPr>
            <p:nvPr/>
          </p:nvSpPr>
          <p:spPr bwMode="auto">
            <a:xfrm>
              <a:off x="2254012" y="4236219"/>
              <a:ext cx="94428" cy="70144"/>
            </a:xfrm>
            <a:custGeom>
              <a:avLst/>
              <a:gdLst>
                <a:gd name="T0" fmla="*/ 71438 w 12"/>
                <a:gd name="T1" fmla="*/ 7761 h 9"/>
                <a:gd name="T2" fmla="*/ 31750 w 12"/>
                <a:gd name="T3" fmla="*/ 0 h 9"/>
                <a:gd name="T4" fmla="*/ 0 w 12"/>
                <a:gd name="T5" fmla="*/ 7761 h 9"/>
                <a:gd name="T6" fmla="*/ 15875 w 12"/>
                <a:gd name="T7" fmla="*/ 23283 h 9"/>
                <a:gd name="T8" fmla="*/ 87313 w 12"/>
                <a:gd name="T9" fmla="*/ 69850 h 9"/>
                <a:gd name="T10" fmla="*/ 95250 w 12"/>
                <a:gd name="T11" fmla="*/ 38806 h 9"/>
                <a:gd name="T12" fmla="*/ 71438 w 12"/>
                <a:gd name="T13" fmla="*/ 7761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9"/>
                <a:gd name="T23" fmla="*/ 12 w 12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9">
                  <a:moveTo>
                    <a:pt x="9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0" y="2"/>
                    <a:pt x="9" y="1"/>
                  </a:cubicBez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36" name="Freeform 402"/>
            <p:cNvSpPr>
              <a:spLocks/>
            </p:cNvSpPr>
            <p:nvPr/>
          </p:nvSpPr>
          <p:spPr bwMode="auto">
            <a:xfrm>
              <a:off x="2342145" y="4275865"/>
              <a:ext cx="138494" cy="60996"/>
            </a:xfrm>
            <a:custGeom>
              <a:avLst/>
              <a:gdLst>
                <a:gd name="T0" fmla="*/ 109891 w 18"/>
                <a:gd name="T1" fmla="*/ 7541 h 8"/>
                <a:gd name="T2" fmla="*/ 70644 w 18"/>
                <a:gd name="T3" fmla="*/ 7541 h 8"/>
                <a:gd name="T4" fmla="*/ 15699 w 18"/>
                <a:gd name="T5" fmla="*/ 7541 h 8"/>
                <a:gd name="T6" fmla="*/ 7849 w 18"/>
                <a:gd name="T7" fmla="*/ 0 h 8"/>
                <a:gd name="T8" fmla="*/ 0 w 18"/>
                <a:gd name="T9" fmla="*/ 30163 h 8"/>
                <a:gd name="T10" fmla="*/ 31397 w 18"/>
                <a:gd name="T11" fmla="*/ 60325 h 8"/>
                <a:gd name="T12" fmla="*/ 47096 w 18"/>
                <a:gd name="T13" fmla="*/ 60325 h 8"/>
                <a:gd name="T14" fmla="*/ 54945 w 18"/>
                <a:gd name="T15" fmla="*/ 45244 h 8"/>
                <a:gd name="T16" fmla="*/ 78493 w 18"/>
                <a:gd name="T17" fmla="*/ 22622 h 8"/>
                <a:gd name="T18" fmla="*/ 109891 w 18"/>
                <a:gd name="T19" fmla="*/ 30163 h 8"/>
                <a:gd name="T20" fmla="*/ 117740 w 18"/>
                <a:gd name="T21" fmla="*/ 52784 h 8"/>
                <a:gd name="T22" fmla="*/ 141288 w 18"/>
                <a:gd name="T23" fmla="*/ 30163 h 8"/>
                <a:gd name="T24" fmla="*/ 109891 w 18"/>
                <a:gd name="T25" fmla="*/ 7541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8"/>
                <a:gd name="T41" fmla="*/ 18 w 18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8">
                  <a:moveTo>
                    <a:pt x="14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3" y="2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3" y="7"/>
                    <a:pt x="4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37" name="Freeform 403"/>
            <p:cNvSpPr>
              <a:spLocks/>
            </p:cNvSpPr>
            <p:nvPr/>
          </p:nvSpPr>
          <p:spPr bwMode="auto">
            <a:xfrm>
              <a:off x="2433426" y="4205721"/>
              <a:ext cx="289579" cy="320226"/>
            </a:xfrm>
            <a:custGeom>
              <a:avLst/>
              <a:gdLst>
                <a:gd name="T0" fmla="*/ 290512 w 37"/>
                <a:gd name="T1" fmla="*/ 264610 h 41"/>
                <a:gd name="T2" fmla="*/ 290512 w 37"/>
                <a:gd name="T3" fmla="*/ 264610 h 41"/>
                <a:gd name="T4" fmla="*/ 290512 w 37"/>
                <a:gd name="T5" fmla="*/ 210131 h 41"/>
                <a:gd name="T6" fmla="*/ 274809 w 37"/>
                <a:gd name="T7" fmla="*/ 179001 h 41"/>
                <a:gd name="T8" fmla="*/ 282660 w 37"/>
                <a:gd name="T9" fmla="*/ 163435 h 41"/>
                <a:gd name="T10" fmla="*/ 243402 w 37"/>
                <a:gd name="T11" fmla="*/ 155653 h 41"/>
                <a:gd name="T12" fmla="*/ 164885 w 37"/>
                <a:gd name="T13" fmla="*/ 124522 h 41"/>
                <a:gd name="T14" fmla="*/ 149182 w 37"/>
                <a:gd name="T15" fmla="*/ 85609 h 41"/>
                <a:gd name="T16" fmla="*/ 157034 w 37"/>
                <a:gd name="T17" fmla="*/ 23348 h 41"/>
                <a:gd name="T18" fmla="*/ 188440 w 37"/>
                <a:gd name="T19" fmla="*/ 7783 h 41"/>
                <a:gd name="T20" fmla="*/ 188440 w 37"/>
                <a:gd name="T21" fmla="*/ 0 h 41"/>
                <a:gd name="T22" fmla="*/ 133478 w 37"/>
                <a:gd name="T23" fmla="*/ 15565 h 41"/>
                <a:gd name="T24" fmla="*/ 102072 w 37"/>
                <a:gd name="T25" fmla="*/ 31131 h 41"/>
                <a:gd name="T26" fmla="*/ 86368 w 37"/>
                <a:gd name="T27" fmla="*/ 70044 h 41"/>
                <a:gd name="T28" fmla="*/ 70665 w 37"/>
                <a:gd name="T29" fmla="*/ 77826 h 41"/>
                <a:gd name="T30" fmla="*/ 47110 w 37"/>
                <a:gd name="T31" fmla="*/ 101174 h 41"/>
                <a:gd name="T32" fmla="*/ 23555 w 37"/>
                <a:gd name="T33" fmla="*/ 124522 h 41"/>
                <a:gd name="T34" fmla="*/ 31407 w 37"/>
                <a:gd name="T35" fmla="*/ 140087 h 41"/>
                <a:gd name="T36" fmla="*/ 39258 w 37"/>
                <a:gd name="T37" fmla="*/ 179001 h 41"/>
                <a:gd name="T38" fmla="*/ 39258 w 37"/>
                <a:gd name="T39" fmla="*/ 202348 h 41"/>
                <a:gd name="T40" fmla="*/ 47110 w 37"/>
                <a:gd name="T41" fmla="*/ 233479 h 41"/>
                <a:gd name="T42" fmla="*/ 15703 w 37"/>
                <a:gd name="T43" fmla="*/ 256827 h 41"/>
                <a:gd name="T44" fmla="*/ 0 w 37"/>
                <a:gd name="T45" fmla="*/ 272392 h 41"/>
                <a:gd name="T46" fmla="*/ 62813 w 37"/>
                <a:gd name="T47" fmla="*/ 295740 h 41"/>
                <a:gd name="T48" fmla="*/ 94220 w 37"/>
                <a:gd name="T49" fmla="*/ 319088 h 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41"/>
                <a:gd name="T77" fmla="*/ 37 w 37"/>
                <a:gd name="T78" fmla="*/ 41 h 4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41">
                  <a:moveTo>
                    <a:pt x="37" y="3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12" y="41"/>
                    <a:pt x="12" y="41"/>
                    <a:pt x="12" y="41"/>
                  </a:cubicBezTo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38" name="Freeform 404"/>
            <p:cNvSpPr>
              <a:spLocks/>
            </p:cNvSpPr>
            <p:nvPr/>
          </p:nvSpPr>
          <p:spPr bwMode="auto">
            <a:xfrm>
              <a:off x="2527854" y="4474102"/>
              <a:ext cx="195151" cy="137239"/>
            </a:xfrm>
            <a:custGeom>
              <a:avLst/>
              <a:gdLst>
                <a:gd name="T0" fmla="*/ 0 w 150"/>
                <a:gd name="T1" fmla="*/ 54328 h 108"/>
                <a:gd name="T2" fmla="*/ 0 w 150"/>
                <a:gd name="T3" fmla="*/ 54328 h 108"/>
                <a:gd name="T4" fmla="*/ 39052 w 150"/>
                <a:gd name="T5" fmla="*/ 77611 h 108"/>
                <a:gd name="T6" fmla="*/ 62484 w 150"/>
                <a:gd name="T7" fmla="*/ 100894 h 108"/>
                <a:gd name="T8" fmla="*/ 93726 w 150"/>
                <a:gd name="T9" fmla="*/ 100894 h 108"/>
                <a:gd name="T10" fmla="*/ 109347 w 150"/>
                <a:gd name="T11" fmla="*/ 124178 h 108"/>
                <a:gd name="T12" fmla="*/ 117157 w 150"/>
                <a:gd name="T13" fmla="*/ 116417 h 108"/>
                <a:gd name="T14" fmla="*/ 109347 w 150"/>
                <a:gd name="T15" fmla="*/ 124178 h 108"/>
                <a:gd name="T16" fmla="*/ 124968 w 150"/>
                <a:gd name="T17" fmla="*/ 139700 h 108"/>
                <a:gd name="T18" fmla="*/ 140589 w 150"/>
                <a:gd name="T19" fmla="*/ 54328 h 108"/>
                <a:gd name="T20" fmla="*/ 132778 w 150"/>
                <a:gd name="T21" fmla="*/ 15522 h 108"/>
                <a:gd name="T22" fmla="*/ 195262 w 150"/>
                <a:gd name="T23" fmla="*/ 0 h 108"/>
                <a:gd name="T24" fmla="*/ 0 w 150"/>
                <a:gd name="T25" fmla="*/ 54328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0"/>
                <a:gd name="T40" fmla="*/ 0 h 108"/>
                <a:gd name="T41" fmla="*/ 150 w 150"/>
                <a:gd name="T42" fmla="*/ 108 h 1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0" h="108">
                  <a:moveTo>
                    <a:pt x="0" y="42"/>
                  </a:moveTo>
                  <a:lnTo>
                    <a:pt x="0" y="42"/>
                  </a:lnTo>
                  <a:lnTo>
                    <a:pt x="30" y="60"/>
                  </a:lnTo>
                  <a:lnTo>
                    <a:pt x="48" y="78"/>
                  </a:lnTo>
                  <a:lnTo>
                    <a:pt x="72" y="78"/>
                  </a:lnTo>
                  <a:lnTo>
                    <a:pt x="84" y="96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96" y="108"/>
                  </a:lnTo>
                  <a:lnTo>
                    <a:pt x="108" y="42"/>
                  </a:lnTo>
                  <a:lnTo>
                    <a:pt x="102" y="12"/>
                  </a:lnTo>
                  <a:lnTo>
                    <a:pt x="150" y="0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39" name="Freeform 405"/>
            <p:cNvSpPr>
              <a:spLocks/>
            </p:cNvSpPr>
            <p:nvPr/>
          </p:nvSpPr>
          <p:spPr bwMode="auto">
            <a:xfrm>
              <a:off x="2527854" y="4474102"/>
              <a:ext cx="195151" cy="137239"/>
            </a:xfrm>
            <a:custGeom>
              <a:avLst/>
              <a:gdLst>
                <a:gd name="T0" fmla="*/ 0 w 150"/>
                <a:gd name="T1" fmla="*/ 54328 h 108"/>
                <a:gd name="T2" fmla="*/ 0 w 150"/>
                <a:gd name="T3" fmla="*/ 54328 h 108"/>
                <a:gd name="T4" fmla="*/ 39052 w 150"/>
                <a:gd name="T5" fmla="*/ 77611 h 108"/>
                <a:gd name="T6" fmla="*/ 62484 w 150"/>
                <a:gd name="T7" fmla="*/ 100894 h 108"/>
                <a:gd name="T8" fmla="*/ 93726 w 150"/>
                <a:gd name="T9" fmla="*/ 100894 h 108"/>
                <a:gd name="T10" fmla="*/ 109347 w 150"/>
                <a:gd name="T11" fmla="*/ 124178 h 108"/>
                <a:gd name="T12" fmla="*/ 117157 w 150"/>
                <a:gd name="T13" fmla="*/ 116417 h 108"/>
                <a:gd name="T14" fmla="*/ 109347 w 150"/>
                <a:gd name="T15" fmla="*/ 124178 h 108"/>
                <a:gd name="T16" fmla="*/ 124968 w 150"/>
                <a:gd name="T17" fmla="*/ 139700 h 108"/>
                <a:gd name="T18" fmla="*/ 140589 w 150"/>
                <a:gd name="T19" fmla="*/ 54328 h 108"/>
                <a:gd name="T20" fmla="*/ 132778 w 150"/>
                <a:gd name="T21" fmla="*/ 15522 h 108"/>
                <a:gd name="T22" fmla="*/ 195262 w 150"/>
                <a:gd name="T23" fmla="*/ 0 h 1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0"/>
                <a:gd name="T37" fmla="*/ 0 h 108"/>
                <a:gd name="T38" fmla="*/ 150 w 150"/>
                <a:gd name="T39" fmla="*/ 108 h 1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0" h="108">
                  <a:moveTo>
                    <a:pt x="0" y="42"/>
                  </a:moveTo>
                  <a:lnTo>
                    <a:pt x="0" y="42"/>
                  </a:lnTo>
                  <a:lnTo>
                    <a:pt x="30" y="60"/>
                  </a:lnTo>
                  <a:lnTo>
                    <a:pt x="48" y="78"/>
                  </a:lnTo>
                  <a:lnTo>
                    <a:pt x="72" y="78"/>
                  </a:lnTo>
                  <a:lnTo>
                    <a:pt x="84" y="96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96" y="108"/>
                  </a:lnTo>
                  <a:lnTo>
                    <a:pt x="108" y="42"/>
                  </a:lnTo>
                  <a:lnTo>
                    <a:pt x="102" y="12"/>
                  </a:lnTo>
                  <a:lnTo>
                    <a:pt x="150" y="0"/>
                  </a:lnTo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40" name="Freeform 406"/>
            <p:cNvSpPr>
              <a:spLocks/>
            </p:cNvSpPr>
            <p:nvPr/>
          </p:nvSpPr>
          <p:spPr bwMode="auto">
            <a:xfrm>
              <a:off x="2874090" y="4297214"/>
              <a:ext cx="116460" cy="179936"/>
            </a:xfrm>
            <a:custGeom>
              <a:avLst/>
              <a:gdLst>
                <a:gd name="T0" fmla="*/ 117475 w 90"/>
                <a:gd name="T1" fmla="*/ 163789 h 138"/>
                <a:gd name="T2" fmla="*/ 101812 w 90"/>
                <a:gd name="T3" fmla="*/ 132591 h 138"/>
                <a:gd name="T4" fmla="*/ 86148 w 90"/>
                <a:gd name="T5" fmla="*/ 101393 h 138"/>
                <a:gd name="T6" fmla="*/ 109643 w 90"/>
                <a:gd name="T7" fmla="*/ 77995 h 138"/>
                <a:gd name="T8" fmla="*/ 117475 w 90"/>
                <a:gd name="T9" fmla="*/ 54596 h 138"/>
                <a:gd name="T10" fmla="*/ 86148 w 90"/>
                <a:gd name="T11" fmla="*/ 46797 h 138"/>
                <a:gd name="T12" fmla="*/ 78317 w 90"/>
                <a:gd name="T13" fmla="*/ 23398 h 138"/>
                <a:gd name="T14" fmla="*/ 46990 w 90"/>
                <a:gd name="T15" fmla="*/ 0 h 138"/>
                <a:gd name="T16" fmla="*/ 15663 w 90"/>
                <a:gd name="T17" fmla="*/ 31198 h 138"/>
                <a:gd name="T18" fmla="*/ 0 w 90"/>
                <a:gd name="T19" fmla="*/ 54596 h 138"/>
                <a:gd name="T20" fmla="*/ 7832 w 90"/>
                <a:gd name="T21" fmla="*/ 77995 h 138"/>
                <a:gd name="T22" fmla="*/ 23495 w 90"/>
                <a:gd name="T23" fmla="*/ 85794 h 138"/>
                <a:gd name="T24" fmla="*/ 39158 w 90"/>
                <a:gd name="T25" fmla="*/ 109193 h 138"/>
                <a:gd name="T26" fmla="*/ 31327 w 90"/>
                <a:gd name="T27" fmla="*/ 155990 h 138"/>
                <a:gd name="T28" fmla="*/ 54822 w 90"/>
                <a:gd name="T29" fmla="*/ 179388 h 138"/>
                <a:gd name="T30" fmla="*/ 78317 w 90"/>
                <a:gd name="T31" fmla="*/ 171589 h 138"/>
                <a:gd name="T32" fmla="*/ 117475 w 90"/>
                <a:gd name="T33" fmla="*/ 163789 h 138"/>
                <a:gd name="T34" fmla="*/ 117475 w 90"/>
                <a:gd name="T35" fmla="*/ 163789 h 1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0"/>
                <a:gd name="T55" fmla="*/ 0 h 138"/>
                <a:gd name="T56" fmla="*/ 90 w 90"/>
                <a:gd name="T57" fmla="*/ 138 h 13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0" h="138">
                  <a:moveTo>
                    <a:pt x="90" y="126"/>
                  </a:moveTo>
                  <a:lnTo>
                    <a:pt x="78" y="102"/>
                  </a:lnTo>
                  <a:lnTo>
                    <a:pt x="66" y="78"/>
                  </a:lnTo>
                  <a:lnTo>
                    <a:pt x="84" y="60"/>
                  </a:lnTo>
                  <a:lnTo>
                    <a:pt x="90" y="42"/>
                  </a:lnTo>
                  <a:lnTo>
                    <a:pt x="66" y="36"/>
                  </a:lnTo>
                  <a:lnTo>
                    <a:pt x="60" y="18"/>
                  </a:lnTo>
                  <a:lnTo>
                    <a:pt x="36" y="0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84"/>
                  </a:lnTo>
                  <a:lnTo>
                    <a:pt x="24" y="120"/>
                  </a:lnTo>
                  <a:lnTo>
                    <a:pt x="42" y="138"/>
                  </a:lnTo>
                  <a:lnTo>
                    <a:pt x="60" y="132"/>
                  </a:lnTo>
                  <a:lnTo>
                    <a:pt x="90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41" name="Freeform 407"/>
            <p:cNvSpPr>
              <a:spLocks/>
            </p:cNvSpPr>
            <p:nvPr/>
          </p:nvSpPr>
          <p:spPr bwMode="auto">
            <a:xfrm>
              <a:off x="2874090" y="4297214"/>
              <a:ext cx="116460" cy="179936"/>
            </a:xfrm>
            <a:custGeom>
              <a:avLst/>
              <a:gdLst/>
              <a:ahLst/>
              <a:cxnLst>
                <a:cxn ang="0">
                  <a:pos x="90" y="126"/>
                </a:cxn>
                <a:cxn ang="0">
                  <a:pos x="78" y="102"/>
                </a:cxn>
                <a:cxn ang="0">
                  <a:pos x="66" y="78"/>
                </a:cxn>
                <a:cxn ang="0">
                  <a:pos x="84" y="60"/>
                </a:cxn>
                <a:cxn ang="0">
                  <a:pos x="90" y="42"/>
                </a:cxn>
                <a:cxn ang="0">
                  <a:pos x="66" y="36"/>
                </a:cxn>
                <a:cxn ang="0">
                  <a:pos x="60" y="18"/>
                </a:cxn>
                <a:cxn ang="0">
                  <a:pos x="36" y="0"/>
                </a:cxn>
                <a:cxn ang="0">
                  <a:pos x="12" y="24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18" y="66"/>
                </a:cxn>
                <a:cxn ang="0">
                  <a:pos x="30" y="84"/>
                </a:cxn>
                <a:cxn ang="0">
                  <a:pos x="24" y="120"/>
                </a:cxn>
                <a:cxn ang="0">
                  <a:pos x="42" y="138"/>
                </a:cxn>
                <a:cxn ang="0">
                  <a:pos x="60" y="132"/>
                </a:cxn>
                <a:cxn ang="0">
                  <a:pos x="90" y="126"/>
                </a:cxn>
                <a:cxn ang="0">
                  <a:pos x="90" y="126"/>
                </a:cxn>
              </a:cxnLst>
              <a:rect l="0" t="0" r="r" b="b"/>
              <a:pathLst>
                <a:path w="90" h="138">
                  <a:moveTo>
                    <a:pt x="90" y="126"/>
                  </a:moveTo>
                  <a:lnTo>
                    <a:pt x="78" y="102"/>
                  </a:lnTo>
                  <a:lnTo>
                    <a:pt x="66" y="78"/>
                  </a:lnTo>
                  <a:lnTo>
                    <a:pt x="84" y="60"/>
                  </a:lnTo>
                  <a:lnTo>
                    <a:pt x="90" y="42"/>
                  </a:lnTo>
                  <a:lnTo>
                    <a:pt x="66" y="36"/>
                  </a:lnTo>
                  <a:lnTo>
                    <a:pt x="60" y="18"/>
                  </a:lnTo>
                  <a:lnTo>
                    <a:pt x="36" y="0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84"/>
                  </a:lnTo>
                  <a:lnTo>
                    <a:pt x="24" y="120"/>
                  </a:lnTo>
                  <a:lnTo>
                    <a:pt x="42" y="138"/>
                  </a:lnTo>
                  <a:lnTo>
                    <a:pt x="60" y="132"/>
                  </a:lnTo>
                  <a:lnTo>
                    <a:pt x="90" y="126"/>
                  </a:lnTo>
                  <a:lnTo>
                    <a:pt x="90" y="126"/>
                  </a:lnTo>
                </a:path>
              </a:pathLst>
            </a:custGeom>
            <a:solidFill>
              <a:srgbClr val="4BA6D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42" name="Freeform 408"/>
            <p:cNvSpPr>
              <a:spLocks/>
            </p:cNvSpPr>
            <p:nvPr/>
          </p:nvSpPr>
          <p:spPr bwMode="auto">
            <a:xfrm>
              <a:off x="3047207" y="4370409"/>
              <a:ext cx="75542" cy="91493"/>
            </a:xfrm>
            <a:custGeom>
              <a:avLst/>
              <a:gdLst/>
              <a:ahLst/>
              <a:cxnLst>
                <a:cxn ang="0">
                  <a:pos x="6" y="42"/>
                </a:cxn>
                <a:cxn ang="0">
                  <a:pos x="6" y="66"/>
                </a:cxn>
                <a:cxn ang="0">
                  <a:pos x="12" y="72"/>
                </a:cxn>
                <a:cxn ang="0">
                  <a:pos x="36" y="60"/>
                </a:cxn>
                <a:cxn ang="0">
                  <a:pos x="60" y="24"/>
                </a:cxn>
                <a:cxn ang="0">
                  <a:pos x="18" y="0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6" y="42"/>
                </a:cxn>
              </a:cxnLst>
              <a:rect l="0" t="0" r="r" b="b"/>
              <a:pathLst>
                <a:path w="60" h="72">
                  <a:moveTo>
                    <a:pt x="6" y="42"/>
                  </a:moveTo>
                  <a:lnTo>
                    <a:pt x="6" y="66"/>
                  </a:lnTo>
                  <a:lnTo>
                    <a:pt x="12" y="72"/>
                  </a:lnTo>
                  <a:lnTo>
                    <a:pt x="36" y="60"/>
                  </a:lnTo>
                  <a:lnTo>
                    <a:pt x="60" y="24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18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4BA6D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43" name="Freeform 409"/>
            <p:cNvSpPr>
              <a:spLocks/>
            </p:cNvSpPr>
            <p:nvPr/>
          </p:nvSpPr>
          <p:spPr bwMode="auto">
            <a:xfrm>
              <a:off x="2575067" y="5065760"/>
              <a:ext cx="484730" cy="1006428"/>
            </a:xfrm>
            <a:custGeom>
              <a:avLst/>
              <a:gdLst>
                <a:gd name="T0" fmla="*/ 367045 w 62"/>
                <a:gd name="T1" fmla="*/ 288679 h 129"/>
                <a:gd name="T2" fmla="*/ 374854 w 62"/>
                <a:gd name="T3" fmla="*/ 249668 h 129"/>
                <a:gd name="T4" fmla="*/ 390473 w 62"/>
                <a:gd name="T5" fmla="*/ 226262 h 129"/>
                <a:gd name="T6" fmla="*/ 390473 w 62"/>
                <a:gd name="T7" fmla="*/ 226262 h 129"/>
                <a:gd name="T8" fmla="*/ 445140 w 62"/>
                <a:gd name="T9" fmla="*/ 171647 h 129"/>
                <a:gd name="T10" fmla="*/ 468568 w 62"/>
                <a:gd name="T11" fmla="*/ 156043 h 129"/>
                <a:gd name="T12" fmla="*/ 484187 w 62"/>
                <a:gd name="T13" fmla="*/ 109230 h 129"/>
                <a:gd name="T14" fmla="*/ 476378 w 62"/>
                <a:gd name="T15" fmla="*/ 101428 h 129"/>
                <a:gd name="T16" fmla="*/ 452949 w 62"/>
                <a:gd name="T17" fmla="*/ 117032 h 129"/>
                <a:gd name="T18" fmla="*/ 406092 w 62"/>
                <a:gd name="T19" fmla="*/ 140438 h 129"/>
                <a:gd name="T20" fmla="*/ 367045 w 62"/>
                <a:gd name="T21" fmla="*/ 132636 h 129"/>
                <a:gd name="T22" fmla="*/ 374854 w 62"/>
                <a:gd name="T23" fmla="*/ 78021 h 129"/>
                <a:gd name="T24" fmla="*/ 351426 w 62"/>
                <a:gd name="T25" fmla="*/ 62417 h 129"/>
                <a:gd name="T26" fmla="*/ 304569 w 62"/>
                <a:gd name="T27" fmla="*/ 46813 h 129"/>
                <a:gd name="T28" fmla="*/ 281141 w 62"/>
                <a:gd name="T29" fmla="*/ 31209 h 129"/>
                <a:gd name="T30" fmla="*/ 257712 w 62"/>
                <a:gd name="T31" fmla="*/ 0 h 129"/>
                <a:gd name="T32" fmla="*/ 257712 w 62"/>
                <a:gd name="T33" fmla="*/ 0 h 129"/>
                <a:gd name="T34" fmla="*/ 226475 w 62"/>
                <a:gd name="T35" fmla="*/ 7802 h 129"/>
                <a:gd name="T36" fmla="*/ 218665 w 62"/>
                <a:gd name="T37" fmla="*/ 15604 h 129"/>
                <a:gd name="T38" fmla="*/ 179618 w 62"/>
                <a:gd name="T39" fmla="*/ 7802 h 129"/>
                <a:gd name="T40" fmla="*/ 163999 w 62"/>
                <a:gd name="T41" fmla="*/ 7802 h 129"/>
                <a:gd name="T42" fmla="*/ 148380 w 62"/>
                <a:gd name="T43" fmla="*/ 15604 h 129"/>
                <a:gd name="T44" fmla="*/ 156189 w 62"/>
                <a:gd name="T45" fmla="*/ 23406 h 129"/>
                <a:gd name="T46" fmla="*/ 148380 w 62"/>
                <a:gd name="T47" fmla="*/ 54615 h 129"/>
                <a:gd name="T48" fmla="*/ 124952 w 62"/>
                <a:gd name="T49" fmla="*/ 78021 h 129"/>
                <a:gd name="T50" fmla="*/ 124952 w 62"/>
                <a:gd name="T51" fmla="*/ 124834 h 129"/>
                <a:gd name="T52" fmla="*/ 109333 w 62"/>
                <a:gd name="T53" fmla="*/ 156043 h 129"/>
                <a:gd name="T54" fmla="*/ 85904 w 62"/>
                <a:gd name="T55" fmla="*/ 257470 h 129"/>
                <a:gd name="T56" fmla="*/ 93714 w 62"/>
                <a:gd name="T57" fmla="*/ 335492 h 129"/>
                <a:gd name="T58" fmla="*/ 46857 w 62"/>
                <a:gd name="T59" fmla="*/ 436919 h 129"/>
                <a:gd name="T60" fmla="*/ 39047 w 62"/>
                <a:gd name="T61" fmla="*/ 546149 h 129"/>
                <a:gd name="T62" fmla="*/ 39047 w 62"/>
                <a:gd name="T63" fmla="*/ 600764 h 129"/>
                <a:gd name="T64" fmla="*/ 31238 w 62"/>
                <a:gd name="T65" fmla="*/ 655379 h 129"/>
                <a:gd name="T66" fmla="*/ 46857 w 62"/>
                <a:gd name="T67" fmla="*/ 686588 h 129"/>
                <a:gd name="T68" fmla="*/ 23428 w 62"/>
                <a:gd name="T69" fmla="*/ 811422 h 129"/>
                <a:gd name="T70" fmla="*/ 0 w 62"/>
                <a:gd name="T71" fmla="*/ 866036 h 129"/>
                <a:gd name="T72" fmla="*/ 7809 w 62"/>
                <a:gd name="T73" fmla="*/ 905047 h 129"/>
                <a:gd name="T74" fmla="*/ 31238 w 62"/>
                <a:gd name="T75" fmla="*/ 951860 h 129"/>
                <a:gd name="T76" fmla="*/ 156189 w 62"/>
                <a:gd name="T77" fmla="*/ 1006475 h 129"/>
                <a:gd name="T78" fmla="*/ 124952 w 62"/>
                <a:gd name="T79" fmla="*/ 975266 h 129"/>
                <a:gd name="T80" fmla="*/ 109333 w 62"/>
                <a:gd name="T81" fmla="*/ 920651 h 129"/>
                <a:gd name="T82" fmla="*/ 124952 w 62"/>
                <a:gd name="T83" fmla="*/ 881641 h 129"/>
                <a:gd name="T84" fmla="*/ 148380 w 62"/>
                <a:gd name="T85" fmla="*/ 834828 h 129"/>
                <a:gd name="T86" fmla="*/ 171808 w 62"/>
                <a:gd name="T87" fmla="*/ 811422 h 129"/>
                <a:gd name="T88" fmla="*/ 187427 w 62"/>
                <a:gd name="T89" fmla="*/ 772411 h 129"/>
                <a:gd name="T90" fmla="*/ 163999 w 62"/>
                <a:gd name="T91" fmla="*/ 756807 h 129"/>
                <a:gd name="T92" fmla="*/ 148380 w 62"/>
                <a:gd name="T93" fmla="*/ 725598 h 129"/>
                <a:gd name="T94" fmla="*/ 187427 w 62"/>
                <a:gd name="T95" fmla="*/ 678785 h 129"/>
                <a:gd name="T96" fmla="*/ 210856 w 62"/>
                <a:gd name="T97" fmla="*/ 647577 h 129"/>
                <a:gd name="T98" fmla="*/ 234284 w 62"/>
                <a:gd name="T99" fmla="*/ 600764 h 129"/>
                <a:gd name="T100" fmla="*/ 218665 w 62"/>
                <a:gd name="T101" fmla="*/ 577358 h 129"/>
                <a:gd name="T102" fmla="*/ 218665 w 62"/>
                <a:gd name="T103" fmla="*/ 561753 h 129"/>
                <a:gd name="T104" fmla="*/ 265522 w 62"/>
                <a:gd name="T105" fmla="*/ 546149 h 129"/>
                <a:gd name="T106" fmla="*/ 281141 w 62"/>
                <a:gd name="T107" fmla="*/ 514941 h 129"/>
                <a:gd name="T108" fmla="*/ 288950 w 62"/>
                <a:gd name="T109" fmla="*/ 483732 h 129"/>
                <a:gd name="T110" fmla="*/ 367045 w 62"/>
                <a:gd name="T111" fmla="*/ 460326 h 129"/>
                <a:gd name="T112" fmla="*/ 398283 w 62"/>
                <a:gd name="T113" fmla="*/ 436919 h 129"/>
                <a:gd name="T114" fmla="*/ 413902 w 62"/>
                <a:gd name="T115" fmla="*/ 397909 h 129"/>
                <a:gd name="T116" fmla="*/ 398283 w 62"/>
                <a:gd name="T117" fmla="*/ 366700 h 129"/>
                <a:gd name="T118" fmla="*/ 374854 w 62"/>
                <a:gd name="T119" fmla="*/ 343294 h 129"/>
                <a:gd name="T120" fmla="*/ 398283 w 62"/>
                <a:gd name="T121" fmla="*/ 351096 h 129"/>
                <a:gd name="T122" fmla="*/ 367045 w 62"/>
                <a:gd name="T123" fmla="*/ 327689 h 129"/>
                <a:gd name="T124" fmla="*/ 367045 w 62"/>
                <a:gd name="T125" fmla="*/ 288679 h 12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2"/>
                <a:gd name="T190" fmla="*/ 0 h 129"/>
                <a:gd name="T191" fmla="*/ 62 w 62"/>
                <a:gd name="T192" fmla="*/ 129 h 12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2" h="129">
                  <a:moveTo>
                    <a:pt x="47" y="37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3"/>
                    <a:pt x="28" y="81"/>
                    <a:pt x="30" y="77"/>
                  </a:cubicBezTo>
                  <a:cubicBezTo>
                    <a:pt x="33" y="73"/>
                    <a:pt x="28" y="74"/>
                    <a:pt x="28" y="74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42" y="60"/>
                    <a:pt x="47" y="59"/>
                  </a:cubicBezTo>
                  <a:cubicBezTo>
                    <a:pt x="52" y="58"/>
                    <a:pt x="51" y="56"/>
                    <a:pt x="51" y="56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47" y="42"/>
                    <a:pt x="47" y="42"/>
                    <a:pt x="47" y="42"/>
                  </a:cubicBezTo>
                  <a:lnTo>
                    <a:pt x="47" y="37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44" name="Freeform 410"/>
            <p:cNvSpPr>
              <a:spLocks/>
            </p:cNvSpPr>
            <p:nvPr/>
          </p:nvSpPr>
          <p:spPr bwMode="auto">
            <a:xfrm>
              <a:off x="2833170" y="5001713"/>
              <a:ext cx="223481" cy="207385"/>
            </a:xfrm>
            <a:custGeom>
              <a:avLst/>
              <a:gdLst>
                <a:gd name="T0" fmla="*/ 63500 w 168"/>
                <a:gd name="T1" fmla="*/ 0 h 156"/>
                <a:gd name="T2" fmla="*/ 0 w 168"/>
                <a:gd name="T3" fmla="*/ 47625 h 156"/>
                <a:gd name="T4" fmla="*/ 0 w 168"/>
                <a:gd name="T5" fmla="*/ 63500 h 156"/>
                <a:gd name="T6" fmla="*/ 23813 w 168"/>
                <a:gd name="T7" fmla="*/ 95250 h 156"/>
                <a:gd name="T8" fmla="*/ 47625 w 168"/>
                <a:gd name="T9" fmla="*/ 111125 h 156"/>
                <a:gd name="T10" fmla="*/ 95250 w 168"/>
                <a:gd name="T11" fmla="*/ 127000 h 156"/>
                <a:gd name="T12" fmla="*/ 119062 w 168"/>
                <a:gd name="T13" fmla="*/ 142875 h 156"/>
                <a:gd name="T14" fmla="*/ 111125 w 168"/>
                <a:gd name="T15" fmla="*/ 198438 h 156"/>
                <a:gd name="T16" fmla="*/ 150812 w 168"/>
                <a:gd name="T17" fmla="*/ 206375 h 156"/>
                <a:gd name="T18" fmla="*/ 198438 w 168"/>
                <a:gd name="T19" fmla="*/ 182563 h 156"/>
                <a:gd name="T20" fmla="*/ 222250 w 168"/>
                <a:gd name="T21" fmla="*/ 166687 h 156"/>
                <a:gd name="T22" fmla="*/ 214313 w 168"/>
                <a:gd name="T23" fmla="*/ 150812 h 156"/>
                <a:gd name="T24" fmla="*/ 214313 w 168"/>
                <a:gd name="T25" fmla="*/ 119062 h 156"/>
                <a:gd name="T26" fmla="*/ 190500 w 168"/>
                <a:gd name="T27" fmla="*/ 111125 h 156"/>
                <a:gd name="T28" fmla="*/ 158750 w 168"/>
                <a:gd name="T29" fmla="*/ 71437 h 156"/>
                <a:gd name="T30" fmla="*/ 142875 w 168"/>
                <a:gd name="T31" fmla="*/ 55562 h 156"/>
                <a:gd name="T32" fmla="*/ 119062 w 168"/>
                <a:gd name="T33" fmla="*/ 15875 h 156"/>
                <a:gd name="T34" fmla="*/ 119062 w 168"/>
                <a:gd name="T35" fmla="*/ 7937 h 156"/>
                <a:gd name="T36" fmla="*/ 103188 w 168"/>
                <a:gd name="T37" fmla="*/ 0 h 156"/>
                <a:gd name="T38" fmla="*/ 63500 w 168"/>
                <a:gd name="T39" fmla="*/ 0 h 1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8"/>
                <a:gd name="T61" fmla="*/ 0 h 156"/>
                <a:gd name="T62" fmla="*/ 168 w 168"/>
                <a:gd name="T63" fmla="*/ 156 h 1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8" h="156">
                  <a:moveTo>
                    <a:pt x="48" y="0"/>
                  </a:moveTo>
                  <a:lnTo>
                    <a:pt x="0" y="36"/>
                  </a:lnTo>
                  <a:lnTo>
                    <a:pt x="0" y="48"/>
                  </a:lnTo>
                  <a:lnTo>
                    <a:pt x="18" y="72"/>
                  </a:lnTo>
                  <a:lnTo>
                    <a:pt x="36" y="84"/>
                  </a:lnTo>
                  <a:lnTo>
                    <a:pt x="72" y="96"/>
                  </a:lnTo>
                  <a:lnTo>
                    <a:pt x="90" y="108"/>
                  </a:lnTo>
                  <a:lnTo>
                    <a:pt x="84" y="150"/>
                  </a:lnTo>
                  <a:lnTo>
                    <a:pt x="114" y="156"/>
                  </a:lnTo>
                  <a:lnTo>
                    <a:pt x="150" y="138"/>
                  </a:lnTo>
                  <a:lnTo>
                    <a:pt x="168" y="126"/>
                  </a:lnTo>
                  <a:lnTo>
                    <a:pt x="162" y="114"/>
                  </a:lnTo>
                  <a:lnTo>
                    <a:pt x="162" y="90"/>
                  </a:lnTo>
                  <a:lnTo>
                    <a:pt x="144" y="84"/>
                  </a:lnTo>
                  <a:lnTo>
                    <a:pt x="120" y="54"/>
                  </a:lnTo>
                  <a:lnTo>
                    <a:pt x="108" y="42"/>
                  </a:lnTo>
                  <a:lnTo>
                    <a:pt x="90" y="12"/>
                  </a:lnTo>
                  <a:lnTo>
                    <a:pt x="90" y="6"/>
                  </a:lnTo>
                  <a:lnTo>
                    <a:pt x="7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45" name="Freeform 411"/>
            <p:cNvSpPr>
              <a:spLocks/>
            </p:cNvSpPr>
            <p:nvPr/>
          </p:nvSpPr>
          <p:spPr bwMode="auto">
            <a:xfrm>
              <a:off x="2946484" y="5291444"/>
              <a:ext cx="132199" cy="149438"/>
            </a:xfrm>
            <a:custGeom>
              <a:avLst/>
              <a:gdLst>
                <a:gd name="T0" fmla="*/ 85258 w 102"/>
                <a:gd name="T1" fmla="*/ 31081 h 114"/>
                <a:gd name="T2" fmla="*/ 46505 w 102"/>
                <a:gd name="T3" fmla="*/ 7770 h 114"/>
                <a:gd name="T4" fmla="*/ 23252 w 102"/>
                <a:gd name="T5" fmla="*/ 0 h 114"/>
                <a:gd name="T6" fmla="*/ 7751 w 102"/>
                <a:gd name="T7" fmla="*/ 23311 h 114"/>
                <a:gd name="T8" fmla="*/ 0 w 102"/>
                <a:gd name="T9" fmla="*/ 62163 h 114"/>
                <a:gd name="T10" fmla="*/ 0 w 102"/>
                <a:gd name="T11" fmla="*/ 101015 h 114"/>
                <a:gd name="T12" fmla="*/ 31003 w 102"/>
                <a:gd name="T13" fmla="*/ 124326 h 114"/>
                <a:gd name="T14" fmla="*/ 46505 w 102"/>
                <a:gd name="T15" fmla="*/ 139867 h 114"/>
                <a:gd name="T16" fmla="*/ 85258 w 102"/>
                <a:gd name="T17" fmla="*/ 147637 h 114"/>
                <a:gd name="T18" fmla="*/ 124012 w 102"/>
                <a:gd name="T19" fmla="*/ 116556 h 114"/>
                <a:gd name="T20" fmla="*/ 131763 w 102"/>
                <a:gd name="T21" fmla="*/ 101015 h 114"/>
                <a:gd name="T22" fmla="*/ 108511 w 102"/>
                <a:gd name="T23" fmla="*/ 54393 h 114"/>
                <a:gd name="T24" fmla="*/ 85258 w 102"/>
                <a:gd name="T25" fmla="*/ 31081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114"/>
                <a:gd name="T41" fmla="*/ 102 w 102"/>
                <a:gd name="T42" fmla="*/ 114 h 1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114">
                  <a:moveTo>
                    <a:pt x="66" y="24"/>
                  </a:moveTo>
                  <a:lnTo>
                    <a:pt x="36" y="6"/>
                  </a:lnTo>
                  <a:lnTo>
                    <a:pt x="18" y="0"/>
                  </a:lnTo>
                  <a:lnTo>
                    <a:pt x="6" y="18"/>
                  </a:lnTo>
                  <a:lnTo>
                    <a:pt x="0" y="48"/>
                  </a:lnTo>
                  <a:lnTo>
                    <a:pt x="0" y="78"/>
                  </a:lnTo>
                  <a:lnTo>
                    <a:pt x="24" y="96"/>
                  </a:lnTo>
                  <a:lnTo>
                    <a:pt x="36" y="108"/>
                  </a:lnTo>
                  <a:lnTo>
                    <a:pt x="66" y="114"/>
                  </a:lnTo>
                  <a:lnTo>
                    <a:pt x="96" y="90"/>
                  </a:lnTo>
                  <a:lnTo>
                    <a:pt x="102" y="78"/>
                  </a:lnTo>
                  <a:lnTo>
                    <a:pt x="84" y="42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46" name="Freeform 412"/>
            <p:cNvSpPr>
              <a:spLocks/>
            </p:cNvSpPr>
            <p:nvPr/>
          </p:nvSpPr>
          <p:spPr bwMode="auto">
            <a:xfrm>
              <a:off x="2660053" y="4760781"/>
              <a:ext cx="292726" cy="320226"/>
            </a:xfrm>
            <a:custGeom>
              <a:avLst/>
              <a:gdLst>
                <a:gd name="T0" fmla="*/ 173681 w 37"/>
                <a:gd name="T1" fmla="*/ 303522 h 41"/>
                <a:gd name="T2" fmla="*/ 173681 w 37"/>
                <a:gd name="T3" fmla="*/ 287957 h 41"/>
                <a:gd name="T4" fmla="*/ 236838 w 37"/>
                <a:gd name="T5" fmla="*/ 241261 h 41"/>
                <a:gd name="T6" fmla="*/ 276311 w 37"/>
                <a:gd name="T7" fmla="*/ 241261 h 41"/>
                <a:gd name="T8" fmla="*/ 292100 w 37"/>
                <a:gd name="T9" fmla="*/ 249044 h 41"/>
                <a:gd name="T10" fmla="*/ 292100 w 37"/>
                <a:gd name="T11" fmla="*/ 194565 h 41"/>
                <a:gd name="T12" fmla="*/ 292100 w 37"/>
                <a:gd name="T13" fmla="*/ 163435 h 41"/>
                <a:gd name="T14" fmla="*/ 244732 w 37"/>
                <a:gd name="T15" fmla="*/ 155652 h 41"/>
                <a:gd name="T16" fmla="*/ 228943 w 37"/>
                <a:gd name="T17" fmla="*/ 132304 h 41"/>
                <a:gd name="T18" fmla="*/ 228943 w 37"/>
                <a:gd name="T19" fmla="*/ 101174 h 41"/>
                <a:gd name="T20" fmla="*/ 173681 w 37"/>
                <a:gd name="T21" fmla="*/ 77826 h 41"/>
                <a:gd name="T22" fmla="*/ 126314 w 37"/>
                <a:gd name="T23" fmla="*/ 54478 h 41"/>
                <a:gd name="T24" fmla="*/ 118419 w 37"/>
                <a:gd name="T25" fmla="*/ 7783 h 41"/>
                <a:gd name="T26" fmla="*/ 71051 w 37"/>
                <a:gd name="T27" fmla="*/ 0 h 41"/>
                <a:gd name="T28" fmla="*/ 39473 w 37"/>
                <a:gd name="T29" fmla="*/ 23348 h 41"/>
                <a:gd name="T30" fmla="*/ 7895 w 37"/>
                <a:gd name="T31" fmla="*/ 31130 h 41"/>
                <a:gd name="T32" fmla="*/ 23684 w 37"/>
                <a:gd name="T33" fmla="*/ 54478 h 41"/>
                <a:gd name="T34" fmla="*/ 15789 w 37"/>
                <a:gd name="T35" fmla="*/ 116739 h 41"/>
                <a:gd name="T36" fmla="*/ 7895 w 37"/>
                <a:gd name="T37" fmla="*/ 163435 h 41"/>
                <a:gd name="T38" fmla="*/ 0 w 37"/>
                <a:gd name="T39" fmla="*/ 202348 h 41"/>
                <a:gd name="T40" fmla="*/ 7895 w 37"/>
                <a:gd name="T41" fmla="*/ 194565 h 41"/>
                <a:gd name="T42" fmla="*/ 31578 w 37"/>
                <a:gd name="T43" fmla="*/ 217913 h 41"/>
                <a:gd name="T44" fmla="*/ 23684 w 37"/>
                <a:gd name="T45" fmla="*/ 249044 h 41"/>
                <a:gd name="T46" fmla="*/ 55262 w 37"/>
                <a:gd name="T47" fmla="*/ 303522 h 41"/>
                <a:gd name="T48" fmla="*/ 63157 w 37"/>
                <a:gd name="T49" fmla="*/ 319087 h 41"/>
                <a:gd name="T50" fmla="*/ 78946 w 37"/>
                <a:gd name="T51" fmla="*/ 311304 h 41"/>
                <a:gd name="T52" fmla="*/ 94735 w 37"/>
                <a:gd name="T53" fmla="*/ 311304 h 41"/>
                <a:gd name="T54" fmla="*/ 134208 w 37"/>
                <a:gd name="T55" fmla="*/ 319087 h 41"/>
                <a:gd name="T56" fmla="*/ 142103 w 37"/>
                <a:gd name="T57" fmla="*/ 311304 h 41"/>
                <a:gd name="T58" fmla="*/ 173681 w 37"/>
                <a:gd name="T59" fmla="*/ 303522 h 41"/>
                <a:gd name="T60" fmla="*/ 173681 w 37"/>
                <a:gd name="T61" fmla="*/ 303522 h 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7"/>
                <a:gd name="T94" fmla="*/ 0 h 41"/>
                <a:gd name="T95" fmla="*/ 37 w 37"/>
                <a:gd name="T96" fmla="*/ 41 h 4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7" h="41">
                  <a:moveTo>
                    <a:pt x="22" y="39"/>
                  </a:moveTo>
                  <a:cubicBezTo>
                    <a:pt x="22" y="37"/>
                    <a:pt x="22" y="37"/>
                    <a:pt x="22" y="37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2" y="20"/>
                    <a:pt x="31" y="20"/>
                  </a:cubicBezTo>
                  <a:cubicBezTo>
                    <a:pt x="31" y="20"/>
                    <a:pt x="29" y="17"/>
                    <a:pt x="29" y="17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47" name="Freeform 413"/>
            <p:cNvSpPr>
              <a:spLocks/>
            </p:cNvSpPr>
            <p:nvPr/>
          </p:nvSpPr>
          <p:spPr bwMode="auto">
            <a:xfrm>
              <a:off x="2575067" y="4376509"/>
              <a:ext cx="956870" cy="1012528"/>
            </a:xfrm>
            <a:custGeom>
              <a:avLst/>
              <a:gdLst>
                <a:gd name="T0" fmla="*/ 485671 w 122"/>
                <a:gd name="T1" fmla="*/ 794678 h 130"/>
                <a:gd name="T2" fmla="*/ 446504 w 122"/>
                <a:gd name="T3" fmla="*/ 857006 h 130"/>
                <a:gd name="T4" fmla="*/ 391670 w 122"/>
                <a:gd name="T5" fmla="*/ 911542 h 130"/>
                <a:gd name="T6" fmla="*/ 391670 w 122"/>
                <a:gd name="T7" fmla="*/ 911542 h 130"/>
                <a:gd name="T8" fmla="*/ 454337 w 122"/>
                <a:gd name="T9" fmla="*/ 942706 h 130"/>
                <a:gd name="T10" fmla="*/ 501338 w 122"/>
                <a:gd name="T11" fmla="*/ 1012825 h 130"/>
                <a:gd name="T12" fmla="*/ 540505 w 122"/>
                <a:gd name="T13" fmla="*/ 958288 h 130"/>
                <a:gd name="T14" fmla="*/ 611005 w 122"/>
                <a:gd name="T15" fmla="*/ 818051 h 130"/>
                <a:gd name="T16" fmla="*/ 720673 w 122"/>
                <a:gd name="T17" fmla="*/ 716768 h 130"/>
                <a:gd name="T18" fmla="*/ 791174 w 122"/>
                <a:gd name="T19" fmla="*/ 701186 h 130"/>
                <a:gd name="T20" fmla="*/ 814674 w 122"/>
                <a:gd name="T21" fmla="*/ 638859 h 130"/>
                <a:gd name="T22" fmla="*/ 846007 w 122"/>
                <a:gd name="T23" fmla="*/ 584322 h 130"/>
                <a:gd name="T24" fmla="*/ 877341 w 122"/>
                <a:gd name="T25" fmla="*/ 444085 h 130"/>
                <a:gd name="T26" fmla="*/ 955675 w 122"/>
                <a:gd name="T27" fmla="*/ 319429 h 130"/>
                <a:gd name="T28" fmla="*/ 893008 w 122"/>
                <a:gd name="T29" fmla="*/ 249311 h 130"/>
                <a:gd name="T30" fmla="*/ 744173 w 122"/>
                <a:gd name="T31" fmla="*/ 202565 h 130"/>
                <a:gd name="T32" fmla="*/ 705006 w 122"/>
                <a:gd name="T33" fmla="*/ 171401 h 130"/>
                <a:gd name="T34" fmla="*/ 587505 w 122"/>
                <a:gd name="T35" fmla="*/ 116864 h 130"/>
                <a:gd name="T36" fmla="*/ 556172 w 122"/>
                <a:gd name="T37" fmla="*/ 23373 h 130"/>
                <a:gd name="T38" fmla="*/ 517005 w 122"/>
                <a:gd name="T39" fmla="*/ 70119 h 130"/>
                <a:gd name="T40" fmla="*/ 477838 w 122"/>
                <a:gd name="T41" fmla="*/ 77910 h 130"/>
                <a:gd name="T42" fmla="*/ 438671 w 122"/>
                <a:gd name="T43" fmla="*/ 77910 h 130"/>
                <a:gd name="T44" fmla="*/ 415170 w 122"/>
                <a:gd name="T45" fmla="*/ 85701 h 130"/>
                <a:gd name="T46" fmla="*/ 376003 w 122"/>
                <a:gd name="T47" fmla="*/ 93492 h 130"/>
                <a:gd name="T48" fmla="*/ 329003 w 122"/>
                <a:gd name="T49" fmla="*/ 77910 h 130"/>
                <a:gd name="T50" fmla="*/ 321170 w 122"/>
                <a:gd name="T51" fmla="*/ 7791 h 130"/>
                <a:gd name="T52" fmla="*/ 313336 w 122"/>
                <a:gd name="T53" fmla="*/ 15582 h 130"/>
                <a:gd name="T54" fmla="*/ 211502 w 122"/>
                <a:gd name="T55" fmla="*/ 31164 h 130"/>
                <a:gd name="T56" fmla="*/ 242835 w 122"/>
                <a:gd name="T57" fmla="*/ 93492 h 130"/>
                <a:gd name="T58" fmla="*/ 148835 w 122"/>
                <a:gd name="T59" fmla="*/ 93492 h 130"/>
                <a:gd name="T60" fmla="*/ 94001 w 122"/>
                <a:gd name="T61" fmla="*/ 148028 h 130"/>
                <a:gd name="T62" fmla="*/ 62667 w 122"/>
                <a:gd name="T63" fmla="*/ 218147 h 130"/>
                <a:gd name="T64" fmla="*/ 31334 w 122"/>
                <a:gd name="T65" fmla="*/ 257102 h 130"/>
                <a:gd name="T66" fmla="*/ 0 w 122"/>
                <a:gd name="T67" fmla="*/ 350593 h 130"/>
                <a:gd name="T68" fmla="*/ 70501 w 122"/>
                <a:gd name="T69" fmla="*/ 358384 h 130"/>
                <a:gd name="T70" fmla="*/ 94001 w 122"/>
                <a:gd name="T71" fmla="*/ 405130 h 130"/>
                <a:gd name="T72" fmla="*/ 125334 w 122"/>
                <a:gd name="T73" fmla="*/ 405130 h 130"/>
                <a:gd name="T74" fmla="*/ 203668 w 122"/>
                <a:gd name="T75" fmla="*/ 389548 h 130"/>
                <a:gd name="T76" fmla="*/ 258502 w 122"/>
                <a:gd name="T77" fmla="*/ 459667 h 130"/>
                <a:gd name="T78" fmla="*/ 313336 w 122"/>
                <a:gd name="T79" fmla="*/ 514203 h 130"/>
                <a:gd name="T80" fmla="*/ 376003 w 122"/>
                <a:gd name="T81" fmla="*/ 545367 h 130"/>
                <a:gd name="T82" fmla="*/ 376003 w 122"/>
                <a:gd name="T83" fmla="*/ 631068 h 13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2"/>
                <a:gd name="T127" fmla="*/ 0 h 130"/>
                <a:gd name="T128" fmla="*/ 122 w 122"/>
                <a:gd name="T129" fmla="*/ 130 h 13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2" h="130">
                  <a:moveTo>
                    <a:pt x="61" y="101"/>
                  </a:moveTo>
                  <a:cubicBezTo>
                    <a:pt x="62" y="102"/>
                    <a:pt x="62" y="102"/>
                    <a:pt x="62" y="102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1" y="117"/>
                    <a:pt x="51" y="117"/>
                    <a:pt x="51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8" y="121"/>
                    <a:pt x="58" y="121"/>
                    <a:pt x="58" y="121"/>
                  </a:cubicBezTo>
                  <a:cubicBezTo>
                    <a:pt x="61" y="124"/>
                    <a:pt x="61" y="124"/>
                    <a:pt x="61" y="124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5" y="127"/>
                    <a:pt x="65" y="127"/>
                    <a:pt x="65" y="127"/>
                  </a:cubicBezTo>
                  <a:cubicBezTo>
                    <a:pt x="69" y="123"/>
                    <a:pt x="69" y="123"/>
                    <a:pt x="69" y="123"/>
                  </a:cubicBezTo>
                  <a:cubicBezTo>
                    <a:pt x="74" y="118"/>
                    <a:pt x="74" y="118"/>
                    <a:pt x="74" y="118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81" y="99"/>
                    <a:pt x="81" y="99"/>
                    <a:pt x="81" y="99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2" y="69"/>
                    <a:pt x="42" y="69"/>
                  </a:cubicBezTo>
                  <a:cubicBezTo>
                    <a:pt x="43" y="69"/>
                    <a:pt x="48" y="70"/>
                    <a:pt x="48" y="70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81"/>
                    <a:pt x="48" y="81"/>
                    <a:pt x="48" y="81"/>
                  </a:cubicBezTo>
                </a:path>
              </a:pathLst>
            </a:custGeom>
            <a:solidFill>
              <a:srgbClr val="4BA6D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48" name="Freeform 414"/>
            <p:cNvSpPr>
              <a:spLocks/>
            </p:cNvSpPr>
            <p:nvPr/>
          </p:nvSpPr>
          <p:spPr bwMode="auto">
            <a:xfrm>
              <a:off x="2952779" y="5010864"/>
              <a:ext cx="103872" cy="158589"/>
            </a:xfrm>
            <a:custGeom>
              <a:avLst/>
              <a:gdLst>
                <a:gd name="T0" fmla="*/ 0 w 78"/>
                <a:gd name="T1" fmla="*/ 0 h 120"/>
                <a:gd name="T2" fmla="*/ 0 w 78"/>
                <a:gd name="T3" fmla="*/ 7858 h 120"/>
                <a:gd name="T4" fmla="*/ 23813 w 78"/>
                <a:gd name="T5" fmla="*/ 47149 h 120"/>
                <a:gd name="T6" fmla="*/ 39688 w 78"/>
                <a:gd name="T7" fmla="*/ 62865 h 120"/>
                <a:gd name="T8" fmla="*/ 71438 w 78"/>
                <a:gd name="T9" fmla="*/ 102156 h 120"/>
                <a:gd name="T10" fmla="*/ 87313 w 78"/>
                <a:gd name="T11" fmla="*/ 125730 h 120"/>
                <a:gd name="T12" fmla="*/ 95250 w 78"/>
                <a:gd name="T13" fmla="*/ 141447 h 120"/>
                <a:gd name="T14" fmla="*/ 103188 w 78"/>
                <a:gd name="T15" fmla="*/ 157163 h 120"/>
                <a:gd name="T16" fmla="*/ 0 w 78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8"/>
                <a:gd name="T28" fmla="*/ 0 h 120"/>
                <a:gd name="T29" fmla="*/ 78 w 78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8" h="120">
                  <a:moveTo>
                    <a:pt x="0" y="0"/>
                  </a:moveTo>
                  <a:lnTo>
                    <a:pt x="0" y="6"/>
                  </a:lnTo>
                  <a:lnTo>
                    <a:pt x="18" y="36"/>
                  </a:lnTo>
                  <a:lnTo>
                    <a:pt x="30" y="48"/>
                  </a:lnTo>
                  <a:lnTo>
                    <a:pt x="54" y="78"/>
                  </a:lnTo>
                  <a:lnTo>
                    <a:pt x="66" y="96"/>
                  </a:lnTo>
                  <a:lnTo>
                    <a:pt x="72" y="108"/>
                  </a:lnTo>
                  <a:lnTo>
                    <a:pt x="78" y="1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49" name="Freeform 415"/>
            <p:cNvSpPr>
              <a:spLocks/>
            </p:cNvSpPr>
            <p:nvPr/>
          </p:nvSpPr>
          <p:spPr bwMode="auto">
            <a:xfrm>
              <a:off x="2952779" y="5010864"/>
              <a:ext cx="103872" cy="158589"/>
            </a:xfrm>
            <a:custGeom>
              <a:avLst/>
              <a:gdLst>
                <a:gd name="T0" fmla="*/ 0 w 78"/>
                <a:gd name="T1" fmla="*/ 0 h 120"/>
                <a:gd name="T2" fmla="*/ 0 w 78"/>
                <a:gd name="T3" fmla="*/ 7858 h 120"/>
                <a:gd name="T4" fmla="*/ 23813 w 78"/>
                <a:gd name="T5" fmla="*/ 47149 h 120"/>
                <a:gd name="T6" fmla="*/ 39688 w 78"/>
                <a:gd name="T7" fmla="*/ 62865 h 120"/>
                <a:gd name="T8" fmla="*/ 71438 w 78"/>
                <a:gd name="T9" fmla="*/ 102156 h 120"/>
                <a:gd name="T10" fmla="*/ 87313 w 78"/>
                <a:gd name="T11" fmla="*/ 125730 h 120"/>
                <a:gd name="T12" fmla="*/ 95250 w 78"/>
                <a:gd name="T13" fmla="*/ 141447 h 120"/>
                <a:gd name="T14" fmla="*/ 103188 w 78"/>
                <a:gd name="T15" fmla="*/ 15716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8"/>
                <a:gd name="T25" fmla="*/ 0 h 120"/>
                <a:gd name="T26" fmla="*/ 78 w 78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8" h="120">
                  <a:moveTo>
                    <a:pt x="0" y="0"/>
                  </a:moveTo>
                  <a:lnTo>
                    <a:pt x="0" y="6"/>
                  </a:lnTo>
                  <a:lnTo>
                    <a:pt x="18" y="36"/>
                  </a:lnTo>
                  <a:lnTo>
                    <a:pt x="30" y="48"/>
                  </a:lnTo>
                  <a:lnTo>
                    <a:pt x="54" y="78"/>
                  </a:lnTo>
                  <a:lnTo>
                    <a:pt x="66" y="96"/>
                  </a:lnTo>
                  <a:lnTo>
                    <a:pt x="72" y="108"/>
                  </a:lnTo>
                  <a:lnTo>
                    <a:pt x="78" y="12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50" name="Freeform 416"/>
            <p:cNvSpPr>
              <a:spLocks/>
            </p:cNvSpPr>
            <p:nvPr/>
          </p:nvSpPr>
          <p:spPr bwMode="auto">
            <a:xfrm>
              <a:off x="2959074" y="4355159"/>
              <a:ext cx="97577" cy="106743"/>
            </a:xfrm>
            <a:custGeom>
              <a:avLst/>
              <a:gdLst>
                <a:gd name="T0" fmla="*/ 96838 w 72"/>
                <a:gd name="T1" fmla="*/ 101713 h 84"/>
                <a:gd name="T2" fmla="*/ 96838 w 72"/>
                <a:gd name="T3" fmla="*/ 70417 h 84"/>
                <a:gd name="T4" fmla="*/ 88768 w 72"/>
                <a:gd name="T5" fmla="*/ 39120 h 84"/>
                <a:gd name="T6" fmla="*/ 96838 w 72"/>
                <a:gd name="T7" fmla="*/ 15648 h 84"/>
                <a:gd name="T8" fmla="*/ 32279 w 72"/>
                <a:gd name="T9" fmla="*/ 7824 h 84"/>
                <a:gd name="T10" fmla="*/ 32279 w 72"/>
                <a:gd name="T11" fmla="*/ 0 h 84"/>
                <a:gd name="T12" fmla="*/ 24210 w 72"/>
                <a:gd name="T13" fmla="*/ 23472 h 84"/>
                <a:gd name="T14" fmla="*/ 0 w 72"/>
                <a:gd name="T15" fmla="*/ 46944 h 84"/>
                <a:gd name="T16" fmla="*/ 16140 w 72"/>
                <a:gd name="T17" fmla="*/ 78241 h 84"/>
                <a:gd name="T18" fmla="*/ 32279 w 72"/>
                <a:gd name="T19" fmla="*/ 109537 h 84"/>
                <a:gd name="T20" fmla="*/ 40349 w 72"/>
                <a:gd name="T21" fmla="*/ 109537 h 84"/>
                <a:gd name="T22" fmla="*/ 56489 w 72"/>
                <a:gd name="T23" fmla="*/ 101713 h 84"/>
                <a:gd name="T24" fmla="*/ 96838 w 72"/>
                <a:gd name="T25" fmla="*/ 101713 h 84"/>
                <a:gd name="T26" fmla="*/ 96838 w 72"/>
                <a:gd name="T27" fmla="*/ 101713 h 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"/>
                <a:gd name="T43" fmla="*/ 0 h 84"/>
                <a:gd name="T44" fmla="*/ 72 w 72"/>
                <a:gd name="T45" fmla="*/ 84 h 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" h="84">
                  <a:moveTo>
                    <a:pt x="72" y="78"/>
                  </a:moveTo>
                  <a:lnTo>
                    <a:pt x="72" y="54"/>
                  </a:lnTo>
                  <a:lnTo>
                    <a:pt x="66" y="30"/>
                  </a:lnTo>
                  <a:lnTo>
                    <a:pt x="72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8" y="18"/>
                  </a:lnTo>
                  <a:lnTo>
                    <a:pt x="0" y="36"/>
                  </a:lnTo>
                  <a:lnTo>
                    <a:pt x="12" y="6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42" y="78"/>
                  </a:lnTo>
                  <a:lnTo>
                    <a:pt x="72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51" name="Freeform 417"/>
            <p:cNvSpPr>
              <a:spLocks/>
            </p:cNvSpPr>
            <p:nvPr/>
          </p:nvSpPr>
          <p:spPr bwMode="auto">
            <a:xfrm>
              <a:off x="2959074" y="4355159"/>
              <a:ext cx="97577" cy="106743"/>
            </a:xfrm>
            <a:custGeom>
              <a:avLst/>
              <a:gdLst/>
              <a:ahLst/>
              <a:cxnLst>
                <a:cxn ang="0">
                  <a:pos x="72" y="78"/>
                </a:cxn>
                <a:cxn ang="0">
                  <a:pos x="72" y="54"/>
                </a:cxn>
                <a:cxn ang="0">
                  <a:pos x="66" y="30"/>
                </a:cxn>
                <a:cxn ang="0">
                  <a:pos x="72" y="12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18" y="18"/>
                </a:cxn>
                <a:cxn ang="0">
                  <a:pos x="0" y="36"/>
                </a:cxn>
                <a:cxn ang="0">
                  <a:pos x="12" y="60"/>
                </a:cxn>
                <a:cxn ang="0">
                  <a:pos x="24" y="84"/>
                </a:cxn>
                <a:cxn ang="0">
                  <a:pos x="30" y="84"/>
                </a:cxn>
                <a:cxn ang="0">
                  <a:pos x="42" y="78"/>
                </a:cxn>
                <a:cxn ang="0">
                  <a:pos x="72" y="78"/>
                </a:cxn>
                <a:cxn ang="0">
                  <a:pos x="72" y="78"/>
                </a:cxn>
              </a:cxnLst>
              <a:rect l="0" t="0" r="r" b="b"/>
              <a:pathLst>
                <a:path w="72" h="84">
                  <a:moveTo>
                    <a:pt x="72" y="78"/>
                  </a:moveTo>
                  <a:lnTo>
                    <a:pt x="72" y="54"/>
                  </a:lnTo>
                  <a:lnTo>
                    <a:pt x="66" y="30"/>
                  </a:lnTo>
                  <a:lnTo>
                    <a:pt x="72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8" y="18"/>
                  </a:lnTo>
                  <a:lnTo>
                    <a:pt x="0" y="36"/>
                  </a:lnTo>
                  <a:lnTo>
                    <a:pt x="12" y="6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42" y="78"/>
                  </a:lnTo>
                  <a:lnTo>
                    <a:pt x="72" y="78"/>
                  </a:lnTo>
                  <a:lnTo>
                    <a:pt x="72" y="78"/>
                  </a:lnTo>
                </a:path>
              </a:pathLst>
            </a:custGeom>
            <a:solidFill>
              <a:srgbClr val="4BA6D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52" name="Freeform 418"/>
            <p:cNvSpPr>
              <a:spLocks/>
            </p:cNvSpPr>
            <p:nvPr/>
          </p:nvSpPr>
          <p:spPr bwMode="auto">
            <a:xfrm>
              <a:off x="2584511" y="4211821"/>
              <a:ext cx="336792" cy="280580"/>
            </a:xfrm>
            <a:custGeom>
              <a:avLst/>
              <a:gdLst>
                <a:gd name="T0" fmla="*/ 296013 w 43"/>
                <a:gd name="T1" fmla="*/ 163910 h 36"/>
                <a:gd name="T2" fmla="*/ 288223 w 43"/>
                <a:gd name="T3" fmla="*/ 140494 h 36"/>
                <a:gd name="T4" fmla="*/ 303803 w 43"/>
                <a:gd name="T5" fmla="*/ 117078 h 36"/>
                <a:gd name="T6" fmla="*/ 334962 w 43"/>
                <a:gd name="T7" fmla="*/ 85857 h 36"/>
                <a:gd name="T8" fmla="*/ 327172 w 43"/>
                <a:gd name="T9" fmla="*/ 85857 h 36"/>
                <a:gd name="T10" fmla="*/ 303803 w 43"/>
                <a:gd name="T11" fmla="*/ 78052 h 36"/>
                <a:gd name="T12" fmla="*/ 296013 w 43"/>
                <a:gd name="T13" fmla="*/ 62442 h 36"/>
                <a:gd name="T14" fmla="*/ 249274 w 43"/>
                <a:gd name="T15" fmla="*/ 39026 h 36"/>
                <a:gd name="T16" fmla="*/ 171376 w 43"/>
                <a:gd name="T17" fmla="*/ 46831 h 36"/>
                <a:gd name="T18" fmla="*/ 132427 w 43"/>
                <a:gd name="T19" fmla="*/ 39026 h 36"/>
                <a:gd name="T20" fmla="*/ 124637 w 43"/>
                <a:gd name="T21" fmla="*/ 23416 h 36"/>
                <a:gd name="T22" fmla="*/ 85688 w 43"/>
                <a:gd name="T23" fmla="*/ 15610 h 36"/>
                <a:gd name="T24" fmla="*/ 46739 w 43"/>
                <a:gd name="T25" fmla="*/ 23416 h 36"/>
                <a:gd name="T26" fmla="*/ 38949 w 43"/>
                <a:gd name="T27" fmla="*/ 0 h 36"/>
                <a:gd name="T28" fmla="*/ 7790 w 43"/>
                <a:gd name="T29" fmla="*/ 15610 h 36"/>
                <a:gd name="T30" fmla="*/ 0 w 43"/>
                <a:gd name="T31" fmla="*/ 78052 h 36"/>
                <a:gd name="T32" fmla="*/ 15580 w 43"/>
                <a:gd name="T33" fmla="*/ 117078 h 36"/>
                <a:gd name="T34" fmla="*/ 93478 w 43"/>
                <a:gd name="T35" fmla="*/ 148299 h 36"/>
                <a:gd name="T36" fmla="*/ 132427 w 43"/>
                <a:gd name="T37" fmla="*/ 156104 h 36"/>
                <a:gd name="T38" fmla="*/ 124637 w 43"/>
                <a:gd name="T39" fmla="*/ 171715 h 36"/>
                <a:gd name="T40" fmla="*/ 140217 w 43"/>
                <a:gd name="T41" fmla="*/ 202936 h 36"/>
                <a:gd name="T42" fmla="*/ 140217 w 43"/>
                <a:gd name="T43" fmla="*/ 257572 h 36"/>
                <a:gd name="T44" fmla="*/ 140217 w 43"/>
                <a:gd name="T45" fmla="*/ 257572 h 36"/>
                <a:gd name="T46" fmla="*/ 163586 w 43"/>
                <a:gd name="T47" fmla="*/ 280988 h 36"/>
                <a:gd name="T48" fmla="*/ 233694 w 43"/>
                <a:gd name="T49" fmla="*/ 257572 h 36"/>
                <a:gd name="T50" fmla="*/ 225905 w 43"/>
                <a:gd name="T51" fmla="*/ 234157 h 36"/>
                <a:gd name="T52" fmla="*/ 202535 w 43"/>
                <a:gd name="T53" fmla="*/ 195131 h 36"/>
                <a:gd name="T54" fmla="*/ 264854 w 43"/>
                <a:gd name="T55" fmla="*/ 195131 h 36"/>
                <a:gd name="T56" fmla="*/ 303803 w 43"/>
                <a:gd name="T57" fmla="*/ 179520 h 36"/>
                <a:gd name="T58" fmla="*/ 296013 w 43"/>
                <a:gd name="T59" fmla="*/ 163910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"/>
                <a:gd name="T91" fmla="*/ 0 h 36"/>
                <a:gd name="T92" fmla="*/ 43 w 43"/>
                <a:gd name="T93" fmla="*/ 36 h 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" h="36">
                  <a:moveTo>
                    <a:pt x="38" y="21"/>
                  </a:moveTo>
                  <a:cubicBezTo>
                    <a:pt x="37" y="18"/>
                    <a:pt x="37" y="18"/>
                    <a:pt x="37" y="18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7" y="3"/>
                    <a:pt x="6" y="3"/>
                  </a:cubicBezTo>
                  <a:cubicBezTo>
                    <a:pt x="5" y="3"/>
                    <a:pt x="5" y="1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1"/>
                    <a:pt x="38" y="21"/>
                    <a:pt x="38" y="21"/>
                  </a:cubicBezTo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53" name="Freeform 419"/>
            <p:cNvSpPr>
              <a:spLocks/>
            </p:cNvSpPr>
            <p:nvPr/>
          </p:nvSpPr>
          <p:spPr bwMode="auto">
            <a:xfrm>
              <a:off x="2370474" y="4525947"/>
              <a:ext cx="317907" cy="436120"/>
            </a:xfrm>
            <a:custGeom>
              <a:avLst/>
              <a:gdLst>
                <a:gd name="T0" fmla="*/ 300117 w 240"/>
                <a:gd name="T1" fmla="*/ 264269 h 337"/>
                <a:gd name="T2" fmla="*/ 300117 w 240"/>
                <a:gd name="T3" fmla="*/ 256496 h 337"/>
                <a:gd name="T4" fmla="*/ 284322 w 240"/>
                <a:gd name="T5" fmla="*/ 256496 h 337"/>
                <a:gd name="T6" fmla="*/ 276424 w 240"/>
                <a:gd name="T7" fmla="*/ 209861 h 337"/>
                <a:gd name="T8" fmla="*/ 236935 w 240"/>
                <a:gd name="T9" fmla="*/ 225406 h 337"/>
                <a:gd name="T10" fmla="*/ 205343 w 240"/>
                <a:gd name="T11" fmla="*/ 202088 h 337"/>
                <a:gd name="T12" fmla="*/ 205343 w 240"/>
                <a:gd name="T13" fmla="*/ 155452 h 337"/>
                <a:gd name="T14" fmla="*/ 236935 w 240"/>
                <a:gd name="T15" fmla="*/ 108817 h 337"/>
                <a:gd name="T16" fmla="*/ 260628 w 240"/>
                <a:gd name="T17" fmla="*/ 93271 h 337"/>
                <a:gd name="T18" fmla="*/ 268526 w 240"/>
                <a:gd name="T19" fmla="*/ 69954 h 337"/>
                <a:gd name="T20" fmla="*/ 252730 w 240"/>
                <a:gd name="T21" fmla="*/ 46636 h 337"/>
                <a:gd name="T22" fmla="*/ 221139 w 240"/>
                <a:gd name="T23" fmla="*/ 46636 h 337"/>
                <a:gd name="T24" fmla="*/ 197446 w 240"/>
                <a:gd name="T25" fmla="*/ 23318 h 337"/>
                <a:gd name="T26" fmla="*/ 157957 w 240"/>
                <a:gd name="T27" fmla="*/ 0 h 337"/>
                <a:gd name="T28" fmla="*/ 157957 w 240"/>
                <a:gd name="T29" fmla="*/ 0 h 337"/>
                <a:gd name="T30" fmla="*/ 142161 w 240"/>
                <a:gd name="T31" fmla="*/ 31090 h 337"/>
                <a:gd name="T32" fmla="*/ 110570 w 240"/>
                <a:gd name="T33" fmla="*/ 62181 h 337"/>
                <a:gd name="T34" fmla="*/ 86876 w 240"/>
                <a:gd name="T35" fmla="*/ 69954 h 337"/>
                <a:gd name="T36" fmla="*/ 55285 w 240"/>
                <a:gd name="T37" fmla="*/ 101044 h 337"/>
                <a:gd name="T38" fmla="*/ 31591 w 240"/>
                <a:gd name="T39" fmla="*/ 93271 h 337"/>
                <a:gd name="T40" fmla="*/ 23693 w 240"/>
                <a:gd name="T41" fmla="*/ 77726 h 337"/>
                <a:gd name="T42" fmla="*/ 0 w 240"/>
                <a:gd name="T43" fmla="*/ 93271 h 337"/>
                <a:gd name="T44" fmla="*/ 23693 w 240"/>
                <a:gd name="T45" fmla="*/ 147680 h 337"/>
                <a:gd name="T46" fmla="*/ 71080 w 240"/>
                <a:gd name="T47" fmla="*/ 225406 h 337"/>
                <a:gd name="T48" fmla="*/ 118467 w 240"/>
                <a:gd name="T49" fmla="*/ 326450 h 337"/>
                <a:gd name="T50" fmla="*/ 118467 w 240"/>
                <a:gd name="T51" fmla="*/ 341995 h 337"/>
                <a:gd name="T52" fmla="*/ 284322 w 240"/>
                <a:gd name="T53" fmla="*/ 436562 h 337"/>
                <a:gd name="T54" fmla="*/ 292220 w 240"/>
                <a:gd name="T55" fmla="*/ 436562 h 337"/>
                <a:gd name="T56" fmla="*/ 300117 w 240"/>
                <a:gd name="T57" fmla="*/ 397699 h 337"/>
                <a:gd name="T58" fmla="*/ 308015 w 240"/>
                <a:gd name="T59" fmla="*/ 349768 h 337"/>
                <a:gd name="T60" fmla="*/ 315913 w 240"/>
                <a:gd name="T61" fmla="*/ 287587 h 337"/>
                <a:gd name="T62" fmla="*/ 300117 w 240"/>
                <a:gd name="T63" fmla="*/ 264269 h 3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0"/>
                <a:gd name="T97" fmla="*/ 0 h 337"/>
                <a:gd name="T98" fmla="*/ 240 w 240"/>
                <a:gd name="T99" fmla="*/ 337 h 3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0" h="337">
                  <a:moveTo>
                    <a:pt x="228" y="204"/>
                  </a:moveTo>
                  <a:lnTo>
                    <a:pt x="228" y="198"/>
                  </a:lnTo>
                  <a:lnTo>
                    <a:pt x="216" y="198"/>
                  </a:lnTo>
                  <a:lnTo>
                    <a:pt x="210" y="162"/>
                  </a:lnTo>
                  <a:lnTo>
                    <a:pt x="180" y="174"/>
                  </a:lnTo>
                  <a:lnTo>
                    <a:pt x="156" y="156"/>
                  </a:lnTo>
                  <a:lnTo>
                    <a:pt x="156" y="120"/>
                  </a:lnTo>
                  <a:lnTo>
                    <a:pt x="180" y="84"/>
                  </a:lnTo>
                  <a:lnTo>
                    <a:pt x="198" y="72"/>
                  </a:lnTo>
                  <a:lnTo>
                    <a:pt x="204" y="54"/>
                  </a:lnTo>
                  <a:lnTo>
                    <a:pt x="192" y="36"/>
                  </a:lnTo>
                  <a:lnTo>
                    <a:pt x="168" y="36"/>
                  </a:lnTo>
                  <a:lnTo>
                    <a:pt x="150" y="18"/>
                  </a:lnTo>
                  <a:lnTo>
                    <a:pt x="120" y="0"/>
                  </a:lnTo>
                  <a:lnTo>
                    <a:pt x="108" y="24"/>
                  </a:lnTo>
                  <a:lnTo>
                    <a:pt x="84" y="48"/>
                  </a:lnTo>
                  <a:lnTo>
                    <a:pt x="66" y="54"/>
                  </a:lnTo>
                  <a:lnTo>
                    <a:pt x="42" y="78"/>
                  </a:lnTo>
                  <a:lnTo>
                    <a:pt x="24" y="72"/>
                  </a:lnTo>
                  <a:lnTo>
                    <a:pt x="18" y="60"/>
                  </a:lnTo>
                  <a:lnTo>
                    <a:pt x="0" y="72"/>
                  </a:lnTo>
                  <a:lnTo>
                    <a:pt x="18" y="114"/>
                  </a:lnTo>
                  <a:lnTo>
                    <a:pt x="54" y="174"/>
                  </a:lnTo>
                  <a:lnTo>
                    <a:pt x="90" y="252"/>
                  </a:lnTo>
                  <a:lnTo>
                    <a:pt x="90" y="264"/>
                  </a:lnTo>
                  <a:lnTo>
                    <a:pt x="216" y="337"/>
                  </a:lnTo>
                  <a:lnTo>
                    <a:pt x="222" y="337"/>
                  </a:lnTo>
                  <a:lnTo>
                    <a:pt x="228" y="307"/>
                  </a:lnTo>
                  <a:lnTo>
                    <a:pt x="234" y="270"/>
                  </a:lnTo>
                  <a:lnTo>
                    <a:pt x="240" y="222"/>
                  </a:lnTo>
                  <a:lnTo>
                    <a:pt x="228" y="2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54" name="Freeform 420"/>
            <p:cNvSpPr>
              <a:spLocks/>
            </p:cNvSpPr>
            <p:nvPr/>
          </p:nvSpPr>
          <p:spPr bwMode="auto">
            <a:xfrm>
              <a:off x="2370474" y="4525947"/>
              <a:ext cx="317907" cy="436120"/>
            </a:xfrm>
            <a:custGeom>
              <a:avLst/>
              <a:gdLst>
                <a:gd name="T0" fmla="*/ 300117 w 240"/>
                <a:gd name="T1" fmla="*/ 264269 h 337"/>
                <a:gd name="T2" fmla="*/ 300117 w 240"/>
                <a:gd name="T3" fmla="*/ 256496 h 337"/>
                <a:gd name="T4" fmla="*/ 284322 w 240"/>
                <a:gd name="T5" fmla="*/ 256496 h 337"/>
                <a:gd name="T6" fmla="*/ 276424 w 240"/>
                <a:gd name="T7" fmla="*/ 209861 h 337"/>
                <a:gd name="T8" fmla="*/ 236935 w 240"/>
                <a:gd name="T9" fmla="*/ 225406 h 337"/>
                <a:gd name="T10" fmla="*/ 205343 w 240"/>
                <a:gd name="T11" fmla="*/ 202088 h 337"/>
                <a:gd name="T12" fmla="*/ 205343 w 240"/>
                <a:gd name="T13" fmla="*/ 155452 h 337"/>
                <a:gd name="T14" fmla="*/ 236935 w 240"/>
                <a:gd name="T15" fmla="*/ 108817 h 337"/>
                <a:gd name="T16" fmla="*/ 260628 w 240"/>
                <a:gd name="T17" fmla="*/ 93271 h 337"/>
                <a:gd name="T18" fmla="*/ 268526 w 240"/>
                <a:gd name="T19" fmla="*/ 69954 h 337"/>
                <a:gd name="T20" fmla="*/ 252730 w 240"/>
                <a:gd name="T21" fmla="*/ 46636 h 337"/>
                <a:gd name="T22" fmla="*/ 221139 w 240"/>
                <a:gd name="T23" fmla="*/ 46636 h 337"/>
                <a:gd name="T24" fmla="*/ 197446 w 240"/>
                <a:gd name="T25" fmla="*/ 23318 h 337"/>
                <a:gd name="T26" fmla="*/ 157957 w 240"/>
                <a:gd name="T27" fmla="*/ 0 h 337"/>
                <a:gd name="T28" fmla="*/ 157957 w 240"/>
                <a:gd name="T29" fmla="*/ 0 h 337"/>
                <a:gd name="T30" fmla="*/ 142161 w 240"/>
                <a:gd name="T31" fmla="*/ 31090 h 337"/>
                <a:gd name="T32" fmla="*/ 110570 w 240"/>
                <a:gd name="T33" fmla="*/ 62181 h 337"/>
                <a:gd name="T34" fmla="*/ 86876 w 240"/>
                <a:gd name="T35" fmla="*/ 69954 h 337"/>
                <a:gd name="T36" fmla="*/ 55285 w 240"/>
                <a:gd name="T37" fmla="*/ 101044 h 337"/>
                <a:gd name="T38" fmla="*/ 31591 w 240"/>
                <a:gd name="T39" fmla="*/ 93271 h 337"/>
                <a:gd name="T40" fmla="*/ 23693 w 240"/>
                <a:gd name="T41" fmla="*/ 77726 h 337"/>
                <a:gd name="T42" fmla="*/ 0 w 240"/>
                <a:gd name="T43" fmla="*/ 93271 h 337"/>
                <a:gd name="T44" fmla="*/ 23693 w 240"/>
                <a:gd name="T45" fmla="*/ 147680 h 337"/>
                <a:gd name="T46" fmla="*/ 71080 w 240"/>
                <a:gd name="T47" fmla="*/ 225406 h 337"/>
                <a:gd name="T48" fmla="*/ 118467 w 240"/>
                <a:gd name="T49" fmla="*/ 326450 h 337"/>
                <a:gd name="T50" fmla="*/ 118467 w 240"/>
                <a:gd name="T51" fmla="*/ 341995 h 337"/>
                <a:gd name="T52" fmla="*/ 284322 w 240"/>
                <a:gd name="T53" fmla="*/ 436562 h 337"/>
                <a:gd name="T54" fmla="*/ 292220 w 240"/>
                <a:gd name="T55" fmla="*/ 436562 h 337"/>
                <a:gd name="T56" fmla="*/ 300117 w 240"/>
                <a:gd name="T57" fmla="*/ 397699 h 337"/>
                <a:gd name="T58" fmla="*/ 308015 w 240"/>
                <a:gd name="T59" fmla="*/ 349768 h 337"/>
                <a:gd name="T60" fmla="*/ 315913 w 240"/>
                <a:gd name="T61" fmla="*/ 287587 h 337"/>
                <a:gd name="T62" fmla="*/ 300117 w 240"/>
                <a:gd name="T63" fmla="*/ 264269 h 3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0"/>
                <a:gd name="T97" fmla="*/ 0 h 337"/>
                <a:gd name="T98" fmla="*/ 240 w 240"/>
                <a:gd name="T99" fmla="*/ 337 h 3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0" h="337">
                  <a:moveTo>
                    <a:pt x="228" y="204"/>
                  </a:moveTo>
                  <a:lnTo>
                    <a:pt x="228" y="198"/>
                  </a:lnTo>
                  <a:lnTo>
                    <a:pt x="216" y="198"/>
                  </a:lnTo>
                  <a:lnTo>
                    <a:pt x="210" y="162"/>
                  </a:lnTo>
                  <a:lnTo>
                    <a:pt x="180" y="174"/>
                  </a:lnTo>
                  <a:lnTo>
                    <a:pt x="156" y="156"/>
                  </a:lnTo>
                  <a:lnTo>
                    <a:pt x="156" y="120"/>
                  </a:lnTo>
                  <a:lnTo>
                    <a:pt x="180" y="84"/>
                  </a:lnTo>
                  <a:lnTo>
                    <a:pt x="198" y="72"/>
                  </a:lnTo>
                  <a:lnTo>
                    <a:pt x="204" y="54"/>
                  </a:lnTo>
                  <a:lnTo>
                    <a:pt x="192" y="36"/>
                  </a:lnTo>
                  <a:lnTo>
                    <a:pt x="168" y="36"/>
                  </a:lnTo>
                  <a:lnTo>
                    <a:pt x="150" y="18"/>
                  </a:lnTo>
                  <a:lnTo>
                    <a:pt x="120" y="0"/>
                  </a:lnTo>
                  <a:lnTo>
                    <a:pt x="108" y="24"/>
                  </a:lnTo>
                  <a:lnTo>
                    <a:pt x="84" y="48"/>
                  </a:lnTo>
                  <a:lnTo>
                    <a:pt x="66" y="54"/>
                  </a:lnTo>
                  <a:lnTo>
                    <a:pt x="42" y="78"/>
                  </a:lnTo>
                  <a:lnTo>
                    <a:pt x="24" y="72"/>
                  </a:lnTo>
                  <a:lnTo>
                    <a:pt x="18" y="60"/>
                  </a:lnTo>
                  <a:lnTo>
                    <a:pt x="0" y="72"/>
                  </a:lnTo>
                  <a:lnTo>
                    <a:pt x="18" y="114"/>
                  </a:lnTo>
                  <a:lnTo>
                    <a:pt x="54" y="174"/>
                  </a:lnTo>
                  <a:lnTo>
                    <a:pt x="90" y="252"/>
                  </a:lnTo>
                  <a:lnTo>
                    <a:pt x="90" y="264"/>
                  </a:lnTo>
                  <a:lnTo>
                    <a:pt x="216" y="337"/>
                  </a:lnTo>
                  <a:lnTo>
                    <a:pt x="222" y="337"/>
                  </a:lnTo>
                  <a:lnTo>
                    <a:pt x="228" y="307"/>
                  </a:lnTo>
                  <a:lnTo>
                    <a:pt x="234" y="270"/>
                  </a:lnTo>
                  <a:lnTo>
                    <a:pt x="240" y="222"/>
                  </a:lnTo>
                  <a:lnTo>
                    <a:pt x="228" y="204"/>
                  </a:lnTo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55" name="Freeform 421"/>
            <p:cNvSpPr>
              <a:spLocks/>
            </p:cNvSpPr>
            <p:nvPr/>
          </p:nvSpPr>
          <p:spPr bwMode="auto">
            <a:xfrm>
              <a:off x="2392506" y="4477151"/>
              <a:ext cx="135348" cy="149440"/>
            </a:xfrm>
            <a:custGeom>
              <a:avLst/>
              <a:gdLst>
                <a:gd name="T0" fmla="*/ 31750 w 102"/>
                <a:gd name="T1" fmla="*/ 149225 h 114"/>
                <a:gd name="T2" fmla="*/ 63500 w 102"/>
                <a:gd name="T3" fmla="*/ 117809 h 114"/>
                <a:gd name="T4" fmla="*/ 87313 w 102"/>
                <a:gd name="T5" fmla="*/ 109955 h 114"/>
                <a:gd name="T6" fmla="*/ 119063 w 102"/>
                <a:gd name="T7" fmla="*/ 78539 h 114"/>
                <a:gd name="T8" fmla="*/ 134938 w 102"/>
                <a:gd name="T9" fmla="*/ 47124 h 114"/>
                <a:gd name="T10" fmla="*/ 103188 w 102"/>
                <a:gd name="T11" fmla="*/ 23562 h 114"/>
                <a:gd name="T12" fmla="*/ 39688 w 102"/>
                <a:gd name="T13" fmla="*/ 0 h 114"/>
                <a:gd name="T14" fmla="*/ 31750 w 102"/>
                <a:gd name="T15" fmla="*/ 15708 h 114"/>
                <a:gd name="T16" fmla="*/ 0 w 102"/>
                <a:gd name="T17" fmla="*/ 86393 h 114"/>
                <a:gd name="T18" fmla="*/ 15875 w 102"/>
                <a:gd name="T19" fmla="*/ 117809 h 114"/>
                <a:gd name="T20" fmla="*/ 0 w 102"/>
                <a:gd name="T21" fmla="*/ 125663 h 114"/>
                <a:gd name="T22" fmla="*/ 7938 w 102"/>
                <a:gd name="T23" fmla="*/ 141371 h 114"/>
                <a:gd name="T24" fmla="*/ 31750 w 102"/>
                <a:gd name="T25" fmla="*/ 149225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114"/>
                <a:gd name="T41" fmla="*/ 102 w 102"/>
                <a:gd name="T42" fmla="*/ 114 h 1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114">
                  <a:moveTo>
                    <a:pt x="24" y="114"/>
                  </a:moveTo>
                  <a:lnTo>
                    <a:pt x="48" y="90"/>
                  </a:lnTo>
                  <a:lnTo>
                    <a:pt x="66" y="84"/>
                  </a:lnTo>
                  <a:lnTo>
                    <a:pt x="90" y="60"/>
                  </a:lnTo>
                  <a:lnTo>
                    <a:pt x="102" y="36"/>
                  </a:lnTo>
                  <a:lnTo>
                    <a:pt x="78" y="18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0" y="66"/>
                  </a:lnTo>
                  <a:lnTo>
                    <a:pt x="12" y="90"/>
                  </a:lnTo>
                  <a:lnTo>
                    <a:pt x="0" y="96"/>
                  </a:lnTo>
                  <a:lnTo>
                    <a:pt x="6" y="108"/>
                  </a:lnTo>
                  <a:lnTo>
                    <a:pt x="24" y="114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56" name="Freeform 422"/>
            <p:cNvSpPr>
              <a:spLocks/>
            </p:cNvSpPr>
            <p:nvPr/>
          </p:nvSpPr>
          <p:spPr bwMode="auto">
            <a:xfrm>
              <a:off x="2172174" y="4111177"/>
              <a:ext cx="151085" cy="70146"/>
            </a:xfrm>
            <a:custGeom>
              <a:avLst/>
              <a:gdLst>
                <a:gd name="T0" fmla="*/ 150812 w 19"/>
                <a:gd name="T1" fmla="*/ 23283 h 9"/>
                <a:gd name="T2" fmla="*/ 63500 w 19"/>
                <a:gd name="T3" fmla="*/ 7761 h 9"/>
                <a:gd name="T4" fmla="*/ 39687 w 19"/>
                <a:gd name="T5" fmla="*/ 0 h 9"/>
                <a:gd name="T6" fmla="*/ 7937 w 19"/>
                <a:gd name="T7" fmla="*/ 23283 h 9"/>
                <a:gd name="T8" fmla="*/ 0 w 19"/>
                <a:gd name="T9" fmla="*/ 46567 h 9"/>
                <a:gd name="T10" fmla="*/ 0 w 19"/>
                <a:gd name="T11" fmla="*/ 46567 h 9"/>
                <a:gd name="T12" fmla="*/ 39687 w 19"/>
                <a:gd name="T13" fmla="*/ 69850 h 9"/>
                <a:gd name="T14" fmla="*/ 95250 w 19"/>
                <a:gd name="T15" fmla="*/ 46567 h 9"/>
                <a:gd name="T16" fmla="*/ 150812 w 19"/>
                <a:gd name="T17" fmla="*/ 23283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9"/>
                <a:gd name="T29" fmla="*/ 19 w 19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9">
                  <a:moveTo>
                    <a:pt x="19" y="3"/>
                  </a:moveTo>
                  <a:cubicBezTo>
                    <a:pt x="19" y="3"/>
                    <a:pt x="10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2" y="6"/>
                    <a:pt x="12" y="6"/>
                    <a:pt x="12" y="6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57" name="Freeform 423"/>
            <p:cNvSpPr>
              <a:spLocks/>
            </p:cNvSpPr>
            <p:nvPr/>
          </p:nvSpPr>
          <p:spPr bwMode="auto">
            <a:xfrm>
              <a:off x="2093485" y="4071531"/>
              <a:ext cx="119609" cy="97593"/>
            </a:xfrm>
            <a:custGeom>
              <a:avLst/>
              <a:gdLst>
                <a:gd name="T0" fmla="*/ 119062 w 15"/>
                <a:gd name="T1" fmla="*/ 41010 h 12"/>
                <a:gd name="T2" fmla="*/ 87312 w 15"/>
                <a:gd name="T3" fmla="*/ 32808 h 12"/>
                <a:gd name="T4" fmla="*/ 87312 w 15"/>
                <a:gd name="T5" fmla="*/ 0 h 12"/>
                <a:gd name="T6" fmla="*/ 47625 w 15"/>
                <a:gd name="T7" fmla="*/ 0 h 12"/>
                <a:gd name="T8" fmla="*/ 31750 w 15"/>
                <a:gd name="T9" fmla="*/ 8202 h 12"/>
                <a:gd name="T10" fmla="*/ 47625 w 15"/>
                <a:gd name="T11" fmla="*/ 41010 h 12"/>
                <a:gd name="T12" fmla="*/ 23812 w 15"/>
                <a:gd name="T13" fmla="*/ 41010 h 12"/>
                <a:gd name="T14" fmla="*/ 7937 w 15"/>
                <a:gd name="T15" fmla="*/ 65617 h 12"/>
                <a:gd name="T16" fmla="*/ 0 w 15"/>
                <a:gd name="T17" fmla="*/ 82021 h 12"/>
                <a:gd name="T18" fmla="*/ 7937 w 15"/>
                <a:gd name="T19" fmla="*/ 90223 h 12"/>
                <a:gd name="T20" fmla="*/ 55562 w 15"/>
                <a:gd name="T21" fmla="*/ 98425 h 12"/>
                <a:gd name="T22" fmla="*/ 79375 w 15"/>
                <a:gd name="T23" fmla="*/ 90223 h 12"/>
                <a:gd name="T24" fmla="*/ 87312 w 15"/>
                <a:gd name="T25" fmla="*/ 65617 h 12"/>
                <a:gd name="T26" fmla="*/ 119062 w 15"/>
                <a:gd name="T27" fmla="*/ 41010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"/>
                <a:gd name="T43" fmla="*/ 0 h 12"/>
                <a:gd name="T44" fmla="*/ 15 w 15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" h="12">
                  <a:moveTo>
                    <a:pt x="15" y="5"/>
                  </a:moveTo>
                  <a:cubicBezTo>
                    <a:pt x="13" y="5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5" y="5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58" name="Freeform 424"/>
            <p:cNvSpPr>
              <a:spLocks/>
            </p:cNvSpPr>
            <p:nvPr/>
          </p:nvSpPr>
          <p:spPr bwMode="auto">
            <a:xfrm>
              <a:off x="1523769" y="3656760"/>
              <a:ext cx="755424" cy="494065"/>
            </a:xfrm>
            <a:custGeom>
              <a:avLst/>
              <a:gdLst>
                <a:gd name="T0" fmla="*/ 636240 w 576"/>
                <a:gd name="T1" fmla="*/ 453330 h 379"/>
                <a:gd name="T2" fmla="*/ 659804 w 576"/>
                <a:gd name="T3" fmla="*/ 453330 h 379"/>
                <a:gd name="T4" fmla="*/ 644095 w 576"/>
                <a:gd name="T5" fmla="*/ 422066 h 379"/>
                <a:gd name="T6" fmla="*/ 659804 w 576"/>
                <a:gd name="T7" fmla="*/ 414250 h 379"/>
                <a:gd name="T8" fmla="*/ 699078 w 576"/>
                <a:gd name="T9" fmla="*/ 414250 h 379"/>
                <a:gd name="T10" fmla="*/ 691224 w 576"/>
                <a:gd name="T11" fmla="*/ 406434 h 379"/>
                <a:gd name="T12" fmla="*/ 714788 w 576"/>
                <a:gd name="T13" fmla="*/ 390802 h 379"/>
                <a:gd name="T14" fmla="*/ 738352 w 576"/>
                <a:gd name="T15" fmla="*/ 375170 h 379"/>
                <a:gd name="T16" fmla="*/ 754062 w 576"/>
                <a:gd name="T17" fmla="*/ 312641 h 379"/>
                <a:gd name="T18" fmla="*/ 659804 w 576"/>
                <a:gd name="T19" fmla="*/ 328274 h 379"/>
                <a:gd name="T20" fmla="*/ 620530 w 576"/>
                <a:gd name="T21" fmla="*/ 382986 h 379"/>
                <a:gd name="T22" fmla="*/ 557692 w 576"/>
                <a:gd name="T23" fmla="*/ 390802 h 379"/>
                <a:gd name="T24" fmla="*/ 494853 w 576"/>
                <a:gd name="T25" fmla="*/ 312641 h 379"/>
                <a:gd name="T26" fmla="*/ 486998 w 576"/>
                <a:gd name="T27" fmla="*/ 211033 h 379"/>
                <a:gd name="T28" fmla="*/ 502708 w 576"/>
                <a:gd name="T29" fmla="*/ 187585 h 379"/>
                <a:gd name="T30" fmla="*/ 463434 w 576"/>
                <a:gd name="T31" fmla="*/ 179769 h 379"/>
                <a:gd name="T32" fmla="*/ 432015 w 576"/>
                <a:gd name="T33" fmla="*/ 148505 h 379"/>
                <a:gd name="T34" fmla="*/ 408450 w 576"/>
                <a:gd name="T35" fmla="*/ 109425 h 379"/>
                <a:gd name="T36" fmla="*/ 377031 w 576"/>
                <a:gd name="T37" fmla="*/ 85976 h 379"/>
                <a:gd name="T38" fmla="*/ 329902 w 576"/>
                <a:gd name="T39" fmla="*/ 101608 h 379"/>
                <a:gd name="T40" fmla="*/ 267064 w 576"/>
                <a:gd name="T41" fmla="*/ 31264 h 379"/>
                <a:gd name="T42" fmla="*/ 227790 w 576"/>
                <a:gd name="T43" fmla="*/ 23448 h 379"/>
                <a:gd name="T44" fmla="*/ 204225 w 576"/>
                <a:gd name="T45" fmla="*/ 39080 h 379"/>
                <a:gd name="T46" fmla="*/ 141387 w 576"/>
                <a:gd name="T47" fmla="*/ 39080 h 379"/>
                <a:gd name="T48" fmla="*/ 62838 w 576"/>
                <a:gd name="T49" fmla="*/ 0 h 379"/>
                <a:gd name="T50" fmla="*/ 0 w 576"/>
                <a:gd name="T51" fmla="*/ 7816 h 379"/>
                <a:gd name="T52" fmla="*/ 47129 w 576"/>
                <a:gd name="T53" fmla="*/ 93792 h 379"/>
                <a:gd name="T54" fmla="*/ 78548 w 576"/>
                <a:gd name="T55" fmla="*/ 140689 h 379"/>
                <a:gd name="T56" fmla="*/ 70693 w 576"/>
                <a:gd name="T57" fmla="*/ 156321 h 379"/>
                <a:gd name="T58" fmla="*/ 125677 w 576"/>
                <a:gd name="T59" fmla="*/ 195401 h 379"/>
                <a:gd name="T60" fmla="*/ 133532 w 576"/>
                <a:gd name="T61" fmla="*/ 234481 h 379"/>
                <a:gd name="T62" fmla="*/ 157096 w 576"/>
                <a:gd name="T63" fmla="*/ 250113 h 379"/>
                <a:gd name="T64" fmla="*/ 188516 w 576"/>
                <a:gd name="T65" fmla="*/ 281377 h 379"/>
                <a:gd name="T66" fmla="*/ 196370 w 576"/>
                <a:gd name="T67" fmla="*/ 257929 h 379"/>
                <a:gd name="T68" fmla="*/ 164951 w 576"/>
                <a:gd name="T69" fmla="*/ 234481 h 379"/>
                <a:gd name="T70" fmla="*/ 133532 w 576"/>
                <a:gd name="T71" fmla="*/ 164137 h 379"/>
                <a:gd name="T72" fmla="*/ 78548 w 576"/>
                <a:gd name="T73" fmla="*/ 85976 h 379"/>
                <a:gd name="T74" fmla="*/ 62838 w 576"/>
                <a:gd name="T75" fmla="*/ 39080 h 379"/>
                <a:gd name="T76" fmla="*/ 102113 w 576"/>
                <a:gd name="T77" fmla="*/ 54712 h 379"/>
                <a:gd name="T78" fmla="*/ 141387 w 576"/>
                <a:gd name="T79" fmla="*/ 132873 h 379"/>
                <a:gd name="T80" fmla="*/ 157096 w 576"/>
                <a:gd name="T81" fmla="*/ 156321 h 379"/>
                <a:gd name="T82" fmla="*/ 196370 w 576"/>
                <a:gd name="T83" fmla="*/ 179769 h 379"/>
                <a:gd name="T84" fmla="*/ 196370 w 576"/>
                <a:gd name="T85" fmla="*/ 203217 h 379"/>
                <a:gd name="T86" fmla="*/ 227790 w 576"/>
                <a:gd name="T87" fmla="*/ 218849 h 379"/>
                <a:gd name="T88" fmla="*/ 243499 w 576"/>
                <a:gd name="T89" fmla="*/ 242297 h 379"/>
                <a:gd name="T90" fmla="*/ 282773 w 576"/>
                <a:gd name="T91" fmla="*/ 281377 h 379"/>
                <a:gd name="T92" fmla="*/ 290628 w 576"/>
                <a:gd name="T93" fmla="*/ 336090 h 379"/>
                <a:gd name="T94" fmla="*/ 290628 w 576"/>
                <a:gd name="T95" fmla="*/ 359538 h 379"/>
                <a:gd name="T96" fmla="*/ 392741 w 576"/>
                <a:gd name="T97" fmla="*/ 422066 h 379"/>
                <a:gd name="T98" fmla="*/ 439869 w 576"/>
                <a:gd name="T99" fmla="*/ 445514 h 379"/>
                <a:gd name="T100" fmla="*/ 526272 w 576"/>
                <a:gd name="T101" fmla="*/ 468962 h 379"/>
                <a:gd name="T102" fmla="*/ 549837 w 576"/>
                <a:gd name="T103" fmla="*/ 461146 h 379"/>
                <a:gd name="T104" fmla="*/ 573401 w 576"/>
                <a:gd name="T105" fmla="*/ 461146 h 379"/>
                <a:gd name="T106" fmla="*/ 612675 w 576"/>
                <a:gd name="T107" fmla="*/ 493713 h 379"/>
                <a:gd name="T108" fmla="*/ 620530 w 576"/>
                <a:gd name="T109" fmla="*/ 476778 h 379"/>
                <a:gd name="T110" fmla="*/ 636240 w 576"/>
                <a:gd name="T111" fmla="*/ 453330 h 3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76"/>
                <a:gd name="T169" fmla="*/ 0 h 379"/>
                <a:gd name="T170" fmla="*/ 576 w 576"/>
                <a:gd name="T171" fmla="*/ 379 h 37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76" h="379">
                  <a:moveTo>
                    <a:pt x="486" y="348"/>
                  </a:moveTo>
                  <a:lnTo>
                    <a:pt x="504" y="348"/>
                  </a:lnTo>
                  <a:lnTo>
                    <a:pt x="492" y="324"/>
                  </a:lnTo>
                  <a:lnTo>
                    <a:pt x="504" y="318"/>
                  </a:lnTo>
                  <a:lnTo>
                    <a:pt x="534" y="318"/>
                  </a:lnTo>
                  <a:lnTo>
                    <a:pt x="528" y="312"/>
                  </a:lnTo>
                  <a:lnTo>
                    <a:pt x="546" y="300"/>
                  </a:lnTo>
                  <a:lnTo>
                    <a:pt x="564" y="288"/>
                  </a:lnTo>
                  <a:lnTo>
                    <a:pt x="576" y="240"/>
                  </a:lnTo>
                  <a:lnTo>
                    <a:pt x="504" y="252"/>
                  </a:lnTo>
                  <a:lnTo>
                    <a:pt x="474" y="294"/>
                  </a:lnTo>
                  <a:lnTo>
                    <a:pt x="426" y="300"/>
                  </a:lnTo>
                  <a:lnTo>
                    <a:pt x="378" y="240"/>
                  </a:lnTo>
                  <a:lnTo>
                    <a:pt x="372" y="162"/>
                  </a:lnTo>
                  <a:lnTo>
                    <a:pt x="384" y="144"/>
                  </a:lnTo>
                  <a:lnTo>
                    <a:pt x="354" y="138"/>
                  </a:lnTo>
                  <a:lnTo>
                    <a:pt x="330" y="114"/>
                  </a:lnTo>
                  <a:lnTo>
                    <a:pt x="312" y="84"/>
                  </a:lnTo>
                  <a:lnTo>
                    <a:pt x="288" y="66"/>
                  </a:lnTo>
                  <a:lnTo>
                    <a:pt x="252" y="78"/>
                  </a:lnTo>
                  <a:lnTo>
                    <a:pt x="204" y="24"/>
                  </a:lnTo>
                  <a:lnTo>
                    <a:pt x="174" y="18"/>
                  </a:lnTo>
                  <a:lnTo>
                    <a:pt x="156" y="30"/>
                  </a:lnTo>
                  <a:lnTo>
                    <a:pt x="108" y="30"/>
                  </a:lnTo>
                  <a:lnTo>
                    <a:pt x="48" y="0"/>
                  </a:lnTo>
                  <a:lnTo>
                    <a:pt x="0" y="6"/>
                  </a:lnTo>
                  <a:lnTo>
                    <a:pt x="36" y="72"/>
                  </a:lnTo>
                  <a:lnTo>
                    <a:pt x="60" y="108"/>
                  </a:lnTo>
                  <a:lnTo>
                    <a:pt x="54" y="120"/>
                  </a:lnTo>
                  <a:lnTo>
                    <a:pt x="96" y="150"/>
                  </a:lnTo>
                  <a:lnTo>
                    <a:pt x="102" y="180"/>
                  </a:lnTo>
                  <a:lnTo>
                    <a:pt x="120" y="192"/>
                  </a:lnTo>
                  <a:lnTo>
                    <a:pt x="144" y="216"/>
                  </a:lnTo>
                  <a:lnTo>
                    <a:pt x="150" y="198"/>
                  </a:lnTo>
                  <a:lnTo>
                    <a:pt x="126" y="180"/>
                  </a:lnTo>
                  <a:lnTo>
                    <a:pt x="102" y="126"/>
                  </a:lnTo>
                  <a:lnTo>
                    <a:pt x="60" y="66"/>
                  </a:lnTo>
                  <a:lnTo>
                    <a:pt x="48" y="30"/>
                  </a:lnTo>
                  <a:lnTo>
                    <a:pt x="78" y="42"/>
                  </a:lnTo>
                  <a:lnTo>
                    <a:pt x="108" y="102"/>
                  </a:lnTo>
                  <a:lnTo>
                    <a:pt x="120" y="120"/>
                  </a:lnTo>
                  <a:lnTo>
                    <a:pt x="150" y="138"/>
                  </a:lnTo>
                  <a:lnTo>
                    <a:pt x="150" y="156"/>
                  </a:lnTo>
                  <a:lnTo>
                    <a:pt x="174" y="168"/>
                  </a:lnTo>
                  <a:lnTo>
                    <a:pt x="186" y="186"/>
                  </a:lnTo>
                  <a:lnTo>
                    <a:pt x="216" y="216"/>
                  </a:lnTo>
                  <a:lnTo>
                    <a:pt x="222" y="258"/>
                  </a:lnTo>
                  <a:lnTo>
                    <a:pt x="222" y="276"/>
                  </a:lnTo>
                  <a:lnTo>
                    <a:pt x="300" y="324"/>
                  </a:lnTo>
                  <a:lnTo>
                    <a:pt x="336" y="342"/>
                  </a:lnTo>
                  <a:lnTo>
                    <a:pt x="402" y="360"/>
                  </a:lnTo>
                  <a:lnTo>
                    <a:pt x="420" y="354"/>
                  </a:lnTo>
                  <a:lnTo>
                    <a:pt x="438" y="354"/>
                  </a:lnTo>
                  <a:lnTo>
                    <a:pt x="468" y="379"/>
                  </a:lnTo>
                  <a:lnTo>
                    <a:pt x="474" y="366"/>
                  </a:lnTo>
                  <a:lnTo>
                    <a:pt x="486" y="348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59" name="Freeform 425"/>
            <p:cNvSpPr>
              <a:spLocks/>
            </p:cNvSpPr>
            <p:nvPr/>
          </p:nvSpPr>
          <p:spPr bwMode="auto">
            <a:xfrm rot="20747712">
              <a:off x="2707266" y="1607306"/>
              <a:ext cx="812081" cy="1055225"/>
            </a:xfrm>
            <a:custGeom>
              <a:avLst/>
              <a:gdLst/>
              <a:ahLst/>
              <a:cxnLst>
                <a:cxn ang="0">
                  <a:pos x="764" y="46"/>
                </a:cxn>
                <a:cxn ang="0">
                  <a:pos x="700" y="13"/>
                </a:cxn>
                <a:cxn ang="0">
                  <a:pos x="651" y="2"/>
                </a:cxn>
                <a:cxn ang="0">
                  <a:pos x="496" y="52"/>
                </a:cxn>
                <a:cxn ang="0">
                  <a:pos x="452" y="110"/>
                </a:cxn>
                <a:cxn ang="0">
                  <a:pos x="334" y="112"/>
                </a:cxn>
                <a:cxn ang="0">
                  <a:pos x="241" y="182"/>
                </a:cxn>
                <a:cxn ang="0">
                  <a:pos x="160" y="289"/>
                </a:cxn>
                <a:cxn ang="0">
                  <a:pos x="44" y="319"/>
                </a:cxn>
                <a:cxn ang="0">
                  <a:pos x="17" y="402"/>
                </a:cxn>
                <a:cxn ang="0">
                  <a:pos x="2" y="482"/>
                </a:cxn>
                <a:cxn ang="0">
                  <a:pos x="59" y="568"/>
                </a:cxn>
                <a:cxn ang="0">
                  <a:pos x="169" y="621"/>
                </a:cxn>
                <a:cxn ang="0">
                  <a:pos x="203" y="785"/>
                </a:cxn>
                <a:cxn ang="0">
                  <a:pos x="181" y="986"/>
                </a:cxn>
                <a:cxn ang="0">
                  <a:pos x="218" y="1042"/>
                </a:cxn>
                <a:cxn ang="0">
                  <a:pos x="183" y="1075"/>
                </a:cxn>
                <a:cxn ang="0">
                  <a:pos x="206" y="1111"/>
                </a:cxn>
                <a:cxn ang="0">
                  <a:pos x="154" y="1135"/>
                </a:cxn>
                <a:cxn ang="0">
                  <a:pos x="219" y="1201"/>
                </a:cxn>
                <a:cxn ang="0">
                  <a:pos x="258" y="1158"/>
                </a:cxn>
                <a:cxn ang="0">
                  <a:pos x="252" y="1261"/>
                </a:cxn>
                <a:cxn ang="0">
                  <a:pos x="184" y="1302"/>
                </a:cxn>
                <a:cxn ang="0">
                  <a:pos x="142" y="1483"/>
                </a:cxn>
                <a:cxn ang="0">
                  <a:pos x="180" y="1606"/>
                </a:cxn>
                <a:cxn ang="0">
                  <a:pos x="200" y="1754"/>
                </a:cxn>
                <a:cxn ang="0">
                  <a:pos x="270" y="1897"/>
                </a:cxn>
                <a:cxn ang="0">
                  <a:pos x="370" y="1959"/>
                </a:cxn>
                <a:cxn ang="0">
                  <a:pos x="401" y="2022"/>
                </a:cxn>
                <a:cxn ang="0">
                  <a:pos x="460" y="2047"/>
                </a:cxn>
                <a:cxn ang="0">
                  <a:pos x="512" y="1998"/>
                </a:cxn>
                <a:cxn ang="0">
                  <a:pos x="539" y="1891"/>
                </a:cxn>
                <a:cxn ang="0">
                  <a:pos x="570" y="1779"/>
                </a:cxn>
                <a:cxn ang="0">
                  <a:pos x="622" y="1629"/>
                </a:cxn>
                <a:cxn ang="0">
                  <a:pos x="718" y="1524"/>
                </a:cxn>
                <a:cxn ang="0">
                  <a:pos x="831" y="1436"/>
                </a:cxn>
                <a:cxn ang="0">
                  <a:pos x="893" y="1316"/>
                </a:cxn>
                <a:cxn ang="0">
                  <a:pos x="974" y="1265"/>
                </a:cxn>
                <a:cxn ang="0">
                  <a:pos x="1092" y="1158"/>
                </a:cxn>
                <a:cxn ang="0">
                  <a:pos x="1088" y="1080"/>
                </a:cxn>
                <a:cxn ang="0">
                  <a:pos x="983" y="1102"/>
                </a:cxn>
                <a:cxn ang="0">
                  <a:pos x="958" y="1038"/>
                </a:cxn>
                <a:cxn ang="0">
                  <a:pos x="1058" y="1028"/>
                </a:cxn>
                <a:cxn ang="0">
                  <a:pos x="1123" y="1019"/>
                </a:cxn>
                <a:cxn ang="0">
                  <a:pos x="1085" y="937"/>
                </a:cxn>
                <a:cxn ang="0">
                  <a:pos x="1003" y="908"/>
                </a:cxn>
                <a:cxn ang="0">
                  <a:pos x="1042" y="896"/>
                </a:cxn>
                <a:cxn ang="0">
                  <a:pos x="1021" y="838"/>
                </a:cxn>
                <a:cxn ang="0">
                  <a:pos x="1043" y="801"/>
                </a:cxn>
                <a:cxn ang="0">
                  <a:pos x="1062" y="725"/>
                </a:cxn>
                <a:cxn ang="0">
                  <a:pos x="1064" y="663"/>
                </a:cxn>
                <a:cxn ang="0">
                  <a:pos x="1052" y="610"/>
                </a:cxn>
                <a:cxn ang="0">
                  <a:pos x="974" y="535"/>
                </a:cxn>
                <a:cxn ang="0">
                  <a:pos x="1006" y="468"/>
                </a:cxn>
                <a:cxn ang="0">
                  <a:pos x="958" y="436"/>
                </a:cxn>
                <a:cxn ang="0">
                  <a:pos x="912" y="328"/>
                </a:cxn>
                <a:cxn ang="0">
                  <a:pos x="924" y="146"/>
                </a:cxn>
                <a:cxn ang="0">
                  <a:pos x="917" y="60"/>
                </a:cxn>
                <a:cxn ang="0">
                  <a:pos x="863" y="84"/>
                </a:cxn>
                <a:cxn ang="0">
                  <a:pos x="821" y="143"/>
                </a:cxn>
                <a:cxn ang="0">
                  <a:pos x="795" y="110"/>
                </a:cxn>
                <a:cxn ang="0">
                  <a:pos x="750" y="151"/>
                </a:cxn>
                <a:cxn ang="0">
                  <a:pos x="718" y="105"/>
                </a:cxn>
              </a:cxnLst>
              <a:rect l="0" t="0" r="r" b="b"/>
              <a:pathLst>
                <a:path w="1125" h="2047">
                  <a:moveTo>
                    <a:pt x="718" y="105"/>
                  </a:moveTo>
                  <a:lnTo>
                    <a:pt x="722" y="102"/>
                  </a:lnTo>
                  <a:lnTo>
                    <a:pt x="730" y="95"/>
                  </a:lnTo>
                  <a:lnTo>
                    <a:pt x="740" y="83"/>
                  </a:lnTo>
                  <a:lnTo>
                    <a:pt x="751" y="70"/>
                  </a:lnTo>
                  <a:lnTo>
                    <a:pt x="760" y="58"/>
                  </a:lnTo>
                  <a:lnTo>
                    <a:pt x="764" y="46"/>
                  </a:lnTo>
                  <a:lnTo>
                    <a:pt x="761" y="37"/>
                  </a:lnTo>
                  <a:lnTo>
                    <a:pt x="748" y="32"/>
                  </a:lnTo>
                  <a:lnTo>
                    <a:pt x="735" y="30"/>
                  </a:lnTo>
                  <a:lnTo>
                    <a:pt x="725" y="27"/>
                  </a:lnTo>
                  <a:lnTo>
                    <a:pt x="716" y="22"/>
                  </a:lnTo>
                  <a:lnTo>
                    <a:pt x="708" y="17"/>
                  </a:lnTo>
                  <a:lnTo>
                    <a:pt x="700" y="13"/>
                  </a:lnTo>
                  <a:lnTo>
                    <a:pt x="693" y="8"/>
                  </a:lnTo>
                  <a:lnTo>
                    <a:pt x="686" y="4"/>
                  </a:lnTo>
                  <a:lnTo>
                    <a:pt x="678" y="1"/>
                  </a:lnTo>
                  <a:lnTo>
                    <a:pt x="672" y="0"/>
                  </a:lnTo>
                  <a:lnTo>
                    <a:pt x="665" y="0"/>
                  </a:lnTo>
                  <a:lnTo>
                    <a:pt x="658" y="0"/>
                  </a:lnTo>
                  <a:lnTo>
                    <a:pt x="651" y="2"/>
                  </a:lnTo>
                  <a:lnTo>
                    <a:pt x="633" y="7"/>
                  </a:lnTo>
                  <a:lnTo>
                    <a:pt x="610" y="13"/>
                  </a:lnTo>
                  <a:lnTo>
                    <a:pt x="583" y="19"/>
                  </a:lnTo>
                  <a:lnTo>
                    <a:pt x="558" y="25"/>
                  </a:lnTo>
                  <a:lnTo>
                    <a:pt x="534" y="34"/>
                  </a:lnTo>
                  <a:lnTo>
                    <a:pt x="512" y="42"/>
                  </a:lnTo>
                  <a:lnTo>
                    <a:pt x="496" y="52"/>
                  </a:lnTo>
                  <a:lnTo>
                    <a:pt x="487" y="62"/>
                  </a:lnTo>
                  <a:lnTo>
                    <a:pt x="483" y="74"/>
                  </a:lnTo>
                  <a:lnTo>
                    <a:pt x="478" y="84"/>
                  </a:lnTo>
                  <a:lnTo>
                    <a:pt x="474" y="93"/>
                  </a:lnTo>
                  <a:lnTo>
                    <a:pt x="468" y="102"/>
                  </a:lnTo>
                  <a:lnTo>
                    <a:pt x="461" y="107"/>
                  </a:lnTo>
                  <a:lnTo>
                    <a:pt x="452" y="110"/>
                  </a:lnTo>
                  <a:lnTo>
                    <a:pt x="440" y="110"/>
                  </a:lnTo>
                  <a:lnTo>
                    <a:pt x="426" y="105"/>
                  </a:lnTo>
                  <a:lnTo>
                    <a:pt x="409" y="100"/>
                  </a:lnTo>
                  <a:lnTo>
                    <a:pt x="391" y="98"/>
                  </a:lnTo>
                  <a:lnTo>
                    <a:pt x="371" y="100"/>
                  </a:lnTo>
                  <a:lnTo>
                    <a:pt x="351" y="105"/>
                  </a:lnTo>
                  <a:lnTo>
                    <a:pt x="334" y="112"/>
                  </a:lnTo>
                  <a:lnTo>
                    <a:pt x="319" y="120"/>
                  </a:lnTo>
                  <a:lnTo>
                    <a:pt x="306" y="130"/>
                  </a:lnTo>
                  <a:lnTo>
                    <a:pt x="300" y="141"/>
                  </a:lnTo>
                  <a:lnTo>
                    <a:pt x="291" y="151"/>
                  </a:lnTo>
                  <a:lnTo>
                    <a:pt x="278" y="161"/>
                  </a:lnTo>
                  <a:lnTo>
                    <a:pt x="260" y="172"/>
                  </a:lnTo>
                  <a:lnTo>
                    <a:pt x="241" y="182"/>
                  </a:lnTo>
                  <a:lnTo>
                    <a:pt x="221" y="194"/>
                  </a:lnTo>
                  <a:lnTo>
                    <a:pt x="204" y="208"/>
                  </a:lnTo>
                  <a:lnTo>
                    <a:pt x="191" y="224"/>
                  </a:lnTo>
                  <a:lnTo>
                    <a:pt x="184" y="242"/>
                  </a:lnTo>
                  <a:lnTo>
                    <a:pt x="180" y="261"/>
                  </a:lnTo>
                  <a:lnTo>
                    <a:pt x="172" y="277"/>
                  </a:lnTo>
                  <a:lnTo>
                    <a:pt x="160" y="289"/>
                  </a:lnTo>
                  <a:lnTo>
                    <a:pt x="146" y="299"/>
                  </a:lnTo>
                  <a:lnTo>
                    <a:pt x="130" y="305"/>
                  </a:lnTo>
                  <a:lnTo>
                    <a:pt x="113" y="311"/>
                  </a:lnTo>
                  <a:lnTo>
                    <a:pt x="94" y="314"/>
                  </a:lnTo>
                  <a:lnTo>
                    <a:pt x="76" y="315"/>
                  </a:lnTo>
                  <a:lnTo>
                    <a:pt x="59" y="316"/>
                  </a:lnTo>
                  <a:lnTo>
                    <a:pt x="44" y="319"/>
                  </a:lnTo>
                  <a:lnTo>
                    <a:pt x="31" y="325"/>
                  </a:lnTo>
                  <a:lnTo>
                    <a:pt x="22" y="332"/>
                  </a:lnTo>
                  <a:lnTo>
                    <a:pt x="16" y="342"/>
                  </a:lnTo>
                  <a:lnTo>
                    <a:pt x="13" y="355"/>
                  </a:lnTo>
                  <a:lnTo>
                    <a:pt x="11" y="369"/>
                  </a:lnTo>
                  <a:lnTo>
                    <a:pt x="15" y="386"/>
                  </a:lnTo>
                  <a:lnTo>
                    <a:pt x="17" y="402"/>
                  </a:lnTo>
                  <a:lnTo>
                    <a:pt x="16" y="415"/>
                  </a:lnTo>
                  <a:lnTo>
                    <a:pt x="13" y="425"/>
                  </a:lnTo>
                  <a:lnTo>
                    <a:pt x="9" y="434"/>
                  </a:lnTo>
                  <a:lnTo>
                    <a:pt x="4" y="444"/>
                  </a:lnTo>
                  <a:lnTo>
                    <a:pt x="1" y="454"/>
                  </a:lnTo>
                  <a:lnTo>
                    <a:pt x="0" y="466"/>
                  </a:lnTo>
                  <a:lnTo>
                    <a:pt x="2" y="482"/>
                  </a:lnTo>
                  <a:lnTo>
                    <a:pt x="7" y="499"/>
                  </a:lnTo>
                  <a:lnTo>
                    <a:pt x="13" y="515"/>
                  </a:lnTo>
                  <a:lnTo>
                    <a:pt x="18" y="530"/>
                  </a:lnTo>
                  <a:lnTo>
                    <a:pt x="25" y="543"/>
                  </a:lnTo>
                  <a:lnTo>
                    <a:pt x="34" y="553"/>
                  </a:lnTo>
                  <a:lnTo>
                    <a:pt x="45" y="562"/>
                  </a:lnTo>
                  <a:lnTo>
                    <a:pt x="59" y="568"/>
                  </a:lnTo>
                  <a:lnTo>
                    <a:pt x="76" y="572"/>
                  </a:lnTo>
                  <a:lnTo>
                    <a:pt x="94" y="575"/>
                  </a:lnTo>
                  <a:lnTo>
                    <a:pt x="113" y="579"/>
                  </a:lnTo>
                  <a:lnTo>
                    <a:pt x="130" y="584"/>
                  </a:lnTo>
                  <a:lnTo>
                    <a:pt x="145" y="593"/>
                  </a:lnTo>
                  <a:lnTo>
                    <a:pt x="159" y="605"/>
                  </a:lnTo>
                  <a:lnTo>
                    <a:pt x="169" y="621"/>
                  </a:lnTo>
                  <a:lnTo>
                    <a:pt x="176" y="642"/>
                  </a:lnTo>
                  <a:lnTo>
                    <a:pt x="179" y="668"/>
                  </a:lnTo>
                  <a:lnTo>
                    <a:pt x="181" y="695"/>
                  </a:lnTo>
                  <a:lnTo>
                    <a:pt x="185" y="718"/>
                  </a:lnTo>
                  <a:lnTo>
                    <a:pt x="191" y="740"/>
                  </a:lnTo>
                  <a:lnTo>
                    <a:pt x="198" y="762"/>
                  </a:lnTo>
                  <a:lnTo>
                    <a:pt x="203" y="785"/>
                  </a:lnTo>
                  <a:lnTo>
                    <a:pt x="206" y="810"/>
                  </a:lnTo>
                  <a:lnTo>
                    <a:pt x="207" y="841"/>
                  </a:lnTo>
                  <a:lnTo>
                    <a:pt x="203" y="878"/>
                  </a:lnTo>
                  <a:lnTo>
                    <a:pt x="196" y="915"/>
                  </a:lnTo>
                  <a:lnTo>
                    <a:pt x="190" y="945"/>
                  </a:lnTo>
                  <a:lnTo>
                    <a:pt x="184" y="968"/>
                  </a:lnTo>
                  <a:lnTo>
                    <a:pt x="181" y="986"/>
                  </a:lnTo>
                  <a:lnTo>
                    <a:pt x="180" y="999"/>
                  </a:lnTo>
                  <a:lnTo>
                    <a:pt x="180" y="1009"/>
                  </a:lnTo>
                  <a:lnTo>
                    <a:pt x="184" y="1016"/>
                  </a:lnTo>
                  <a:lnTo>
                    <a:pt x="191" y="1022"/>
                  </a:lnTo>
                  <a:lnTo>
                    <a:pt x="200" y="1028"/>
                  </a:lnTo>
                  <a:lnTo>
                    <a:pt x="210" y="1034"/>
                  </a:lnTo>
                  <a:lnTo>
                    <a:pt x="218" y="1042"/>
                  </a:lnTo>
                  <a:lnTo>
                    <a:pt x="225" y="1050"/>
                  </a:lnTo>
                  <a:lnTo>
                    <a:pt x="227" y="1057"/>
                  </a:lnTo>
                  <a:lnTo>
                    <a:pt x="225" y="1062"/>
                  </a:lnTo>
                  <a:lnTo>
                    <a:pt x="217" y="1067"/>
                  </a:lnTo>
                  <a:lnTo>
                    <a:pt x="203" y="1068"/>
                  </a:lnTo>
                  <a:lnTo>
                    <a:pt x="189" y="1070"/>
                  </a:lnTo>
                  <a:lnTo>
                    <a:pt x="183" y="1075"/>
                  </a:lnTo>
                  <a:lnTo>
                    <a:pt x="183" y="1082"/>
                  </a:lnTo>
                  <a:lnTo>
                    <a:pt x="188" y="1089"/>
                  </a:lnTo>
                  <a:lnTo>
                    <a:pt x="194" y="1097"/>
                  </a:lnTo>
                  <a:lnTo>
                    <a:pt x="200" y="1104"/>
                  </a:lnTo>
                  <a:lnTo>
                    <a:pt x="206" y="1108"/>
                  </a:lnTo>
                  <a:lnTo>
                    <a:pt x="208" y="1111"/>
                  </a:lnTo>
                  <a:lnTo>
                    <a:pt x="206" y="1111"/>
                  </a:lnTo>
                  <a:lnTo>
                    <a:pt x="200" y="1110"/>
                  </a:lnTo>
                  <a:lnTo>
                    <a:pt x="191" y="1108"/>
                  </a:lnTo>
                  <a:lnTo>
                    <a:pt x="182" y="1108"/>
                  </a:lnTo>
                  <a:lnTo>
                    <a:pt x="172" y="1111"/>
                  </a:lnTo>
                  <a:lnTo>
                    <a:pt x="162" y="1115"/>
                  </a:lnTo>
                  <a:lnTo>
                    <a:pt x="157" y="1123"/>
                  </a:lnTo>
                  <a:lnTo>
                    <a:pt x="154" y="1135"/>
                  </a:lnTo>
                  <a:lnTo>
                    <a:pt x="157" y="1149"/>
                  </a:lnTo>
                  <a:lnTo>
                    <a:pt x="164" y="1163"/>
                  </a:lnTo>
                  <a:lnTo>
                    <a:pt x="173" y="1176"/>
                  </a:lnTo>
                  <a:lnTo>
                    <a:pt x="184" y="1187"/>
                  </a:lnTo>
                  <a:lnTo>
                    <a:pt x="196" y="1196"/>
                  </a:lnTo>
                  <a:lnTo>
                    <a:pt x="207" y="1201"/>
                  </a:lnTo>
                  <a:lnTo>
                    <a:pt x="219" y="1201"/>
                  </a:lnTo>
                  <a:lnTo>
                    <a:pt x="227" y="1195"/>
                  </a:lnTo>
                  <a:lnTo>
                    <a:pt x="234" y="1186"/>
                  </a:lnTo>
                  <a:lnTo>
                    <a:pt x="238" y="1178"/>
                  </a:lnTo>
                  <a:lnTo>
                    <a:pt x="244" y="1171"/>
                  </a:lnTo>
                  <a:lnTo>
                    <a:pt x="249" y="1165"/>
                  </a:lnTo>
                  <a:lnTo>
                    <a:pt x="252" y="1161"/>
                  </a:lnTo>
                  <a:lnTo>
                    <a:pt x="258" y="1158"/>
                  </a:lnTo>
                  <a:lnTo>
                    <a:pt x="263" y="1158"/>
                  </a:lnTo>
                  <a:lnTo>
                    <a:pt x="270" y="1159"/>
                  </a:lnTo>
                  <a:lnTo>
                    <a:pt x="278" y="1174"/>
                  </a:lnTo>
                  <a:lnTo>
                    <a:pt x="275" y="1202"/>
                  </a:lnTo>
                  <a:lnTo>
                    <a:pt x="267" y="1233"/>
                  </a:lnTo>
                  <a:lnTo>
                    <a:pt x="258" y="1255"/>
                  </a:lnTo>
                  <a:lnTo>
                    <a:pt x="252" y="1261"/>
                  </a:lnTo>
                  <a:lnTo>
                    <a:pt x="244" y="1265"/>
                  </a:lnTo>
                  <a:lnTo>
                    <a:pt x="234" y="1270"/>
                  </a:lnTo>
                  <a:lnTo>
                    <a:pt x="223" y="1273"/>
                  </a:lnTo>
                  <a:lnTo>
                    <a:pt x="212" y="1279"/>
                  </a:lnTo>
                  <a:lnTo>
                    <a:pt x="202" y="1285"/>
                  </a:lnTo>
                  <a:lnTo>
                    <a:pt x="192" y="1292"/>
                  </a:lnTo>
                  <a:lnTo>
                    <a:pt x="184" y="1302"/>
                  </a:lnTo>
                  <a:lnTo>
                    <a:pt x="177" y="1318"/>
                  </a:lnTo>
                  <a:lnTo>
                    <a:pt x="169" y="1340"/>
                  </a:lnTo>
                  <a:lnTo>
                    <a:pt x="161" y="1369"/>
                  </a:lnTo>
                  <a:lnTo>
                    <a:pt x="154" y="1399"/>
                  </a:lnTo>
                  <a:lnTo>
                    <a:pt x="149" y="1430"/>
                  </a:lnTo>
                  <a:lnTo>
                    <a:pt x="144" y="1459"/>
                  </a:lnTo>
                  <a:lnTo>
                    <a:pt x="142" y="1483"/>
                  </a:lnTo>
                  <a:lnTo>
                    <a:pt x="143" y="1500"/>
                  </a:lnTo>
                  <a:lnTo>
                    <a:pt x="146" y="1514"/>
                  </a:lnTo>
                  <a:lnTo>
                    <a:pt x="153" y="1530"/>
                  </a:lnTo>
                  <a:lnTo>
                    <a:pt x="160" y="1547"/>
                  </a:lnTo>
                  <a:lnTo>
                    <a:pt x="168" y="1566"/>
                  </a:lnTo>
                  <a:lnTo>
                    <a:pt x="174" y="1585"/>
                  </a:lnTo>
                  <a:lnTo>
                    <a:pt x="180" y="1606"/>
                  </a:lnTo>
                  <a:lnTo>
                    <a:pt x="181" y="1628"/>
                  </a:lnTo>
                  <a:lnTo>
                    <a:pt x="179" y="1650"/>
                  </a:lnTo>
                  <a:lnTo>
                    <a:pt x="176" y="1672"/>
                  </a:lnTo>
                  <a:lnTo>
                    <a:pt x="179" y="1694"/>
                  </a:lnTo>
                  <a:lnTo>
                    <a:pt x="184" y="1714"/>
                  </a:lnTo>
                  <a:lnTo>
                    <a:pt x="191" y="1735"/>
                  </a:lnTo>
                  <a:lnTo>
                    <a:pt x="200" y="1754"/>
                  </a:lnTo>
                  <a:lnTo>
                    <a:pt x="210" y="1772"/>
                  </a:lnTo>
                  <a:lnTo>
                    <a:pt x="219" y="1791"/>
                  </a:lnTo>
                  <a:lnTo>
                    <a:pt x="227" y="1807"/>
                  </a:lnTo>
                  <a:lnTo>
                    <a:pt x="235" y="1825"/>
                  </a:lnTo>
                  <a:lnTo>
                    <a:pt x="245" y="1847"/>
                  </a:lnTo>
                  <a:lnTo>
                    <a:pt x="257" y="1872"/>
                  </a:lnTo>
                  <a:lnTo>
                    <a:pt x="270" y="1897"/>
                  </a:lnTo>
                  <a:lnTo>
                    <a:pt x="283" y="1918"/>
                  </a:lnTo>
                  <a:lnTo>
                    <a:pt x="300" y="1937"/>
                  </a:lnTo>
                  <a:lnTo>
                    <a:pt x="315" y="1948"/>
                  </a:lnTo>
                  <a:lnTo>
                    <a:pt x="331" y="1951"/>
                  </a:lnTo>
                  <a:lnTo>
                    <a:pt x="346" y="1950"/>
                  </a:lnTo>
                  <a:lnTo>
                    <a:pt x="358" y="1953"/>
                  </a:lnTo>
                  <a:lnTo>
                    <a:pt x="370" y="1959"/>
                  </a:lnTo>
                  <a:lnTo>
                    <a:pt x="379" y="1967"/>
                  </a:lnTo>
                  <a:lnTo>
                    <a:pt x="386" y="1977"/>
                  </a:lnTo>
                  <a:lnTo>
                    <a:pt x="392" y="1988"/>
                  </a:lnTo>
                  <a:lnTo>
                    <a:pt x="395" y="1999"/>
                  </a:lnTo>
                  <a:lnTo>
                    <a:pt x="396" y="2011"/>
                  </a:lnTo>
                  <a:lnTo>
                    <a:pt x="398" y="2016"/>
                  </a:lnTo>
                  <a:lnTo>
                    <a:pt x="401" y="2022"/>
                  </a:lnTo>
                  <a:lnTo>
                    <a:pt x="406" y="2028"/>
                  </a:lnTo>
                  <a:lnTo>
                    <a:pt x="413" y="2032"/>
                  </a:lnTo>
                  <a:lnTo>
                    <a:pt x="421" y="2037"/>
                  </a:lnTo>
                  <a:lnTo>
                    <a:pt x="430" y="2042"/>
                  </a:lnTo>
                  <a:lnTo>
                    <a:pt x="439" y="2044"/>
                  </a:lnTo>
                  <a:lnTo>
                    <a:pt x="449" y="2046"/>
                  </a:lnTo>
                  <a:lnTo>
                    <a:pt x="460" y="2047"/>
                  </a:lnTo>
                  <a:lnTo>
                    <a:pt x="470" y="2046"/>
                  </a:lnTo>
                  <a:lnTo>
                    <a:pt x="479" y="2044"/>
                  </a:lnTo>
                  <a:lnTo>
                    <a:pt x="489" y="2039"/>
                  </a:lnTo>
                  <a:lnTo>
                    <a:pt x="497" y="2034"/>
                  </a:lnTo>
                  <a:lnTo>
                    <a:pt x="504" y="2024"/>
                  </a:lnTo>
                  <a:lnTo>
                    <a:pt x="508" y="2013"/>
                  </a:lnTo>
                  <a:lnTo>
                    <a:pt x="512" y="1998"/>
                  </a:lnTo>
                  <a:lnTo>
                    <a:pt x="515" y="1969"/>
                  </a:lnTo>
                  <a:lnTo>
                    <a:pt x="519" y="1947"/>
                  </a:lnTo>
                  <a:lnTo>
                    <a:pt x="522" y="1930"/>
                  </a:lnTo>
                  <a:lnTo>
                    <a:pt x="524" y="1916"/>
                  </a:lnTo>
                  <a:lnTo>
                    <a:pt x="529" y="1906"/>
                  </a:lnTo>
                  <a:lnTo>
                    <a:pt x="534" y="1898"/>
                  </a:lnTo>
                  <a:lnTo>
                    <a:pt x="539" y="1891"/>
                  </a:lnTo>
                  <a:lnTo>
                    <a:pt x="547" y="1884"/>
                  </a:lnTo>
                  <a:lnTo>
                    <a:pt x="557" y="1865"/>
                  </a:lnTo>
                  <a:lnTo>
                    <a:pt x="555" y="1840"/>
                  </a:lnTo>
                  <a:lnTo>
                    <a:pt x="551" y="1816"/>
                  </a:lnTo>
                  <a:lnTo>
                    <a:pt x="554" y="1800"/>
                  </a:lnTo>
                  <a:lnTo>
                    <a:pt x="561" y="1792"/>
                  </a:lnTo>
                  <a:lnTo>
                    <a:pt x="570" y="1779"/>
                  </a:lnTo>
                  <a:lnTo>
                    <a:pt x="582" y="1762"/>
                  </a:lnTo>
                  <a:lnTo>
                    <a:pt x="595" y="1741"/>
                  </a:lnTo>
                  <a:lnTo>
                    <a:pt x="605" y="1718"/>
                  </a:lnTo>
                  <a:lnTo>
                    <a:pt x="614" y="1695"/>
                  </a:lnTo>
                  <a:lnTo>
                    <a:pt x="620" y="1672"/>
                  </a:lnTo>
                  <a:lnTo>
                    <a:pt x="621" y="1650"/>
                  </a:lnTo>
                  <a:lnTo>
                    <a:pt x="622" y="1629"/>
                  </a:lnTo>
                  <a:lnTo>
                    <a:pt x="630" y="1607"/>
                  </a:lnTo>
                  <a:lnTo>
                    <a:pt x="642" y="1587"/>
                  </a:lnTo>
                  <a:lnTo>
                    <a:pt x="658" y="1567"/>
                  </a:lnTo>
                  <a:lnTo>
                    <a:pt x="675" y="1550"/>
                  </a:lnTo>
                  <a:lnTo>
                    <a:pt x="692" y="1536"/>
                  </a:lnTo>
                  <a:lnTo>
                    <a:pt x="707" y="1528"/>
                  </a:lnTo>
                  <a:lnTo>
                    <a:pt x="718" y="1524"/>
                  </a:lnTo>
                  <a:lnTo>
                    <a:pt x="728" y="1523"/>
                  </a:lnTo>
                  <a:lnTo>
                    <a:pt x="743" y="1519"/>
                  </a:lnTo>
                  <a:lnTo>
                    <a:pt x="760" y="1511"/>
                  </a:lnTo>
                  <a:lnTo>
                    <a:pt x="777" y="1498"/>
                  </a:lnTo>
                  <a:lnTo>
                    <a:pt x="795" y="1482"/>
                  </a:lnTo>
                  <a:lnTo>
                    <a:pt x="814" y="1461"/>
                  </a:lnTo>
                  <a:lnTo>
                    <a:pt x="831" y="1436"/>
                  </a:lnTo>
                  <a:lnTo>
                    <a:pt x="846" y="1405"/>
                  </a:lnTo>
                  <a:lnTo>
                    <a:pt x="858" y="1375"/>
                  </a:lnTo>
                  <a:lnTo>
                    <a:pt x="867" y="1354"/>
                  </a:lnTo>
                  <a:lnTo>
                    <a:pt x="875" y="1338"/>
                  </a:lnTo>
                  <a:lnTo>
                    <a:pt x="881" y="1327"/>
                  </a:lnTo>
                  <a:lnTo>
                    <a:pt x="888" y="1320"/>
                  </a:lnTo>
                  <a:lnTo>
                    <a:pt x="893" y="1316"/>
                  </a:lnTo>
                  <a:lnTo>
                    <a:pt x="901" y="1312"/>
                  </a:lnTo>
                  <a:lnTo>
                    <a:pt x="912" y="1309"/>
                  </a:lnTo>
                  <a:lnTo>
                    <a:pt x="919" y="1305"/>
                  </a:lnTo>
                  <a:lnTo>
                    <a:pt x="929" y="1299"/>
                  </a:lnTo>
                  <a:lnTo>
                    <a:pt x="943" y="1289"/>
                  </a:lnTo>
                  <a:lnTo>
                    <a:pt x="958" y="1279"/>
                  </a:lnTo>
                  <a:lnTo>
                    <a:pt x="974" y="1265"/>
                  </a:lnTo>
                  <a:lnTo>
                    <a:pt x="991" y="1251"/>
                  </a:lnTo>
                  <a:lnTo>
                    <a:pt x="1009" y="1236"/>
                  </a:lnTo>
                  <a:lnTo>
                    <a:pt x="1027" y="1220"/>
                  </a:lnTo>
                  <a:lnTo>
                    <a:pt x="1045" y="1204"/>
                  </a:lnTo>
                  <a:lnTo>
                    <a:pt x="1062" y="1188"/>
                  </a:lnTo>
                  <a:lnTo>
                    <a:pt x="1078" y="1173"/>
                  </a:lnTo>
                  <a:lnTo>
                    <a:pt x="1092" y="1158"/>
                  </a:lnTo>
                  <a:lnTo>
                    <a:pt x="1103" y="1143"/>
                  </a:lnTo>
                  <a:lnTo>
                    <a:pt x="1111" y="1130"/>
                  </a:lnTo>
                  <a:lnTo>
                    <a:pt x="1117" y="1120"/>
                  </a:lnTo>
                  <a:lnTo>
                    <a:pt x="1119" y="1111"/>
                  </a:lnTo>
                  <a:lnTo>
                    <a:pt x="1116" y="1097"/>
                  </a:lnTo>
                  <a:lnTo>
                    <a:pt x="1104" y="1087"/>
                  </a:lnTo>
                  <a:lnTo>
                    <a:pt x="1088" y="1080"/>
                  </a:lnTo>
                  <a:lnTo>
                    <a:pt x="1070" y="1077"/>
                  </a:lnTo>
                  <a:lnTo>
                    <a:pt x="1048" y="1077"/>
                  </a:lnTo>
                  <a:lnTo>
                    <a:pt x="1027" y="1082"/>
                  </a:lnTo>
                  <a:lnTo>
                    <a:pt x="1007" y="1088"/>
                  </a:lnTo>
                  <a:lnTo>
                    <a:pt x="991" y="1098"/>
                  </a:lnTo>
                  <a:lnTo>
                    <a:pt x="983" y="1105"/>
                  </a:lnTo>
                  <a:lnTo>
                    <a:pt x="983" y="1102"/>
                  </a:lnTo>
                  <a:lnTo>
                    <a:pt x="988" y="1093"/>
                  </a:lnTo>
                  <a:lnTo>
                    <a:pt x="995" y="1081"/>
                  </a:lnTo>
                  <a:lnTo>
                    <a:pt x="999" y="1066"/>
                  </a:lnTo>
                  <a:lnTo>
                    <a:pt x="998" y="1053"/>
                  </a:lnTo>
                  <a:lnTo>
                    <a:pt x="989" y="1043"/>
                  </a:lnTo>
                  <a:lnTo>
                    <a:pt x="967" y="1039"/>
                  </a:lnTo>
                  <a:lnTo>
                    <a:pt x="958" y="1038"/>
                  </a:lnTo>
                  <a:lnTo>
                    <a:pt x="961" y="1034"/>
                  </a:lnTo>
                  <a:lnTo>
                    <a:pt x="975" y="1028"/>
                  </a:lnTo>
                  <a:lnTo>
                    <a:pt x="994" y="1022"/>
                  </a:lnTo>
                  <a:lnTo>
                    <a:pt x="1015" y="1019"/>
                  </a:lnTo>
                  <a:lnTo>
                    <a:pt x="1035" y="1017"/>
                  </a:lnTo>
                  <a:lnTo>
                    <a:pt x="1051" y="1020"/>
                  </a:lnTo>
                  <a:lnTo>
                    <a:pt x="1058" y="1028"/>
                  </a:lnTo>
                  <a:lnTo>
                    <a:pt x="1063" y="1037"/>
                  </a:lnTo>
                  <a:lnTo>
                    <a:pt x="1071" y="1043"/>
                  </a:lnTo>
                  <a:lnTo>
                    <a:pt x="1082" y="1045"/>
                  </a:lnTo>
                  <a:lnTo>
                    <a:pt x="1094" y="1043"/>
                  </a:lnTo>
                  <a:lnTo>
                    <a:pt x="1105" y="1038"/>
                  </a:lnTo>
                  <a:lnTo>
                    <a:pt x="1116" y="1030"/>
                  </a:lnTo>
                  <a:lnTo>
                    <a:pt x="1123" y="1019"/>
                  </a:lnTo>
                  <a:lnTo>
                    <a:pt x="1125" y="1004"/>
                  </a:lnTo>
                  <a:lnTo>
                    <a:pt x="1124" y="989"/>
                  </a:lnTo>
                  <a:lnTo>
                    <a:pt x="1120" y="976"/>
                  </a:lnTo>
                  <a:lnTo>
                    <a:pt x="1115" y="966"/>
                  </a:lnTo>
                  <a:lnTo>
                    <a:pt x="1107" y="955"/>
                  </a:lnTo>
                  <a:lnTo>
                    <a:pt x="1096" y="946"/>
                  </a:lnTo>
                  <a:lnTo>
                    <a:pt x="1085" y="937"/>
                  </a:lnTo>
                  <a:lnTo>
                    <a:pt x="1070" y="929"/>
                  </a:lnTo>
                  <a:lnTo>
                    <a:pt x="1052" y="920"/>
                  </a:lnTo>
                  <a:lnTo>
                    <a:pt x="1036" y="913"/>
                  </a:lnTo>
                  <a:lnTo>
                    <a:pt x="1022" y="909"/>
                  </a:lnTo>
                  <a:lnTo>
                    <a:pt x="1013" y="908"/>
                  </a:lnTo>
                  <a:lnTo>
                    <a:pt x="1007" y="908"/>
                  </a:lnTo>
                  <a:lnTo>
                    <a:pt x="1003" y="908"/>
                  </a:lnTo>
                  <a:lnTo>
                    <a:pt x="1002" y="907"/>
                  </a:lnTo>
                  <a:lnTo>
                    <a:pt x="1002" y="903"/>
                  </a:lnTo>
                  <a:lnTo>
                    <a:pt x="1003" y="896"/>
                  </a:lnTo>
                  <a:lnTo>
                    <a:pt x="1009" y="891"/>
                  </a:lnTo>
                  <a:lnTo>
                    <a:pt x="1018" y="891"/>
                  </a:lnTo>
                  <a:lnTo>
                    <a:pt x="1029" y="893"/>
                  </a:lnTo>
                  <a:lnTo>
                    <a:pt x="1042" y="896"/>
                  </a:lnTo>
                  <a:lnTo>
                    <a:pt x="1051" y="899"/>
                  </a:lnTo>
                  <a:lnTo>
                    <a:pt x="1058" y="898"/>
                  </a:lnTo>
                  <a:lnTo>
                    <a:pt x="1059" y="892"/>
                  </a:lnTo>
                  <a:lnTo>
                    <a:pt x="1052" y="878"/>
                  </a:lnTo>
                  <a:lnTo>
                    <a:pt x="1041" y="862"/>
                  </a:lnTo>
                  <a:lnTo>
                    <a:pt x="1030" y="848"/>
                  </a:lnTo>
                  <a:lnTo>
                    <a:pt x="1021" y="838"/>
                  </a:lnTo>
                  <a:lnTo>
                    <a:pt x="1014" y="830"/>
                  </a:lnTo>
                  <a:lnTo>
                    <a:pt x="1010" y="823"/>
                  </a:lnTo>
                  <a:lnTo>
                    <a:pt x="1009" y="818"/>
                  </a:lnTo>
                  <a:lnTo>
                    <a:pt x="1013" y="815"/>
                  </a:lnTo>
                  <a:lnTo>
                    <a:pt x="1021" y="812"/>
                  </a:lnTo>
                  <a:lnTo>
                    <a:pt x="1033" y="808"/>
                  </a:lnTo>
                  <a:lnTo>
                    <a:pt x="1043" y="801"/>
                  </a:lnTo>
                  <a:lnTo>
                    <a:pt x="1051" y="790"/>
                  </a:lnTo>
                  <a:lnTo>
                    <a:pt x="1059" y="780"/>
                  </a:lnTo>
                  <a:lnTo>
                    <a:pt x="1064" y="767"/>
                  </a:lnTo>
                  <a:lnTo>
                    <a:pt x="1067" y="756"/>
                  </a:lnTo>
                  <a:lnTo>
                    <a:pt x="1067" y="744"/>
                  </a:lnTo>
                  <a:lnTo>
                    <a:pt x="1064" y="734"/>
                  </a:lnTo>
                  <a:lnTo>
                    <a:pt x="1062" y="725"/>
                  </a:lnTo>
                  <a:lnTo>
                    <a:pt x="1063" y="716"/>
                  </a:lnTo>
                  <a:lnTo>
                    <a:pt x="1066" y="706"/>
                  </a:lnTo>
                  <a:lnTo>
                    <a:pt x="1071" y="698"/>
                  </a:lnTo>
                  <a:lnTo>
                    <a:pt x="1074" y="689"/>
                  </a:lnTo>
                  <a:lnTo>
                    <a:pt x="1075" y="680"/>
                  </a:lnTo>
                  <a:lnTo>
                    <a:pt x="1072" y="672"/>
                  </a:lnTo>
                  <a:lnTo>
                    <a:pt x="1064" y="663"/>
                  </a:lnTo>
                  <a:lnTo>
                    <a:pt x="1056" y="655"/>
                  </a:lnTo>
                  <a:lnTo>
                    <a:pt x="1051" y="646"/>
                  </a:lnTo>
                  <a:lnTo>
                    <a:pt x="1051" y="640"/>
                  </a:lnTo>
                  <a:lnTo>
                    <a:pt x="1052" y="632"/>
                  </a:lnTo>
                  <a:lnTo>
                    <a:pt x="1054" y="625"/>
                  </a:lnTo>
                  <a:lnTo>
                    <a:pt x="1055" y="618"/>
                  </a:lnTo>
                  <a:lnTo>
                    <a:pt x="1052" y="610"/>
                  </a:lnTo>
                  <a:lnTo>
                    <a:pt x="1045" y="602"/>
                  </a:lnTo>
                  <a:lnTo>
                    <a:pt x="1034" y="592"/>
                  </a:lnTo>
                  <a:lnTo>
                    <a:pt x="1020" y="582"/>
                  </a:lnTo>
                  <a:lnTo>
                    <a:pt x="1005" y="570"/>
                  </a:lnTo>
                  <a:lnTo>
                    <a:pt x="990" y="559"/>
                  </a:lnTo>
                  <a:lnTo>
                    <a:pt x="980" y="547"/>
                  </a:lnTo>
                  <a:lnTo>
                    <a:pt x="974" y="535"/>
                  </a:lnTo>
                  <a:lnTo>
                    <a:pt x="975" y="523"/>
                  </a:lnTo>
                  <a:lnTo>
                    <a:pt x="986" y="512"/>
                  </a:lnTo>
                  <a:lnTo>
                    <a:pt x="998" y="501"/>
                  </a:lnTo>
                  <a:lnTo>
                    <a:pt x="1006" y="491"/>
                  </a:lnTo>
                  <a:lnTo>
                    <a:pt x="1010" y="482"/>
                  </a:lnTo>
                  <a:lnTo>
                    <a:pt x="1010" y="474"/>
                  </a:lnTo>
                  <a:lnTo>
                    <a:pt x="1006" y="468"/>
                  </a:lnTo>
                  <a:lnTo>
                    <a:pt x="999" y="463"/>
                  </a:lnTo>
                  <a:lnTo>
                    <a:pt x="990" y="460"/>
                  </a:lnTo>
                  <a:lnTo>
                    <a:pt x="979" y="459"/>
                  </a:lnTo>
                  <a:lnTo>
                    <a:pt x="969" y="456"/>
                  </a:lnTo>
                  <a:lnTo>
                    <a:pt x="964" y="452"/>
                  </a:lnTo>
                  <a:lnTo>
                    <a:pt x="960" y="444"/>
                  </a:lnTo>
                  <a:lnTo>
                    <a:pt x="958" y="436"/>
                  </a:lnTo>
                  <a:lnTo>
                    <a:pt x="956" y="428"/>
                  </a:lnTo>
                  <a:lnTo>
                    <a:pt x="952" y="421"/>
                  </a:lnTo>
                  <a:lnTo>
                    <a:pt x="946" y="416"/>
                  </a:lnTo>
                  <a:lnTo>
                    <a:pt x="937" y="416"/>
                  </a:lnTo>
                  <a:lnTo>
                    <a:pt x="920" y="405"/>
                  </a:lnTo>
                  <a:lnTo>
                    <a:pt x="913" y="371"/>
                  </a:lnTo>
                  <a:lnTo>
                    <a:pt x="912" y="328"/>
                  </a:lnTo>
                  <a:lnTo>
                    <a:pt x="912" y="290"/>
                  </a:lnTo>
                  <a:lnTo>
                    <a:pt x="914" y="263"/>
                  </a:lnTo>
                  <a:lnTo>
                    <a:pt x="920" y="240"/>
                  </a:lnTo>
                  <a:lnTo>
                    <a:pt x="922" y="219"/>
                  </a:lnTo>
                  <a:lnTo>
                    <a:pt x="919" y="195"/>
                  </a:lnTo>
                  <a:lnTo>
                    <a:pt x="917" y="173"/>
                  </a:lnTo>
                  <a:lnTo>
                    <a:pt x="924" y="146"/>
                  </a:lnTo>
                  <a:lnTo>
                    <a:pt x="934" y="120"/>
                  </a:lnTo>
                  <a:lnTo>
                    <a:pt x="939" y="95"/>
                  </a:lnTo>
                  <a:lnTo>
                    <a:pt x="939" y="84"/>
                  </a:lnTo>
                  <a:lnTo>
                    <a:pt x="937" y="75"/>
                  </a:lnTo>
                  <a:lnTo>
                    <a:pt x="932" y="68"/>
                  </a:lnTo>
                  <a:lnTo>
                    <a:pt x="924" y="62"/>
                  </a:lnTo>
                  <a:lnTo>
                    <a:pt x="917" y="60"/>
                  </a:lnTo>
                  <a:lnTo>
                    <a:pt x="911" y="59"/>
                  </a:lnTo>
                  <a:lnTo>
                    <a:pt x="904" y="59"/>
                  </a:lnTo>
                  <a:lnTo>
                    <a:pt x="898" y="59"/>
                  </a:lnTo>
                  <a:lnTo>
                    <a:pt x="889" y="62"/>
                  </a:lnTo>
                  <a:lnTo>
                    <a:pt x="879" y="68"/>
                  </a:lnTo>
                  <a:lnTo>
                    <a:pt x="871" y="76"/>
                  </a:lnTo>
                  <a:lnTo>
                    <a:pt x="863" y="84"/>
                  </a:lnTo>
                  <a:lnTo>
                    <a:pt x="856" y="93"/>
                  </a:lnTo>
                  <a:lnTo>
                    <a:pt x="851" y="104"/>
                  </a:lnTo>
                  <a:lnTo>
                    <a:pt x="845" y="113"/>
                  </a:lnTo>
                  <a:lnTo>
                    <a:pt x="839" y="122"/>
                  </a:lnTo>
                  <a:lnTo>
                    <a:pt x="832" y="133"/>
                  </a:lnTo>
                  <a:lnTo>
                    <a:pt x="826" y="140"/>
                  </a:lnTo>
                  <a:lnTo>
                    <a:pt x="821" y="143"/>
                  </a:lnTo>
                  <a:lnTo>
                    <a:pt x="816" y="144"/>
                  </a:lnTo>
                  <a:lnTo>
                    <a:pt x="813" y="143"/>
                  </a:lnTo>
                  <a:lnTo>
                    <a:pt x="809" y="140"/>
                  </a:lnTo>
                  <a:lnTo>
                    <a:pt x="806" y="133"/>
                  </a:lnTo>
                  <a:lnTo>
                    <a:pt x="803" y="122"/>
                  </a:lnTo>
                  <a:lnTo>
                    <a:pt x="800" y="114"/>
                  </a:lnTo>
                  <a:lnTo>
                    <a:pt x="795" y="110"/>
                  </a:lnTo>
                  <a:lnTo>
                    <a:pt x="790" y="111"/>
                  </a:lnTo>
                  <a:lnTo>
                    <a:pt x="783" y="114"/>
                  </a:lnTo>
                  <a:lnTo>
                    <a:pt x="776" y="120"/>
                  </a:lnTo>
                  <a:lnTo>
                    <a:pt x="769" y="128"/>
                  </a:lnTo>
                  <a:lnTo>
                    <a:pt x="761" y="137"/>
                  </a:lnTo>
                  <a:lnTo>
                    <a:pt x="754" y="146"/>
                  </a:lnTo>
                  <a:lnTo>
                    <a:pt x="750" y="151"/>
                  </a:lnTo>
                  <a:lnTo>
                    <a:pt x="750" y="149"/>
                  </a:lnTo>
                  <a:lnTo>
                    <a:pt x="753" y="142"/>
                  </a:lnTo>
                  <a:lnTo>
                    <a:pt x="755" y="133"/>
                  </a:lnTo>
                  <a:lnTo>
                    <a:pt x="754" y="121"/>
                  </a:lnTo>
                  <a:lnTo>
                    <a:pt x="749" y="112"/>
                  </a:lnTo>
                  <a:lnTo>
                    <a:pt x="738" y="106"/>
                  </a:lnTo>
                  <a:lnTo>
                    <a:pt x="718" y="105"/>
                  </a:lnTo>
                  <a:close/>
                </a:path>
              </a:pathLst>
            </a:custGeom>
            <a:solidFill>
              <a:srgbClr val="E8751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60" name="Freeform 426"/>
            <p:cNvSpPr>
              <a:spLocks/>
            </p:cNvSpPr>
            <p:nvPr/>
          </p:nvSpPr>
          <p:spPr bwMode="auto">
            <a:xfrm>
              <a:off x="1750396" y="1921433"/>
              <a:ext cx="40920" cy="36597"/>
            </a:xfrm>
            <a:custGeom>
              <a:avLst/>
              <a:gdLst>
                <a:gd name="T0" fmla="*/ 40243 w 40"/>
                <a:gd name="T1" fmla="*/ 19271 h 36"/>
                <a:gd name="T2" fmla="*/ 39211 w 40"/>
                <a:gd name="T3" fmla="*/ 21299 h 36"/>
                <a:gd name="T4" fmla="*/ 36116 w 40"/>
                <a:gd name="T5" fmla="*/ 25356 h 36"/>
                <a:gd name="T6" fmla="*/ 31988 w 40"/>
                <a:gd name="T7" fmla="*/ 29413 h 36"/>
                <a:gd name="T8" fmla="*/ 27861 w 40"/>
                <a:gd name="T9" fmla="*/ 33470 h 36"/>
                <a:gd name="T10" fmla="*/ 23733 w 40"/>
                <a:gd name="T11" fmla="*/ 35499 h 36"/>
                <a:gd name="T12" fmla="*/ 18574 w 40"/>
                <a:gd name="T13" fmla="*/ 36513 h 36"/>
                <a:gd name="T14" fmla="*/ 13414 w 40"/>
                <a:gd name="T15" fmla="*/ 36513 h 36"/>
                <a:gd name="T16" fmla="*/ 12382 w 40"/>
                <a:gd name="T17" fmla="*/ 36513 h 36"/>
                <a:gd name="T18" fmla="*/ 11351 w 40"/>
                <a:gd name="T19" fmla="*/ 35499 h 36"/>
                <a:gd name="T20" fmla="*/ 10319 w 40"/>
                <a:gd name="T21" fmla="*/ 33470 h 36"/>
                <a:gd name="T22" fmla="*/ 8255 w 40"/>
                <a:gd name="T23" fmla="*/ 31442 h 36"/>
                <a:gd name="T24" fmla="*/ 4128 w 40"/>
                <a:gd name="T25" fmla="*/ 27385 h 36"/>
                <a:gd name="T26" fmla="*/ 1032 w 40"/>
                <a:gd name="T27" fmla="*/ 24342 h 36"/>
                <a:gd name="T28" fmla="*/ 0 w 40"/>
                <a:gd name="T29" fmla="*/ 19271 h 36"/>
                <a:gd name="T30" fmla="*/ 1032 w 40"/>
                <a:gd name="T31" fmla="*/ 16228 h 36"/>
                <a:gd name="T32" fmla="*/ 7223 w 40"/>
                <a:gd name="T33" fmla="*/ 11157 h 36"/>
                <a:gd name="T34" fmla="*/ 12382 w 40"/>
                <a:gd name="T35" fmla="*/ 6085 h 36"/>
                <a:gd name="T36" fmla="*/ 16510 w 40"/>
                <a:gd name="T37" fmla="*/ 2029 h 36"/>
                <a:gd name="T38" fmla="*/ 19606 w 40"/>
                <a:gd name="T39" fmla="*/ 0 h 36"/>
                <a:gd name="T40" fmla="*/ 24765 w 40"/>
                <a:gd name="T41" fmla="*/ 1014 h 36"/>
                <a:gd name="T42" fmla="*/ 31988 w 40"/>
                <a:gd name="T43" fmla="*/ 3043 h 36"/>
                <a:gd name="T44" fmla="*/ 38179 w 40"/>
                <a:gd name="T45" fmla="*/ 6085 h 36"/>
                <a:gd name="T46" fmla="*/ 41275 w 40"/>
                <a:gd name="T47" fmla="*/ 11157 h 36"/>
                <a:gd name="T48" fmla="*/ 40243 w 40"/>
                <a:gd name="T49" fmla="*/ 19271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36"/>
                <a:gd name="T77" fmla="*/ 40 w 40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36">
                  <a:moveTo>
                    <a:pt x="39" y="19"/>
                  </a:moveTo>
                  <a:lnTo>
                    <a:pt x="38" y="21"/>
                  </a:lnTo>
                  <a:lnTo>
                    <a:pt x="35" y="25"/>
                  </a:lnTo>
                  <a:lnTo>
                    <a:pt x="31" y="29"/>
                  </a:lnTo>
                  <a:lnTo>
                    <a:pt x="27" y="33"/>
                  </a:lnTo>
                  <a:lnTo>
                    <a:pt x="23" y="35"/>
                  </a:lnTo>
                  <a:lnTo>
                    <a:pt x="18" y="36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1" y="35"/>
                  </a:lnTo>
                  <a:lnTo>
                    <a:pt x="10" y="33"/>
                  </a:lnTo>
                  <a:lnTo>
                    <a:pt x="8" y="31"/>
                  </a:lnTo>
                  <a:lnTo>
                    <a:pt x="4" y="27"/>
                  </a:lnTo>
                  <a:lnTo>
                    <a:pt x="1" y="24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7" y="11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1"/>
                  </a:lnTo>
                  <a:lnTo>
                    <a:pt x="39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61" name="Freeform 427"/>
            <p:cNvSpPr>
              <a:spLocks/>
            </p:cNvSpPr>
            <p:nvPr/>
          </p:nvSpPr>
          <p:spPr bwMode="auto">
            <a:xfrm>
              <a:off x="2102927" y="2217263"/>
              <a:ext cx="0" cy="3049"/>
            </a:xfrm>
            <a:custGeom>
              <a:avLst/>
              <a:gdLst>
                <a:gd name="T0" fmla="*/ 0 w 1"/>
                <a:gd name="T1" fmla="*/ 2382 h 4"/>
                <a:gd name="T2" fmla="*/ 0 w 1"/>
                <a:gd name="T3" fmla="*/ 1191 h 4"/>
                <a:gd name="T4" fmla="*/ 0 w 1"/>
                <a:gd name="T5" fmla="*/ 1191 h 4"/>
                <a:gd name="T6" fmla="*/ 0 w 1"/>
                <a:gd name="T7" fmla="*/ 0 h 4"/>
                <a:gd name="T8" fmla="*/ 0 w 1"/>
                <a:gd name="T9" fmla="*/ 0 h 4"/>
                <a:gd name="T10" fmla="*/ 0 w 1"/>
                <a:gd name="T11" fmla="*/ 2382 h 4"/>
                <a:gd name="T12" fmla="*/ 0 w 1"/>
                <a:gd name="T13" fmla="*/ 4763 h 4"/>
                <a:gd name="T14" fmla="*/ 0 w 1"/>
                <a:gd name="T15" fmla="*/ 4763 h 4"/>
                <a:gd name="T16" fmla="*/ 0 w 1"/>
                <a:gd name="T17" fmla="*/ 2382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4"/>
                <a:gd name="T29" fmla="*/ 0 w 1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4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62" name="Freeform 428"/>
            <p:cNvSpPr>
              <a:spLocks/>
            </p:cNvSpPr>
            <p:nvPr/>
          </p:nvSpPr>
          <p:spPr bwMode="auto">
            <a:xfrm>
              <a:off x="2461754" y="2247760"/>
              <a:ext cx="3149" cy="9148"/>
            </a:xfrm>
            <a:custGeom>
              <a:avLst/>
              <a:gdLst>
                <a:gd name="T0" fmla="*/ 3175 w 5"/>
                <a:gd name="T1" fmla="*/ 6350 h 8"/>
                <a:gd name="T2" fmla="*/ 3175 w 5"/>
                <a:gd name="T3" fmla="*/ 4762 h 8"/>
                <a:gd name="T4" fmla="*/ 3175 w 5"/>
                <a:gd name="T5" fmla="*/ 3969 h 8"/>
                <a:gd name="T6" fmla="*/ 3175 w 5"/>
                <a:gd name="T7" fmla="*/ 1588 h 8"/>
                <a:gd name="T8" fmla="*/ 1905 w 5"/>
                <a:gd name="T9" fmla="*/ 0 h 8"/>
                <a:gd name="T10" fmla="*/ 0 w 5"/>
                <a:gd name="T11" fmla="*/ 0 h 8"/>
                <a:gd name="T12" fmla="*/ 0 w 5"/>
                <a:gd name="T13" fmla="*/ 794 h 8"/>
                <a:gd name="T14" fmla="*/ 1270 w 5"/>
                <a:gd name="T15" fmla="*/ 3969 h 8"/>
                <a:gd name="T16" fmla="*/ 3175 w 5"/>
                <a:gd name="T17" fmla="*/ 635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8"/>
                <a:gd name="T29" fmla="*/ 5 w 5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8">
                  <a:moveTo>
                    <a:pt x="5" y="8"/>
                  </a:moveTo>
                  <a:lnTo>
                    <a:pt x="5" y="6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5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63" name="Freeform 429"/>
            <p:cNvSpPr>
              <a:spLocks/>
            </p:cNvSpPr>
            <p:nvPr/>
          </p:nvSpPr>
          <p:spPr bwMode="auto">
            <a:xfrm>
              <a:off x="2109222" y="1832990"/>
              <a:ext cx="15739" cy="12199"/>
            </a:xfrm>
            <a:custGeom>
              <a:avLst/>
              <a:gdLst>
                <a:gd name="T0" fmla="*/ 2041 w 14"/>
                <a:gd name="T1" fmla="*/ 6668 h 15"/>
                <a:gd name="T2" fmla="*/ 9185 w 14"/>
                <a:gd name="T3" fmla="*/ 12383 h 15"/>
                <a:gd name="T4" fmla="*/ 14287 w 14"/>
                <a:gd name="T5" fmla="*/ 14288 h 15"/>
                <a:gd name="T6" fmla="*/ 14287 w 14"/>
                <a:gd name="T7" fmla="*/ 13335 h 15"/>
                <a:gd name="T8" fmla="*/ 10205 w 14"/>
                <a:gd name="T9" fmla="*/ 6668 h 15"/>
                <a:gd name="T10" fmla="*/ 9185 w 14"/>
                <a:gd name="T11" fmla="*/ 4763 h 15"/>
                <a:gd name="T12" fmla="*/ 9185 w 14"/>
                <a:gd name="T13" fmla="*/ 2858 h 15"/>
                <a:gd name="T14" fmla="*/ 8164 w 14"/>
                <a:gd name="T15" fmla="*/ 953 h 15"/>
                <a:gd name="T16" fmla="*/ 7144 w 14"/>
                <a:gd name="T17" fmla="*/ 0 h 15"/>
                <a:gd name="T18" fmla="*/ 6123 w 14"/>
                <a:gd name="T19" fmla="*/ 953 h 15"/>
                <a:gd name="T20" fmla="*/ 3062 w 14"/>
                <a:gd name="T21" fmla="*/ 1905 h 15"/>
                <a:gd name="T22" fmla="*/ 2041 w 14"/>
                <a:gd name="T23" fmla="*/ 2858 h 15"/>
                <a:gd name="T24" fmla="*/ 0 w 14"/>
                <a:gd name="T25" fmla="*/ 4763 h 15"/>
                <a:gd name="T26" fmla="*/ 1021 w 14"/>
                <a:gd name="T27" fmla="*/ 5715 h 15"/>
                <a:gd name="T28" fmla="*/ 1021 w 14"/>
                <a:gd name="T29" fmla="*/ 5715 h 15"/>
                <a:gd name="T30" fmla="*/ 1021 w 14"/>
                <a:gd name="T31" fmla="*/ 5715 h 15"/>
                <a:gd name="T32" fmla="*/ 2041 w 14"/>
                <a:gd name="T33" fmla="*/ 6668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5"/>
                <a:gd name="T53" fmla="*/ 14 w 14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5">
                  <a:moveTo>
                    <a:pt x="2" y="7"/>
                  </a:moveTo>
                  <a:lnTo>
                    <a:pt x="9" y="13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64" name="Freeform 430"/>
            <p:cNvSpPr>
              <a:spLocks/>
            </p:cNvSpPr>
            <p:nvPr/>
          </p:nvSpPr>
          <p:spPr bwMode="auto">
            <a:xfrm>
              <a:off x="2298078" y="2299606"/>
              <a:ext cx="144790" cy="121991"/>
            </a:xfrm>
            <a:custGeom>
              <a:avLst/>
              <a:gdLst>
                <a:gd name="T0" fmla="*/ 132691 w 135"/>
                <a:gd name="T1" fmla="*/ 60832 h 119"/>
                <a:gd name="T2" fmla="*/ 144462 w 135"/>
                <a:gd name="T3" fmla="*/ 67929 h 119"/>
                <a:gd name="T4" fmla="*/ 138041 w 135"/>
                <a:gd name="T5" fmla="*/ 77054 h 119"/>
                <a:gd name="T6" fmla="*/ 132691 w 135"/>
                <a:gd name="T7" fmla="*/ 82123 h 119"/>
                <a:gd name="T8" fmla="*/ 126270 w 135"/>
                <a:gd name="T9" fmla="*/ 84151 h 119"/>
                <a:gd name="T10" fmla="*/ 121990 w 135"/>
                <a:gd name="T11" fmla="*/ 83137 h 119"/>
                <a:gd name="T12" fmla="*/ 108079 w 135"/>
                <a:gd name="T13" fmla="*/ 78068 h 119"/>
                <a:gd name="T14" fmla="*/ 97378 w 135"/>
                <a:gd name="T15" fmla="*/ 75026 h 119"/>
                <a:gd name="T16" fmla="*/ 87747 w 135"/>
                <a:gd name="T17" fmla="*/ 68943 h 119"/>
                <a:gd name="T18" fmla="*/ 77046 w 135"/>
                <a:gd name="T19" fmla="*/ 66915 h 119"/>
                <a:gd name="T20" fmla="*/ 75976 w 135"/>
                <a:gd name="T21" fmla="*/ 79082 h 119"/>
                <a:gd name="T22" fmla="*/ 77046 w 135"/>
                <a:gd name="T23" fmla="*/ 93276 h 119"/>
                <a:gd name="T24" fmla="*/ 65275 w 135"/>
                <a:gd name="T25" fmla="*/ 100373 h 119"/>
                <a:gd name="T26" fmla="*/ 60995 w 135"/>
                <a:gd name="T27" fmla="*/ 108484 h 119"/>
                <a:gd name="T28" fmla="*/ 56715 w 135"/>
                <a:gd name="T29" fmla="*/ 115581 h 119"/>
                <a:gd name="T30" fmla="*/ 47084 w 135"/>
                <a:gd name="T31" fmla="*/ 120650 h 119"/>
                <a:gd name="T32" fmla="*/ 41733 w 135"/>
                <a:gd name="T33" fmla="*/ 112539 h 119"/>
                <a:gd name="T34" fmla="*/ 36383 w 135"/>
                <a:gd name="T35" fmla="*/ 101387 h 119"/>
                <a:gd name="T36" fmla="*/ 24612 w 135"/>
                <a:gd name="T37" fmla="*/ 100373 h 119"/>
                <a:gd name="T38" fmla="*/ 18192 w 135"/>
                <a:gd name="T39" fmla="*/ 102400 h 119"/>
                <a:gd name="T40" fmla="*/ 3210 w 135"/>
                <a:gd name="T41" fmla="*/ 106456 h 119"/>
                <a:gd name="T42" fmla="*/ 1070 w 135"/>
                <a:gd name="T43" fmla="*/ 98345 h 119"/>
                <a:gd name="T44" fmla="*/ 9631 w 135"/>
                <a:gd name="T45" fmla="*/ 85165 h 119"/>
                <a:gd name="T46" fmla="*/ 17121 w 135"/>
                <a:gd name="T47" fmla="*/ 80095 h 119"/>
                <a:gd name="T48" fmla="*/ 14981 w 135"/>
                <a:gd name="T49" fmla="*/ 68943 h 119"/>
                <a:gd name="T50" fmla="*/ 11771 w 135"/>
                <a:gd name="T51" fmla="*/ 55763 h 119"/>
                <a:gd name="T52" fmla="*/ 12841 w 135"/>
                <a:gd name="T53" fmla="*/ 44610 h 119"/>
                <a:gd name="T54" fmla="*/ 8561 w 135"/>
                <a:gd name="T55" fmla="*/ 35485 h 119"/>
                <a:gd name="T56" fmla="*/ 8561 w 135"/>
                <a:gd name="T57" fmla="*/ 16222 h 119"/>
                <a:gd name="T58" fmla="*/ 9631 w 135"/>
                <a:gd name="T59" fmla="*/ 2028 h 119"/>
                <a:gd name="T60" fmla="*/ 19262 w 135"/>
                <a:gd name="T61" fmla="*/ 1014 h 119"/>
                <a:gd name="T62" fmla="*/ 28892 w 135"/>
                <a:gd name="T63" fmla="*/ 9125 h 119"/>
                <a:gd name="T64" fmla="*/ 34243 w 135"/>
                <a:gd name="T65" fmla="*/ 26361 h 119"/>
                <a:gd name="T66" fmla="*/ 39593 w 135"/>
                <a:gd name="T67" fmla="*/ 30416 h 119"/>
                <a:gd name="T68" fmla="*/ 47084 w 135"/>
                <a:gd name="T69" fmla="*/ 25347 h 119"/>
                <a:gd name="T70" fmla="*/ 57785 w 135"/>
                <a:gd name="T71" fmla="*/ 23319 h 119"/>
                <a:gd name="T72" fmla="*/ 74906 w 135"/>
                <a:gd name="T73" fmla="*/ 26361 h 119"/>
                <a:gd name="T74" fmla="*/ 90958 w 135"/>
                <a:gd name="T75" fmla="*/ 33458 h 119"/>
                <a:gd name="T76" fmla="*/ 99518 w 135"/>
                <a:gd name="T77" fmla="*/ 48666 h 119"/>
                <a:gd name="T78" fmla="*/ 107009 w 135"/>
                <a:gd name="T79" fmla="*/ 58804 h 119"/>
                <a:gd name="T80" fmla="*/ 130551 w 135"/>
                <a:gd name="T81" fmla="*/ 59818 h 1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5"/>
                <a:gd name="T124" fmla="*/ 0 h 119"/>
                <a:gd name="T125" fmla="*/ 135 w 135"/>
                <a:gd name="T126" fmla="*/ 119 h 1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5" h="119">
                  <a:moveTo>
                    <a:pt x="122" y="59"/>
                  </a:moveTo>
                  <a:lnTo>
                    <a:pt x="124" y="60"/>
                  </a:lnTo>
                  <a:lnTo>
                    <a:pt x="130" y="62"/>
                  </a:lnTo>
                  <a:lnTo>
                    <a:pt x="135" y="67"/>
                  </a:lnTo>
                  <a:lnTo>
                    <a:pt x="133" y="71"/>
                  </a:lnTo>
                  <a:lnTo>
                    <a:pt x="129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1" y="83"/>
                  </a:lnTo>
                  <a:lnTo>
                    <a:pt x="118" y="83"/>
                  </a:lnTo>
                  <a:lnTo>
                    <a:pt x="116" y="83"/>
                  </a:lnTo>
                  <a:lnTo>
                    <a:pt x="114" y="82"/>
                  </a:lnTo>
                  <a:lnTo>
                    <a:pt x="108" y="79"/>
                  </a:lnTo>
                  <a:lnTo>
                    <a:pt x="101" y="77"/>
                  </a:lnTo>
                  <a:lnTo>
                    <a:pt x="95" y="75"/>
                  </a:lnTo>
                  <a:lnTo>
                    <a:pt x="91" y="74"/>
                  </a:lnTo>
                  <a:lnTo>
                    <a:pt x="86" y="71"/>
                  </a:lnTo>
                  <a:lnTo>
                    <a:pt x="82" y="68"/>
                  </a:lnTo>
                  <a:lnTo>
                    <a:pt x="77" y="66"/>
                  </a:lnTo>
                  <a:lnTo>
                    <a:pt x="72" y="66"/>
                  </a:lnTo>
                  <a:lnTo>
                    <a:pt x="70" y="70"/>
                  </a:lnTo>
                  <a:lnTo>
                    <a:pt x="71" y="78"/>
                  </a:lnTo>
                  <a:lnTo>
                    <a:pt x="72" y="85"/>
                  </a:lnTo>
                  <a:lnTo>
                    <a:pt x="72" y="92"/>
                  </a:lnTo>
                  <a:lnTo>
                    <a:pt x="68" y="96"/>
                  </a:lnTo>
                  <a:lnTo>
                    <a:pt x="61" y="99"/>
                  </a:lnTo>
                  <a:lnTo>
                    <a:pt x="58" y="102"/>
                  </a:lnTo>
                  <a:lnTo>
                    <a:pt x="57" y="107"/>
                  </a:lnTo>
                  <a:lnTo>
                    <a:pt x="56" y="111"/>
                  </a:lnTo>
                  <a:lnTo>
                    <a:pt x="53" y="114"/>
                  </a:lnTo>
                  <a:lnTo>
                    <a:pt x="48" y="117"/>
                  </a:lnTo>
                  <a:lnTo>
                    <a:pt x="44" y="119"/>
                  </a:lnTo>
                  <a:lnTo>
                    <a:pt x="40" y="116"/>
                  </a:lnTo>
                  <a:lnTo>
                    <a:pt x="39" y="111"/>
                  </a:lnTo>
                  <a:lnTo>
                    <a:pt x="38" y="105"/>
                  </a:lnTo>
                  <a:lnTo>
                    <a:pt x="34" y="100"/>
                  </a:lnTo>
                  <a:lnTo>
                    <a:pt x="29" y="99"/>
                  </a:lnTo>
                  <a:lnTo>
                    <a:pt x="23" y="99"/>
                  </a:lnTo>
                  <a:lnTo>
                    <a:pt x="20" y="100"/>
                  </a:lnTo>
                  <a:lnTo>
                    <a:pt x="17" y="101"/>
                  </a:lnTo>
                  <a:lnTo>
                    <a:pt x="10" y="104"/>
                  </a:lnTo>
                  <a:lnTo>
                    <a:pt x="3" y="105"/>
                  </a:lnTo>
                  <a:lnTo>
                    <a:pt x="0" y="101"/>
                  </a:lnTo>
                  <a:lnTo>
                    <a:pt x="1" y="97"/>
                  </a:lnTo>
                  <a:lnTo>
                    <a:pt x="4" y="90"/>
                  </a:lnTo>
                  <a:lnTo>
                    <a:pt x="9" y="84"/>
                  </a:lnTo>
                  <a:lnTo>
                    <a:pt x="12" y="82"/>
                  </a:lnTo>
                  <a:lnTo>
                    <a:pt x="16" y="79"/>
                  </a:lnTo>
                  <a:lnTo>
                    <a:pt x="16" y="75"/>
                  </a:lnTo>
                  <a:lnTo>
                    <a:pt x="14" y="68"/>
                  </a:lnTo>
                  <a:lnTo>
                    <a:pt x="12" y="61"/>
                  </a:lnTo>
                  <a:lnTo>
                    <a:pt x="11" y="55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0" y="39"/>
                  </a:lnTo>
                  <a:lnTo>
                    <a:pt x="8" y="35"/>
                  </a:lnTo>
                  <a:lnTo>
                    <a:pt x="8" y="2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30" y="18"/>
                  </a:lnTo>
                  <a:lnTo>
                    <a:pt x="32" y="26"/>
                  </a:lnTo>
                  <a:lnTo>
                    <a:pt x="33" y="30"/>
                  </a:lnTo>
                  <a:lnTo>
                    <a:pt x="37" y="30"/>
                  </a:lnTo>
                  <a:lnTo>
                    <a:pt x="40" y="28"/>
                  </a:lnTo>
                  <a:lnTo>
                    <a:pt x="44" y="25"/>
                  </a:lnTo>
                  <a:lnTo>
                    <a:pt x="48" y="23"/>
                  </a:lnTo>
                  <a:lnTo>
                    <a:pt x="54" y="23"/>
                  </a:lnTo>
                  <a:lnTo>
                    <a:pt x="61" y="24"/>
                  </a:lnTo>
                  <a:lnTo>
                    <a:pt x="70" y="26"/>
                  </a:lnTo>
                  <a:lnTo>
                    <a:pt x="78" y="30"/>
                  </a:lnTo>
                  <a:lnTo>
                    <a:pt x="85" y="33"/>
                  </a:lnTo>
                  <a:lnTo>
                    <a:pt x="90" y="40"/>
                  </a:lnTo>
                  <a:lnTo>
                    <a:pt x="93" y="48"/>
                  </a:lnTo>
                  <a:lnTo>
                    <a:pt x="98" y="54"/>
                  </a:lnTo>
                  <a:lnTo>
                    <a:pt x="100" y="58"/>
                  </a:lnTo>
                  <a:lnTo>
                    <a:pt x="101" y="59"/>
                  </a:lnTo>
                  <a:lnTo>
                    <a:pt x="122" y="59"/>
                  </a:lnTo>
                  <a:close/>
                </a:path>
              </a:pathLst>
            </a:custGeom>
            <a:solidFill>
              <a:srgbClr val="E8751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65" name="Freeform 431"/>
            <p:cNvSpPr>
              <a:spLocks/>
            </p:cNvSpPr>
            <p:nvPr/>
          </p:nvSpPr>
          <p:spPr bwMode="auto">
            <a:xfrm>
              <a:off x="2181618" y="1939731"/>
              <a:ext cx="598044" cy="399523"/>
            </a:xfrm>
            <a:custGeom>
              <a:avLst/>
              <a:gdLst>
                <a:gd name="T0" fmla="*/ 567272 w 556"/>
                <a:gd name="T1" fmla="*/ 392961 h 395"/>
                <a:gd name="T2" fmla="*/ 539285 w 556"/>
                <a:gd name="T3" fmla="*/ 394986 h 395"/>
                <a:gd name="T4" fmla="*/ 503763 w 556"/>
                <a:gd name="T5" fmla="*/ 400050 h 395"/>
                <a:gd name="T6" fmla="*/ 473624 w 556"/>
                <a:gd name="T7" fmla="*/ 399037 h 395"/>
                <a:gd name="T8" fmla="*/ 445637 w 556"/>
                <a:gd name="T9" fmla="*/ 390935 h 395"/>
                <a:gd name="T10" fmla="*/ 404733 w 556"/>
                <a:gd name="T11" fmla="*/ 370679 h 395"/>
                <a:gd name="T12" fmla="*/ 381052 w 556"/>
                <a:gd name="T13" fmla="*/ 356500 h 395"/>
                <a:gd name="T14" fmla="*/ 332613 w 556"/>
                <a:gd name="T15" fmla="*/ 369666 h 395"/>
                <a:gd name="T16" fmla="*/ 291709 w 556"/>
                <a:gd name="T17" fmla="*/ 377769 h 395"/>
                <a:gd name="T18" fmla="*/ 279868 w 556"/>
                <a:gd name="T19" fmla="*/ 354475 h 395"/>
                <a:gd name="T20" fmla="*/ 315390 w 556"/>
                <a:gd name="T21" fmla="*/ 341308 h 395"/>
                <a:gd name="T22" fmla="*/ 355218 w 556"/>
                <a:gd name="T23" fmla="*/ 310925 h 395"/>
                <a:gd name="T24" fmla="*/ 344454 w 556"/>
                <a:gd name="T25" fmla="*/ 261299 h 395"/>
                <a:gd name="T26" fmla="*/ 311085 w 556"/>
                <a:gd name="T27" fmla="*/ 195467 h 395"/>
                <a:gd name="T28" fmla="*/ 262646 w 556"/>
                <a:gd name="T29" fmla="*/ 171161 h 395"/>
                <a:gd name="T30" fmla="*/ 217436 w 556"/>
                <a:gd name="T31" fmla="*/ 146854 h 395"/>
                <a:gd name="T32" fmla="*/ 199137 w 556"/>
                <a:gd name="T33" fmla="*/ 147867 h 395"/>
                <a:gd name="T34" fmla="*/ 165768 w 556"/>
                <a:gd name="T35" fmla="*/ 157994 h 395"/>
                <a:gd name="T36" fmla="*/ 133476 w 556"/>
                <a:gd name="T37" fmla="*/ 168122 h 395"/>
                <a:gd name="T38" fmla="*/ 102260 w 556"/>
                <a:gd name="T39" fmla="*/ 172173 h 395"/>
                <a:gd name="T40" fmla="*/ 54897 w 556"/>
                <a:gd name="T41" fmla="*/ 168122 h 395"/>
                <a:gd name="T42" fmla="*/ 19376 w 556"/>
                <a:gd name="T43" fmla="*/ 154956 h 395"/>
                <a:gd name="T44" fmla="*/ 24758 w 556"/>
                <a:gd name="T45" fmla="*/ 139764 h 395"/>
                <a:gd name="T46" fmla="*/ 45210 w 556"/>
                <a:gd name="T47" fmla="*/ 131662 h 395"/>
                <a:gd name="T48" fmla="*/ 4306 w 556"/>
                <a:gd name="T49" fmla="*/ 119509 h 395"/>
                <a:gd name="T50" fmla="*/ 0 w 556"/>
                <a:gd name="T51" fmla="*/ 76972 h 395"/>
                <a:gd name="T52" fmla="*/ 41980 w 556"/>
                <a:gd name="T53" fmla="*/ 3038 h 395"/>
                <a:gd name="T54" fmla="*/ 48439 w 556"/>
                <a:gd name="T55" fmla="*/ 70895 h 395"/>
                <a:gd name="T56" fmla="*/ 75349 w 556"/>
                <a:gd name="T57" fmla="*/ 108368 h 395"/>
                <a:gd name="T58" fmla="*/ 74273 w 556"/>
                <a:gd name="T59" fmla="*/ 3038 h 395"/>
                <a:gd name="T60" fmla="*/ 119482 w 556"/>
                <a:gd name="T61" fmla="*/ 26332 h 395"/>
                <a:gd name="T62" fmla="*/ 142087 w 556"/>
                <a:gd name="T63" fmla="*/ 52665 h 395"/>
                <a:gd name="T64" fmla="*/ 176532 w 556"/>
                <a:gd name="T65" fmla="*/ 23294 h 395"/>
                <a:gd name="T66" fmla="*/ 221742 w 556"/>
                <a:gd name="T67" fmla="*/ 44563 h 395"/>
                <a:gd name="T68" fmla="*/ 255111 w 556"/>
                <a:gd name="T69" fmla="*/ 49626 h 395"/>
                <a:gd name="T70" fmla="*/ 291709 w 556"/>
                <a:gd name="T71" fmla="*/ 59754 h 395"/>
                <a:gd name="T72" fmla="*/ 342301 w 556"/>
                <a:gd name="T73" fmla="*/ 63805 h 395"/>
                <a:gd name="T74" fmla="*/ 354141 w 556"/>
                <a:gd name="T75" fmla="*/ 72921 h 395"/>
                <a:gd name="T76" fmla="*/ 376746 w 556"/>
                <a:gd name="T77" fmla="*/ 88112 h 395"/>
                <a:gd name="T78" fmla="*/ 388587 w 556"/>
                <a:gd name="T79" fmla="*/ 103304 h 395"/>
                <a:gd name="T80" fmla="*/ 376746 w 556"/>
                <a:gd name="T81" fmla="*/ 119509 h 395"/>
                <a:gd name="T82" fmla="*/ 405809 w 556"/>
                <a:gd name="T83" fmla="*/ 134700 h 395"/>
                <a:gd name="T84" fmla="*/ 437025 w 556"/>
                <a:gd name="T85" fmla="*/ 145841 h 395"/>
                <a:gd name="T86" fmla="*/ 461783 w 556"/>
                <a:gd name="T87" fmla="*/ 144828 h 395"/>
                <a:gd name="T88" fmla="*/ 484388 w 556"/>
                <a:gd name="T89" fmla="*/ 153943 h 395"/>
                <a:gd name="T90" fmla="*/ 508069 w 556"/>
                <a:gd name="T91" fmla="*/ 153943 h 395"/>
                <a:gd name="T92" fmla="*/ 546820 w 556"/>
                <a:gd name="T93" fmla="*/ 171161 h 395"/>
                <a:gd name="T94" fmla="*/ 548973 w 556"/>
                <a:gd name="T95" fmla="*/ 193442 h 395"/>
                <a:gd name="T96" fmla="*/ 534979 w 556"/>
                <a:gd name="T97" fmla="*/ 214710 h 395"/>
                <a:gd name="T98" fmla="*/ 553278 w 556"/>
                <a:gd name="T99" fmla="*/ 242056 h 395"/>
                <a:gd name="T100" fmla="*/ 524215 w 556"/>
                <a:gd name="T101" fmla="*/ 245094 h 395"/>
                <a:gd name="T102" fmla="*/ 490846 w 556"/>
                <a:gd name="T103" fmla="*/ 228889 h 395"/>
                <a:gd name="T104" fmla="*/ 453172 w 556"/>
                <a:gd name="T105" fmla="*/ 232940 h 395"/>
                <a:gd name="T106" fmla="*/ 483311 w 556"/>
                <a:gd name="T107" fmla="*/ 265350 h 395"/>
                <a:gd name="T108" fmla="*/ 524215 w 556"/>
                <a:gd name="T109" fmla="*/ 278516 h 395"/>
                <a:gd name="T110" fmla="*/ 568348 w 556"/>
                <a:gd name="T111" fmla="*/ 297759 h 395"/>
                <a:gd name="T112" fmla="*/ 582342 w 556"/>
                <a:gd name="T113" fmla="*/ 336245 h 395"/>
                <a:gd name="T114" fmla="*/ 597412 w 556"/>
                <a:gd name="T115" fmla="*/ 361564 h 395"/>
                <a:gd name="T116" fmla="*/ 552202 w 556"/>
                <a:gd name="T117" fmla="*/ 352449 h 395"/>
                <a:gd name="T118" fmla="*/ 514527 w 556"/>
                <a:gd name="T119" fmla="*/ 344347 h 395"/>
                <a:gd name="T120" fmla="*/ 485464 w 556"/>
                <a:gd name="T121" fmla="*/ 344347 h 395"/>
                <a:gd name="T122" fmla="*/ 533903 w 556"/>
                <a:gd name="T123" fmla="*/ 362577 h 395"/>
                <a:gd name="T124" fmla="*/ 556508 w 556"/>
                <a:gd name="T125" fmla="*/ 371692 h 3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6"/>
                <a:gd name="T190" fmla="*/ 0 h 395"/>
                <a:gd name="T191" fmla="*/ 556 w 556"/>
                <a:gd name="T192" fmla="*/ 395 h 3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6" h="395">
                  <a:moveTo>
                    <a:pt x="539" y="379"/>
                  </a:moveTo>
                  <a:lnTo>
                    <a:pt x="540" y="380"/>
                  </a:lnTo>
                  <a:lnTo>
                    <a:pt x="542" y="383"/>
                  </a:lnTo>
                  <a:lnTo>
                    <a:pt x="541" y="387"/>
                  </a:lnTo>
                  <a:lnTo>
                    <a:pt x="533" y="388"/>
                  </a:lnTo>
                  <a:lnTo>
                    <a:pt x="527" y="388"/>
                  </a:lnTo>
                  <a:lnTo>
                    <a:pt x="523" y="387"/>
                  </a:lnTo>
                  <a:lnTo>
                    <a:pt x="518" y="387"/>
                  </a:lnTo>
                  <a:lnTo>
                    <a:pt x="514" y="388"/>
                  </a:lnTo>
                  <a:lnTo>
                    <a:pt x="510" y="388"/>
                  </a:lnTo>
                  <a:lnTo>
                    <a:pt x="506" y="389"/>
                  </a:lnTo>
                  <a:lnTo>
                    <a:pt x="501" y="390"/>
                  </a:lnTo>
                  <a:lnTo>
                    <a:pt x="495" y="392"/>
                  </a:lnTo>
                  <a:lnTo>
                    <a:pt x="488" y="393"/>
                  </a:lnTo>
                  <a:lnTo>
                    <a:pt x="482" y="394"/>
                  </a:lnTo>
                  <a:lnTo>
                    <a:pt x="478" y="395"/>
                  </a:lnTo>
                  <a:lnTo>
                    <a:pt x="473" y="395"/>
                  </a:lnTo>
                  <a:lnTo>
                    <a:pt x="468" y="395"/>
                  </a:lnTo>
                  <a:lnTo>
                    <a:pt x="464" y="394"/>
                  </a:lnTo>
                  <a:lnTo>
                    <a:pt x="459" y="394"/>
                  </a:lnTo>
                  <a:lnTo>
                    <a:pt x="453" y="393"/>
                  </a:lnTo>
                  <a:lnTo>
                    <a:pt x="449" y="393"/>
                  </a:lnTo>
                  <a:lnTo>
                    <a:pt x="444" y="393"/>
                  </a:lnTo>
                  <a:lnTo>
                    <a:pt x="440" y="394"/>
                  </a:lnTo>
                  <a:lnTo>
                    <a:pt x="435" y="395"/>
                  </a:lnTo>
                  <a:lnTo>
                    <a:pt x="430" y="395"/>
                  </a:lnTo>
                  <a:lnTo>
                    <a:pt x="427" y="395"/>
                  </a:lnTo>
                  <a:lnTo>
                    <a:pt x="422" y="394"/>
                  </a:lnTo>
                  <a:lnTo>
                    <a:pt x="419" y="392"/>
                  </a:lnTo>
                  <a:lnTo>
                    <a:pt x="414" y="386"/>
                  </a:lnTo>
                  <a:lnTo>
                    <a:pt x="413" y="380"/>
                  </a:lnTo>
                  <a:lnTo>
                    <a:pt x="409" y="375"/>
                  </a:lnTo>
                  <a:lnTo>
                    <a:pt x="397" y="372"/>
                  </a:lnTo>
                  <a:lnTo>
                    <a:pt x="389" y="371"/>
                  </a:lnTo>
                  <a:lnTo>
                    <a:pt x="382" y="368"/>
                  </a:lnTo>
                  <a:lnTo>
                    <a:pt x="376" y="366"/>
                  </a:lnTo>
                  <a:lnTo>
                    <a:pt x="372" y="364"/>
                  </a:lnTo>
                  <a:lnTo>
                    <a:pt x="368" y="362"/>
                  </a:lnTo>
                  <a:lnTo>
                    <a:pt x="365" y="359"/>
                  </a:lnTo>
                  <a:lnTo>
                    <a:pt x="362" y="358"/>
                  </a:lnTo>
                  <a:lnTo>
                    <a:pt x="359" y="356"/>
                  </a:lnTo>
                  <a:lnTo>
                    <a:pt x="354" y="352"/>
                  </a:lnTo>
                  <a:lnTo>
                    <a:pt x="350" y="351"/>
                  </a:lnTo>
                  <a:lnTo>
                    <a:pt x="344" y="352"/>
                  </a:lnTo>
                  <a:lnTo>
                    <a:pt x="335" y="357"/>
                  </a:lnTo>
                  <a:lnTo>
                    <a:pt x="324" y="362"/>
                  </a:lnTo>
                  <a:lnTo>
                    <a:pt x="316" y="363"/>
                  </a:lnTo>
                  <a:lnTo>
                    <a:pt x="309" y="365"/>
                  </a:lnTo>
                  <a:lnTo>
                    <a:pt x="304" y="370"/>
                  </a:lnTo>
                  <a:lnTo>
                    <a:pt x="297" y="377"/>
                  </a:lnTo>
                  <a:lnTo>
                    <a:pt x="290" y="381"/>
                  </a:lnTo>
                  <a:lnTo>
                    <a:pt x="283" y="381"/>
                  </a:lnTo>
                  <a:lnTo>
                    <a:pt x="276" y="377"/>
                  </a:lnTo>
                  <a:lnTo>
                    <a:pt x="271" y="373"/>
                  </a:lnTo>
                  <a:lnTo>
                    <a:pt x="267" y="370"/>
                  </a:lnTo>
                  <a:lnTo>
                    <a:pt x="262" y="366"/>
                  </a:lnTo>
                  <a:lnTo>
                    <a:pt x="259" y="363"/>
                  </a:lnTo>
                  <a:lnTo>
                    <a:pt x="256" y="358"/>
                  </a:lnTo>
                  <a:lnTo>
                    <a:pt x="256" y="355"/>
                  </a:lnTo>
                  <a:lnTo>
                    <a:pt x="260" y="350"/>
                  </a:lnTo>
                  <a:lnTo>
                    <a:pt x="268" y="344"/>
                  </a:lnTo>
                  <a:lnTo>
                    <a:pt x="277" y="340"/>
                  </a:lnTo>
                  <a:lnTo>
                    <a:pt x="283" y="337"/>
                  </a:lnTo>
                  <a:lnTo>
                    <a:pt x="288" y="337"/>
                  </a:lnTo>
                  <a:lnTo>
                    <a:pt x="291" y="337"/>
                  </a:lnTo>
                  <a:lnTo>
                    <a:pt x="293" y="337"/>
                  </a:lnTo>
                  <a:lnTo>
                    <a:pt x="296" y="336"/>
                  </a:lnTo>
                  <a:lnTo>
                    <a:pt x="300" y="334"/>
                  </a:lnTo>
                  <a:lnTo>
                    <a:pt x="305" y="329"/>
                  </a:lnTo>
                  <a:lnTo>
                    <a:pt x="316" y="320"/>
                  </a:lnTo>
                  <a:lnTo>
                    <a:pt x="326" y="313"/>
                  </a:lnTo>
                  <a:lnTo>
                    <a:pt x="330" y="307"/>
                  </a:lnTo>
                  <a:lnTo>
                    <a:pt x="327" y="301"/>
                  </a:lnTo>
                  <a:lnTo>
                    <a:pt x="318" y="295"/>
                  </a:lnTo>
                  <a:lnTo>
                    <a:pt x="308" y="292"/>
                  </a:lnTo>
                  <a:lnTo>
                    <a:pt x="305" y="287"/>
                  </a:lnTo>
                  <a:lnTo>
                    <a:pt x="309" y="273"/>
                  </a:lnTo>
                  <a:lnTo>
                    <a:pt x="320" y="258"/>
                  </a:lnTo>
                  <a:lnTo>
                    <a:pt x="328" y="246"/>
                  </a:lnTo>
                  <a:lnTo>
                    <a:pt x="327" y="235"/>
                  </a:lnTo>
                  <a:lnTo>
                    <a:pt x="315" y="218"/>
                  </a:lnTo>
                  <a:lnTo>
                    <a:pt x="306" y="208"/>
                  </a:lnTo>
                  <a:lnTo>
                    <a:pt x="297" y="200"/>
                  </a:lnTo>
                  <a:lnTo>
                    <a:pt x="289" y="193"/>
                  </a:lnTo>
                  <a:lnTo>
                    <a:pt x="282" y="188"/>
                  </a:lnTo>
                  <a:lnTo>
                    <a:pt x="274" y="183"/>
                  </a:lnTo>
                  <a:lnTo>
                    <a:pt x="267" y="180"/>
                  </a:lnTo>
                  <a:lnTo>
                    <a:pt x="260" y="176"/>
                  </a:lnTo>
                  <a:lnTo>
                    <a:pt x="252" y="173"/>
                  </a:lnTo>
                  <a:lnTo>
                    <a:pt x="244" y="169"/>
                  </a:lnTo>
                  <a:lnTo>
                    <a:pt x="236" y="166"/>
                  </a:lnTo>
                  <a:lnTo>
                    <a:pt x="228" y="161"/>
                  </a:lnTo>
                  <a:lnTo>
                    <a:pt x="221" y="156"/>
                  </a:lnTo>
                  <a:lnTo>
                    <a:pt x="214" y="152"/>
                  </a:lnTo>
                  <a:lnTo>
                    <a:pt x="208" y="148"/>
                  </a:lnTo>
                  <a:lnTo>
                    <a:pt x="202" y="145"/>
                  </a:lnTo>
                  <a:lnTo>
                    <a:pt x="199" y="142"/>
                  </a:lnTo>
                  <a:lnTo>
                    <a:pt x="191" y="137"/>
                  </a:lnTo>
                  <a:lnTo>
                    <a:pt x="183" y="132"/>
                  </a:lnTo>
                  <a:lnTo>
                    <a:pt x="178" y="131"/>
                  </a:lnTo>
                  <a:lnTo>
                    <a:pt x="179" y="137"/>
                  </a:lnTo>
                  <a:lnTo>
                    <a:pt x="185" y="146"/>
                  </a:lnTo>
                  <a:lnTo>
                    <a:pt x="186" y="152"/>
                  </a:lnTo>
                  <a:lnTo>
                    <a:pt x="183" y="155"/>
                  </a:lnTo>
                  <a:lnTo>
                    <a:pt x="171" y="155"/>
                  </a:lnTo>
                  <a:lnTo>
                    <a:pt x="163" y="155"/>
                  </a:lnTo>
                  <a:lnTo>
                    <a:pt x="159" y="155"/>
                  </a:lnTo>
                  <a:lnTo>
                    <a:pt x="154" y="156"/>
                  </a:lnTo>
                  <a:lnTo>
                    <a:pt x="151" y="159"/>
                  </a:lnTo>
                  <a:lnTo>
                    <a:pt x="147" y="161"/>
                  </a:lnTo>
                  <a:lnTo>
                    <a:pt x="142" y="162"/>
                  </a:lnTo>
                  <a:lnTo>
                    <a:pt x="138" y="163"/>
                  </a:lnTo>
                  <a:lnTo>
                    <a:pt x="131" y="165"/>
                  </a:lnTo>
                  <a:lnTo>
                    <a:pt x="124" y="166"/>
                  </a:lnTo>
                  <a:lnTo>
                    <a:pt x="118" y="167"/>
                  </a:lnTo>
                  <a:lnTo>
                    <a:pt x="114" y="168"/>
                  </a:lnTo>
                  <a:lnTo>
                    <a:pt x="110" y="169"/>
                  </a:lnTo>
                  <a:lnTo>
                    <a:pt x="106" y="170"/>
                  </a:lnTo>
                  <a:lnTo>
                    <a:pt x="101" y="170"/>
                  </a:lnTo>
                  <a:lnTo>
                    <a:pt x="95" y="170"/>
                  </a:lnTo>
                  <a:lnTo>
                    <a:pt x="87" y="169"/>
                  </a:lnTo>
                  <a:lnTo>
                    <a:pt x="74" y="166"/>
                  </a:lnTo>
                  <a:lnTo>
                    <a:pt x="70" y="162"/>
                  </a:lnTo>
                  <a:lnTo>
                    <a:pt x="66" y="160"/>
                  </a:lnTo>
                  <a:lnTo>
                    <a:pt x="60" y="161"/>
                  </a:lnTo>
                  <a:lnTo>
                    <a:pt x="51" y="166"/>
                  </a:lnTo>
                  <a:lnTo>
                    <a:pt x="47" y="168"/>
                  </a:lnTo>
                  <a:lnTo>
                    <a:pt x="43" y="168"/>
                  </a:lnTo>
                  <a:lnTo>
                    <a:pt x="35" y="163"/>
                  </a:lnTo>
                  <a:lnTo>
                    <a:pt x="30" y="160"/>
                  </a:lnTo>
                  <a:lnTo>
                    <a:pt x="24" y="156"/>
                  </a:lnTo>
                  <a:lnTo>
                    <a:pt x="18" y="153"/>
                  </a:lnTo>
                  <a:lnTo>
                    <a:pt x="13" y="151"/>
                  </a:lnTo>
                  <a:lnTo>
                    <a:pt x="10" y="148"/>
                  </a:lnTo>
                  <a:lnTo>
                    <a:pt x="9" y="145"/>
                  </a:lnTo>
                  <a:lnTo>
                    <a:pt x="11" y="143"/>
                  </a:lnTo>
                  <a:lnTo>
                    <a:pt x="16" y="140"/>
                  </a:lnTo>
                  <a:lnTo>
                    <a:pt x="23" y="138"/>
                  </a:lnTo>
                  <a:lnTo>
                    <a:pt x="30" y="137"/>
                  </a:lnTo>
                  <a:lnTo>
                    <a:pt x="36" y="136"/>
                  </a:lnTo>
                  <a:lnTo>
                    <a:pt x="41" y="135"/>
                  </a:lnTo>
                  <a:lnTo>
                    <a:pt x="45" y="133"/>
                  </a:lnTo>
                  <a:lnTo>
                    <a:pt x="45" y="132"/>
                  </a:lnTo>
                  <a:lnTo>
                    <a:pt x="42" y="130"/>
                  </a:lnTo>
                  <a:lnTo>
                    <a:pt x="35" y="128"/>
                  </a:lnTo>
                  <a:lnTo>
                    <a:pt x="27" y="125"/>
                  </a:lnTo>
                  <a:lnTo>
                    <a:pt x="19" y="123"/>
                  </a:lnTo>
                  <a:lnTo>
                    <a:pt x="13" y="122"/>
                  </a:lnTo>
                  <a:lnTo>
                    <a:pt x="9" y="121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2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0" y="76"/>
                  </a:lnTo>
                  <a:lnTo>
                    <a:pt x="1" y="60"/>
                  </a:lnTo>
                  <a:lnTo>
                    <a:pt x="5" y="39"/>
                  </a:lnTo>
                  <a:lnTo>
                    <a:pt x="12" y="21"/>
                  </a:lnTo>
                  <a:lnTo>
                    <a:pt x="22" y="9"/>
                  </a:lnTo>
                  <a:lnTo>
                    <a:pt x="31" y="3"/>
                  </a:lnTo>
                  <a:lnTo>
                    <a:pt x="39" y="3"/>
                  </a:lnTo>
                  <a:lnTo>
                    <a:pt x="46" y="6"/>
                  </a:lnTo>
                  <a:lnTo>
                    <a:pt x="50" y="10"/>
                  </a:lnTo>
                  <a:lnTo>
                    <a:pt x="49" y="19"/>
                  </a:lnTo>
                  <a:lnTo>
                    <a:pt x="43" y="40"/>
                  </a:lnTo>
                  <a:lnTo>
                    <a:pt x="42" y="56"/>
                  </a:lnTo>
                  <a:lnTo>
                    <a:pt x="45" y="70"/>
                  </a:lnTo>
                  <a:lnTo>
                    <a:pt x="50" y="80"/>
                  </a:lnTo>
                  <a:lnTo>
                    <a:pt x="56" y="90"/>
                  </a:lnTo>
                  <a:lnTo>
                    <a:pt x="62" y="97"/>
                  </a:lnTo>
                  <a:lnTo>
                    <a:pt x="68" y="102"/>
                  </a:lnTo>
                  <a:lnTo>
                    <a:pt x="71" y="108"/>
                  </a:lnTo>
                  <a:lnTo>
                    <a:pt x="70" y="107"/>
                  </a:lnTo>
                  <a:lnTo>
                    <a:pt x="63" y="87"/>
                  </a:lnTo>
                  <a:lnTo>
                    <a:pt x="56" y="62"/>
                  </a:lnTo>
                  <a:lnTo>
                    <a:pt x="55" y="41"/>
                  </a:lnTo>
                  <a:lnTo>
                    <a:pt x="58" y="26"/>
                  </a:lnTo>
                  <a:lnTo>
                    <a:pt x="62" y="12"/>
                  </a:lnTo>
                  <a:lnTo>
                    <a:pt x="69" y="3"/>
                  </a:lnTo>
                  <a:lnTo>
                    <a:pt x="79" y="0"/>
                  </a:lnTo>
                  <a:lnTo>
                    <a:pt x="91" y="2"/>
                  </a:lnTo>
                  <a:lnTo>
                    <a:pt x="100" y="7"/>
                  </a:lnTo>
                  <a:lnTo>
                    <a:pt x="106" y="14"/>
                  </a:lnTo>
                  <a:lnTo>
                    <a:pt x="109" y="21"/>
                  </a:lnTo>
                  <a:lnTo>
                    <a:pt x="111" y="26"/>
                  </a:lnTo>
                  <a:lnTo>
                    <a:pt x="114" y="32"/>
                  </a:lnTo>
                  <a:lnTo>
                    <a:pt x="115" y="39"/>
                  </a:lnTo>
                  <a:lnTo>
                    <a:pt x="116" y="47"/>
                  </a:lnTo>
                  <a:lnTo>
                    <a:pt x="118" y="53"/>
                  </a:lnTo>
                  <a:lnTo>
                    <a:pt x="124" y="54"/>
                  </a:lnTo>
                  <a:lnTo>
                    <a:pt x="132" y="52"/>
                  </a:lnTo>
                  <a:lnTo>
                    <a:pt x="140" y="47"/>
                  </a:lnTo>
                  <a:lnTo>
                    <a:pt x="146" y="41"/>
                  </a:lnTo>
                  <a:lnTo>
                    <a:pt x="147" y="36"/>
                  </a:lnTo>
                  <a:lnTo>
                    <a:pt x="149" y="31"/>
                  </a:lnTo>
                  <a:lnTo>
                    <a:pt x="156" y="27"/>
                  </a:lnTo>
                  <a:lnTo>
                    <a:pt x="164" y="23"/>
                  </a:lnTo>
                  <a:lnTo>
                    <a:pt x="169" y="19"/>
                  </a:lnTo>
                  <a:lnTo>
                    <a:pt x="175" y="19"/>
                  </a:lnTo>
                  <a:lnTo>
                    <a:pt x="185" y="24"/>
                  </a:lnTo>
                  <a:lnTo>
                    <a:pt x="197" y="32"/>
                  </a:lnTo>
                  <a:lnTo>
                    <a:pt x="202" y="38"/>
                  </a:lnTo>
                  <a:lnTo>
                    <a:pt x="206" y="44"/>
                  </a:lnTo>
                  <a:lnTo>
                    <a:pt x="209" y="49"/>
                  </a:lnTo>
                  <a:lnTo>
                    <a:pt x="214" y="55"/>
                  </a:lnTo>
                  <a:lnTo>
                    <a:pt x="221" y="60"/>
                  </a:lnTo>
                  <a:lnTo>
                    <a:pt x="227" y="61"/>
                  </a:lnTo>
                  <a:lnTo>
                    <a:pt x="231" y="56"/>
                  </a:lnTo>
                  <a:lnTo>
                    <a:pt x="237" y="49"/>
                  </a:lnTo>
                  <a:lnTo>
                    <a:pt x="246" y="46"/>
                  </a:lnTo>
                  <a:lnTo>
                    <a:pt x="256" y="46"/>
                  </a:lnTo>
                  <a:lnTo>
                    <a:pt x="263" y="49"/>
                  </a:lnTo>
                  <a:lnTo>
                    <a:pt x="266" y="54"/>
                  </a:lnTo>
                  <a:lnTo>
                    <a:pt x="268" y="56"/>
                  </a:lnTo>
                  <a:lnTo>
                    <a:pt x="271" y="59"/>
                  </a:lnTo>
                  <a:lnTo>
                    <a:pt x="281" y="61"/>
                  </a:lnTo>
                  <a:lnTo>
                    <a:pt x="288" y="62"/>
                  </a:lnTo>
                  <a:lnTo>
                    <a:pt x="296" y="62"/>
                  </a:lnTo>
                  <a:lnTo>
                    <a:pt x="304" y="63"/>
                  </a:lnTo>
                  <a:lnTo>
                    <a:pt x="311" y="63"/>
                  </a:lnTo>
                  <a:lnTo>
                    <a:pt x="318" y="63"/>
                  </a:lnTo>
                  <a:lnTo>
                    <a:pt x="321" y="64"/>
                  </a:lnTo>
                  <a:lnTo>
                    <a:pt x="323" y="67"/>
                  </a:lnTo>
                  <a:lnTo>
                    <a:pt x="321" y="69"/>
                  </a:lnTo>
                  <a:lnTo>
                    <a:pt x="319" y="72"/>
                  </a:lnTo>
                  <a:lnTo>
                    <a:pt x="322" y="72"/>
                  </a:lnTo>
                  <a:lnTo>
                    <a:pt x="329" y="72"/>
                  </a:lnTo>
                  <a:lnTo>
                    <a:pt x="335" y="74"/>
                  </a:lnTo>
                  <a:lnTo>
                    <a:pt x="339" y="78"/>
                  </a:lnTo>
                  <a:lnTo>
                    <a:pt x="345" y="83"/>
                  </a:lnTo>
                  <a:lnTo>
                    <a:pt x="349" y="86"/>
                  </a:lnTo>
                  <a:lnTo>
                    <a:pt x="351" y="87"/>
                  </a:lnTo>
                  <a:lnTo>
                    <a:pt x="350" y="87"/>
                  </a:lnTo>
                  <a:lnTo>
                    <a:pt x="345" y="89"/>
                  </a:lnTo>
                  <a:lnTo>
                    <a:pt x="342" y="91"/>
                  </a:lnTo>
                  <a:lnTo>
                    <a:pt x="339" y="93"/>
                  </a:lnTo>
                  <a:lnTo>
                    <a:pt x="343" y="97"/>
                  </a:lnTo>
                  <a:lnTo>
                    <a:pt x="352" y="100"/>
                  </a:lnTo>
                  <a:lnTo>
                    <a:pt x="361" y="102"/>
                  </a:lnTo>
                  <a:lnTo>
                    <a:pt x="361" y="105"/>
                  </a:lnTo>
                  <a:lnTo>
                    <a:pt x="357" y="107"/>
                  </a:lnTo>
                  <a:lnTo>
                    <a:pt x="353" y="108"/>
                  </a:lnTo>
                  <a:lnTo>
                    <a:pt x="351" y="110"/>
                  </a:lnTo>
                  <a:lnTo>
                    <a:pt x="351" y="115"/>
                  </a:lnTo>
                  <a:lnTo>
                    <a:pt x="350" y="118"/>
                  </a:lnTo>
                  <a:lnTo>
                    <a:pt x="349" y="123"/>
                  </a:lnTo>
                  <a:lnTo>
                    <a:pt x="349" y="127"/>
                  </a:lnTo>
                  <a:lnTo>
                    <a:pt x="353" y="132"/>
                  </a:lnTo>
                  <a:lnTo>
                    <a:pt x="361" y="135"/>
                  </a:lnTo>
                  <a:lnTo>
                    <a:pt x="371" y="133"/>
                  </a:lnTo>
                  <a:lnTo>
                    <a:pt x="377" y="133"/>
                  </a:lnTo>
                  <a:lnTo>
                    <a:pt x="384" y="136"/>
                  </a:lnTo>
                  <a:lnTo>
                    <a:pt x="392" y="143"/>
                  </a:lnTo>
                  <a:lnTo>
                    <a:pt x="400" y="150"/>
                  </a:lnTo>
                  <a:lnTo>
                    <a:pt x="407" y="152"/>
                  </a:lnTo>
                  <a:lnTo>
                    <a:pt x="409" y="150"/>
                  </a:lnTo>
                  <a:lnTo>
                    <a:pt x="406" y="144"/>
                  </a:lnTo>
                  <a:lnTo>
                    <a:pt x="403" y="139"/>
                  </a:lnTo>
                  <a:lnTo>
                    <a:pt x="403" y="137"/>
                  </a:lnTo>
                  <a:lnTo>
                    <a:pt x="409" y="139"/>
                  </a:lnTo>
                  <a:lnTo>
                    <a:pt x="414" y="140"/>
                  </a:lnTo>
                  <a:lnTo>
                    <a:pt x="421" y="142"/>
                  </a:lnTo>
                  <a:lnTo>
                    <a:pt x="429" y="143"/>
                  </a:lnTo>
                  <a:lnTo>
                    <a:pt x="436" y="143"/>
                  </a:lnTo>
                  <a:lnTo>
                    <a:pt x="442" y="144"/>
                  </a:lnTo>
                  <a:lnTo>
                    <a:pt x="447" y="145"/>
                  </a:lnTo>
                  <a:lnTo>
                    <a:pt x="450" y="146"/>
                  </a:lnTo>
                  <a:lnTo>
                    <a:pt x="451" y="148"/>
                  </a:lnTo>
                  <a:lnTo>
                    <a:pt x="450" y="152"/>
                  </a:lnTo>
                  <a:lnTo>
                    <a:pt x="451" y="154"/>
                  </a:lnTo>
                  <a:lnTo>
                    <a:pt x="453" y="155"/>
                  </a:lnTo>
                  <a:lnTo>
                    <a:pt x="457" y="155"/>
                  </a:lnTo>
                  <a:lnTo>
                    <a:pt x="461" y="155"/>
                  </a:lnTo>
                  <a:lnTo>
                    <a:pt x="466" y="153"/>
                  </a:lnTo>
                  <a:lnTo>
                    <a:pt x="472" y="152"/>
                  </a:lnTo>
                  <a:lnTo>
                    <a:pt x="480" y="152"/>
                  </a:lnTo>
                  <a:lnTo>
                    <a:pt x="490" y="153"/>
                  </a:lnTo>
                  <a:lnTo>
                    <a:pt x="501" y="154"/>
                  </a:lnTo>
                  <a:lnTo>
                    <a:pt x="509" y="158"/>
                  </a:lnTo>
                  <a:lnTo>
                    <a:pt x="511" y="163"/>
                  </a:lnTo>
                  <a:lnTo>
                    <a:pt x="508" y="169"/>
                  </a:lnTo>
                  <a:lnTo>
                    <a:pt x="501" y="173"/>
                  </a:lnTo>
                  <a:lnTo>
                    <a:pt x="496" y="176"/>
                  </a:lnTo>
                  <a:lnTo>
                    <a:pt x="496" y="180"/>
                  </a:lnTo>
                  <a:lnTo>
                    <a:pt x="501" y="183"/>
                  </a:lnTo>
                  <a:lnTo>
                    <a:pt x="505" y="186"/>
                  </a:lnTo>
                  <a:lnTo>
                    <a:pt x="510" y="191"/>
                  </a:lnTo>
                  <a:lnTo>
                    <a:pt x="511" y="196"/>
                  </a:lnTo>
                  <a:lnTo>
                    <a:pt x="511" y="200"/>
                  </a:lnTo>
                  <a:lnTo>
                    <a:pt x="509" y="204"/>
                  </a:lnTo>
                  <a:lnTo>
                    <a:pt x="505" y="207"/>
                  </a:lnTo>
                  <a:lnTo>
                    <a:pt x="501" y="209"/>
                  </a:lnTo>
                  <a:lnTo>
                    <a:pt x="497" y="212"/>
                  </a:lnTo>
                  <a:lnTo>
                    <a:pt x="497" y="214"/>
                  </a:lnTo>
                  <a:lnTo>
                    <a:pt x="499" y="219"/>
                  </a:lnTo>
                  <a:lnTo>
                    <a:pt x="505" y="223"/>
                  </a:lnTo>
                  <a:lnTo>
                    <a:pt x="511" y="228"/>
                  </a:lnTo>
                  <a:lnTo>
                    <a:pt x="514" y="234"/>
                  </a:lnTo>
                  <a:lnTo>
                    <a:pt x="514" y="239"/>
                  </a:lnTo>
                  <a:lnTo>
                    <a:pt x="511" y="244"/>
                  </a:lnTo>
                  <a:lnTo>
                    <a:pt x="506" y="248"/>
                  </a:lnTo>
                  <a:lnTo>
                    <a:pt x="503" y="249"/>
                  </a:lnTo>
                  <a:lnTo>
                    <a:pt x="501" y="249"/>
                  </a:lnTo>
                  <a:lnTo>
                    <a:pt x="495" y="245"/>
                  </a:lnTo>
                  <a:lnTo>
                    <a:pt x="487" y="242"/>
                  </a:lnTo>
                  <a:lnTo>
                    <a:pt x="480" y="238"/>
                  </a:lnTo>
                  <a:lnTo>
                    <a:pt x="474" y="235"/>
                  </a:lnTo>
                  <a:lnTo>
                    <a:pt x="468" y="231"/>
                  </a:lnTo>
                  <a:lnTo>
                    <a:pt x="465" y="229"/>
                  </a:lnTo>
                  <a:lnTo>
                    <a:pt x="460" y="228"/>
                  </a:lnTo>
                  <a:lnTo>
                    <a:pt x="456" y="226"/>
                  </a:lnTo>
                  <a:lnTo>
                    <a:pt x="449" y="223"/>
                  </a:lnTo>
                  <a:lnTo>
                    <a:pt x="440" y="220"/>
                  </a:lnTo>
                  <a:lnTo>
                    <a:pt x="432" y="219"/>
                  </a:lnTo>
                  <a:lnTo>
                    <a:pt x="425" y="220"/>
                  </a:lnTo>
                  <a:lnTo>
                    <a:pt x="421" y="224"/>
                  </a:lnTo>
                  <a:lnTo>
                    <a:pt x="421" y="230"/>
                  </a:lnTo>
                  <a:lnTo>
                    <a:pt x="423" y="236"/>
                  </a:lnTo>
                  <a:lnTo>
                    <a:pt x="428" y="243"/>
                  </a:lnTo>
                  <a:lnTo>
                    <a:pt x="435" y="251"/>
                  </a:lnTo>
                  <a:lnTo>
                    <a:pt x="440" y="254"/>
                  </a:lnTo>
                  <a:lnTo>
                    <a:pt x="443" y="259"/>
                  </a:lnTo>
                  <a:lnTo>
                    <a:pt x="449" y="262"/>
                  </a:lnTo>
                  <a:lnTo>
                    <a:pt x="453" y="265"/>
                  </a:lnTo>
                  <a:lnTo>
                    <a:pt x="459" y="268"/>
                  </a:lnTo>
                  <a:lnTo>
                    <a:pt x="465" y="271"/>
                  </a:lnTo>
                  <a:lnTo>
                    <a:pt x="471" y="272"/>
                  </a:lnTo>
                  <a:lnTo>
                    <a:pt x="476" y="273"/>
                  </a:lnTo>
                  <a:lnTo>
                    <a:pt x="487" y="275"/>
                  </a:lnTo>
                  <a:lnTo>
                    <a:pt x="495" y="277"/>
                  </a:lnTo>
                  <a:lnTo>
                    <a:pt x="501" y="281"/>
                  </a:lnTo>
                  <a:lnTo>
                    <a:pt x="505" y="286"/>
                  </a:lnTo>
                  <a:lnTo>
                    <a:pt x="512" y="289"/>
                  </a:lnTo>
                  <a:lnTo>
                    <a:pt x="520" y="291"/>
                  </a:lnTo>
                  <a:lnTo>
                    <a:pt x="528" y="294"/>
                  </a:lnTo>
                  <a:lnTo>
                    <a:pt x="533" y="301"/>
                  </a:lnTo>
                  <a:lnTo>
                    <a:pt x="534" y="307"/>
                  </a:lnTo>
                  <a:lnTo>
                    <a:pt x="533" y="311"/>
                  </a:lnTo>
                  <a:lnTo>
                    <a:pt x="533" y="315"/>
                  </a:lnTo>
                  <a:lnTo>
                    <a:pt x="536" y="324"/>
                  </a:lnTo>
                  <a:lnTo>
                    <a:pt x="541" y="332"/>
                  </a:lnTo>
                  <a:lnTo>
                    <a:pt x="543" y="337"/>
                  </a:lnTo>
                  <a:lnTo>
                    <a:pt x="544" y="342"/>
                  </a:lnTo>
                  <a:lnTo>
                    <a:pt x="548" y="345"/>
                  </a:lnTo>
                  <a:lnTo>
                    <a:pt x="552" y="350"/>
                  </a:lnTo>
                  <a:lnTo>
                    <a:pt x="556" y="354"/>
                  </a:lnTo>
                  <a:lnTo>
                    <a:pt x="555" y="357"/>
                  </a:lnTo>
                  <a:lnTo>
                    <a:pt x="549" y="356"/>
                  </a:lnTo>
                  <a:lnTo>
                    <a:pt x="544" y="352"/>
                  </a:lnTo>
                  <a:lnTo>
                    <a:pt x="541" y="349"/>
                  </a:lnTo>
                  <a:lnTo>
                    <a:pt x="535" y="345"/>
                  </a:lnTo>
                  <a:lnTo>
                    <a:pt x="525" y="345"/>
                  </a:lnTo>
                  <a:lnTo>
                    <a:pt x="513" y="348"/>
                  </a:lnTo>
                  <a:lnTo>
                    <a:pt x="505" y="349"/>
                  </a:lnTo>
                  <a:lnTo>
                    <a:pt x="499" y="349"/>
                  </a:lnTo>
                  <a:lnTo>
                    <a:pt x="493" y="345"/>
                  </a:lnTo>
                  <a:lnTo>
                    <a:pt x="488" y="343"/>
                  </a:lnTo>
                  <a:lnTo>
                    <a:pt x="483" y="342"/>
                  </a:lnTo>
                  <a:lnTo>
                    <a:pt x="478" y="340"/>
                  </a:lnTo>
                  <a:lnTo>
                    <a:pt x="472" y="339"/>
                  </a:lnTo>
                  <a:lnTo>
                    <a:pt x="466" y="337"/>
                  </a:lnTo>
                  <a:lnTo>
                    <a:pt x="461" y="337"/>
                  </a:lnTo>
                  <a:lnTo>
                    <a:pt x="457" y="337"/>
                  </a:lnTo>
                  <a:lnTo>
                    <a:pt x="453" y="337"/>
                  </a:lnTo>
                  <a:lnTo>
                    <a:pt x="451" y="340"/>
                  </a:lnTo>
                  <a:lnTo>
                    <a:pt x="455" y="343"/>
                  </a:lnTo>
                  <a:lnTo>
                    <a:pt x="463" y="347"/>
                  </a:lnTo>
                  <a:lnTo>
                    <a:pt x="476" y="352"/>
                  </a:lnTo>
                  <a:lnTo>
                    <a:pt x="485" y="355"/>
                  </a:lnTo>
                  <a:lnTo>
                    <a:pt x="490" y="357"/>
                  </a:lnTo>
                  <a:lnTo>
                    <a:pt x="496" y="358"/>
                  </a:lnTo>
                  <a:lnTo>
                    <a:pt x="499" y="358"/>
                  </a:lnTo>
                  <a:lnTo>
                    <a:pt x="503" y="359"/>
                  </a:lnTo>
                  <a:lnTo>
                    <a:pt x="506" y="360"/>
                  </a:lnTo>
                  <a:lnTo>
                    <a:pt x="509" y="362"/>
                  </a:lnTo>
                  <a:lnTo>
                    <a:pt x="511" y="364"/>
                  </a:lnTo>
                  <a:lnTo>
                    <a:pt x="517" y="367"/>
                  </a:lnTo>
                  <a:lnTo>
                    <a:pt x="525" y="371"/>
                  </a:lnTo>
                  <a:lnTo>
                    <a:pt x="533" y="374"/>
                  </a:lnTo>
                  <a:lnTo>
                    <a:pt x="539" y="379"/>
                  </a:lnTo>
                  <a:close/>
                </a:path>
              </a:pathLst>
            </a:custGeom>
            <a:solidFill>
              <a:srgbClr val="E8751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66" name="Freeform 432"/>
            <p:cNvSpPr>
              <a:spLocks/>
            </p:cNvSpPr>
            <p:nvPr/>
          </p:nvSpPr>
          <p:spPr bwMode="auto">
            <a:xfrm>
              <a:off x="1665412" y="1872636"/>
              <a:ext cx="157380" cy="143341"/>
            </a:xfrm>
            <a:custGeom>
              <a:avLst/>
              <a:gdLst>
                <a:gd name="T0" fmla="*/ 156605 w 148"/>
                <a:gd name="T1" fmla="*/ 67023 h 146"/>
                <a:gd name="T2" fmla="*/ 151242 w 148"/>
                <a:gd name="T3" fmla="*/ 44015 h 146"/>
                <a:gd name="T4" fmla="*/ 138370 w 148"/>
                <a:gd name="T5" fmla="*/ 33011 h 146"/>
                <a:gd name="T6" fmla="*/ 128716 w 148"/>
                <a:gd name="T7" fmla="*/ 35012 h 146"/>
                <a:gd name="T8" fmla="*/ 119062 w 148"/>
                <a:gd name="T9" fmla="*/ 26009 h 146"/>
                <a:gd name="T10" fmla="*/ 111554 w 148"/>
                <a:gd name="T11" fmla="*/ 14005 h 146"/>
                <a:gd name="T12" fmla="*/ 94392 w 148"/>
                <a:gd name="T13" fmla="*/ 10003 h 146"/>
                <a:gd name="T14" fmla="*/ 82593 w 148"/>
                <a:gd name="T15" fmla="*/ 7002 h 146"/>
                <a:gd name="T16" fmla="*/ 72939 w 148"/>
                <a:gd name="T17" fmla="*/ 1000 h 146"/>
                <a:gd name="T18" fmla="*/ 66503 w 148"/>
                <a:gd name="T19" fmla="*/ 0 h 146"/>
                <a:gd name="T20" fmla="*/ 62213 w 148"/>
                <a:gd name="T21" fmla="*/ 8003 h 146"/>
                <a:gd name="T22" fmla="*/ 61140 w 148"/>
                <a:gd name="T23" fmla="*/ 20007 h 146"/>
                <a:gd name="T24" fmla="*/ 53632 w 148"/>
                <a:gd name="T25" fmla="*/ 31011 h 146"/>
                <a:gd name="T26" fmla="*/ 34324 w 148"/>
                <a:gd name="T27" fmla="*/ 50017 h 146"/>
                <a:gd name="T28" fmla="*/ 21453 w 148"/>
                <a:gd name="T29" fmla="*/ 62021 h 146"/>
                <a:gd name="T30" fmla="*/ 3218 w 148"/>
                <a:gd name="T31" fmla="*/ 82028 h 146"/>
                <a:gd name="T32" fmla="*/ 3218 w 148"/>
                <a:gd name="T33" fmla="*/ 91031 h 146"/>
                <a:gd name="T34" fmla="*/ 6436 w 148"/>
                <a:gd name="T35" fmla="*/ 94032 h 146"/>
                <a:gd name="T36" fmla="*/ 15017 w 148"/>
                <a:gd name="T37" fmla="*/ 123042 h 146"/>
                <a:gd name="T38" fmla="*/ 16090 w 148"/>
                <a:gd name="T39" fmla="*/ 144049 h 146"/>
                <a:gd name="T40" fmla="*/ 28961 w 148"/>
                <a:gd name="T41" fmla="*/ 143049 h 146"/>
                <a:gd name="T42" fmla="*/ 38615 w 148"/>
                <a:gd name="T43" fmla="*/ 137047 h 146"/>
                <a:gd name="T44" fmla="*/ 47196 w 148"/>
                <a:gd name="T45" fmla="*/ 143049 h 146"/>
                <a:gd name="T46" fmla="*/ 58995 w 148"/>
                <a:gd name="T47" fmla="*/ 145050 h 146"/>
                <a:gd name="T48" fmla="*/ 70794 w 148"/>
                <a:gd name="T49" fmla="*/ 124042 h 146"/>
                <a:gd name="T50" fmla="*/ 89029 w 148"/>
                <a:gd name="T51" fmla="*/ 116040 h 146"/>
                <a:gd name="T52" fmla="*/ 93319 w 148"/>
                <a:gd name="T53" fmla="*/ 104036 h 146"/>
                <a:gd name="T54" fmla="*/ 97610 w 148"/>
                <a:gd name="T55" fmla="*/ 96033 h 146"/>
                <a:gd name="T56" fmla="*/ 120135 w 148"/>
                <a:gd name="T57" fmla="*/ 90031 h 146"/>
                <a:gd name="T58" fmla="*/ 137297 w 148"/>
                <a:gd name="T59" fmla="*/ 86029 h 146"/>
                <a:gd name="T60" fmla="*/ 150169 w 148"/>
                <a:gd name="T61" fmla="*/ 82028 h 146"/>
                <a:gd name="T62" fmla="*/ 156605 w 148"/>
                <a:gd name="T63" fmla="*/ 75026 h 1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8"/>
                <a:gd name="T97" fmla="*/ 0 h 146"/>
                <a:gd name="T98" fmla="*/ 148 w 148"/>
                <a:gd name="T99" fmla="*/ 146 h 1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8" h="146">
                  <a:moveTo>
                    <a:pt x="148" y="71"/>
                  </a:moveTo>
                  <a:lnTo>
                    <a:pt x="146" y="67"/>
                  </a:lnTo>
                  <a:lnTo>
                    <a:pt x="145" y="56"/>
                  </a:lnTo>
                  <a:lnTo>
                    <a:pt x="141" y="44"/>
                  </a:lnTo>
                  <a:lnTo>
                    <a:pt x="135" y="36"/>
                  </a:lnTo>
                  <a:lnTo>
                    <a:pt x="129" y="33"/>
                  </a:lnTo>
                  <a:lnTo>
                    <a:pt x="125" y="33"/>
                  </a:lnTo>
                  <a:lnTo>
                    <a:pt x="120" y="35"/>
                  </a:lnTo>
                  <a:lnTo>
                    <a:pt x="115" y="32"/>
                  </a:lnTo>
                  <a:lnTo>
                    <a:pt x="111" y="26"/>
                  </a:lnTo>
                  <a:lnTo>
                    <a:pt x="108" y="20"/>
                  </a:lnTo>
                  <a:lnTo>
                    <a:pt x="104" y="14"/>
                  </a:lnTo>
                  <a:lnTo>
                    <a:pt x="95" y="12"/>
                  </a:lnTo>
                  <a:lnTo>
                    <a:pt x="88" y="10"/>
                  </a:lnTo>
                  <a:lnTo>
                    <a:pt x="82" y="9"/>
                  </a:lnTo>
                  <a:lnTo>
                    <a:pt x="77" y="7"/>
                  </a:lnTo>
                  <a:lnTo>
                    <a:pt x="73" y="3"/>
                  </a:lnTo>
                  <a:lnTo>
                    <a:pt x="68" y="1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8"/>
                  </a:lnTo>
                  <a:lnTo>
                    <a:pt x="58" y="15"/>
                  </a:lnTo>
                  <a:lnTo>
                    <a:pt x="57" y="20"/>
                  </a:lnTo>
                  <a:lnTo>
                    <a:pt x="55" y="24"/>
                  </a:lnTo>
                  <a:lnTo>
                    <a:pt x="50" y="31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7" y="55"/>
                  </a:lnTo>
                  <a:lnTo>
                    <a:pt x="20" y="62"/>
                  </a:lnTo>
                  <a:lnTo>
                    <a:pt x="11" y="71"/>
                  </a:lnTo>
                  <a:lnTo>
                    <a:pt x="3" y="82"/>
                  </a:lnTo>
                  <a:lnTo>
                    <a:pt x="0" y="90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6" y="94"/>
                  </a:lnTo>
                  <a:lnTo>
                    <a:pt x="11" y="107"/>
                  </a:lnTo>
                  <a:lnTo>
                    <a:pt x="14" y="123"/>
                  </a:lnTo>
                  <a:lnTo>
                    <a:pt x="14" y="136"/>
                  </a:lnTo>
                  <a:lnTo>
                    <a:pt x="15" y="144"/>
                  </a:lnTo>
                  <a:lnTo>
                    <a:pt x="20" y="146"/>
                  </a:lnTo>
                  <a:lnTo>
                    <a:pt x="27" y="143"/>
                  </a:lnTo>
                  <a:lnTo>
                    <a:pt x="32" y="139"/>
                  </a:lnTo>
                  <a:lnTo>
                    <a:pt x="36" y="137"/>
                  </a:lnTo>
                  <a:lnTo>
                    <a:pt x="39" y="138"/>
                  </a:lnTo>
                  <a:lnTo>
                    <a:pt x="44" y="143"/>
                  </a:lnTo>
                  <a:lnTo>
                    <a:pt x="50" y="146"/>
                  </a:lnTo>
                  <a:lnTo>
                    <a:pt x="55" y="145"/>
                  </a:lnTo>
                  <a:lnTo>
                    <a:pt x="60" y="135"/>
                  </a:lnTo>
                  <a:lnTo>
                    <a:pt x="66" y="124"/>
                  </a:lnTo>
                  <a:lnTo>
                    <a:pt x="75" y="119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87" y="104"/>
                  </a:lnTo>
                  <a:lnTo>
                    <a:pt x="87" y="99"/>
                  </a:lnTo>
                  <a:lnTo>
                    <a:pt x="91" y="96"/>
                  </a:lnTo>
                  <a:lnTo>
                    <a:pt x="104" y="92"/>
                  </a:lnTo>
                  <a:lnTo>
                    <a:pt x="112" y="90"/>
                  </a:lnTo>
                  <a:lnTo>
                    <a:pt x="120" y="89"/>
                  </a:lnTo>
                  <a:lnTo>
                    <a:pt x="128" y="86"/>
                  </a:lnTo>
                  <a:lnTo>
                    <a:pt x="135" y="84"/>
                  </a:lnTo>
                  <a:lnTo>
                    <a:pt x="140" y="82"/>
                  </a:lnTo>
                  <a:lnTo>
                    <a:pt x="144" y="78"/>
                  </a:lnTo>
                  <a:lnTo>
                    <a:pt x="146" y="75"/>
                  </a:lnTo>
                  <a:lnTo>
                    <a:pt x="148" y="71"/>
                  </a:lnTo>
                  <a:close/>
                </a:path>
              </a:pathLst>
            </a:custGeom>
            <a:solidFill>
              <a:srgbClr val="E8751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67" name="Freeform 433"/>
            <p:cNvSpPr>
              <a:spLocks/>
            </p:cNvSpPr>
            <p:nvPr/>
          </p:nvSpPr>
          <p:spPr bwMode="auto">
            <a:xfrm>
              <a:off x="1832234" y="1817740"/>
              <a:ext cx="144790" cy="91493"/>
            </a:xfrm>
            <a:custGeom>
              <a:avLst/>
              <a:gdLst>
                <a:gd name="T0" fmla="*/ 112964 w 133"/>
                <a:gd name="T1" fmla="*/ 4117 h 91"/>
                <a:gd name="T2" fmla="*/ 111877 w 133"/>
                <a:gd name="T3" fmla="*/ 23673 h 91"/>
                <a:gd name="T4" fmla="*/ 109705 w 133"/>
                <a:gd name="T5" fmla="*/ 36024 h 91"/>
                <a:gd name="T6" fmla="*/ 110791 w 133"/>
                <a:gd name="T7" fmla="*/ 45287 h 91"/>
                <a:gd name="T8" fmla="*/ 120567 w 133"/>
                <a:gd name="T9" fmla="*/ 44258 h 91"/>
                <a:gd name="T10" fmla="*/ 124912 w 133"/>
                <a:gd name="T11" fmla="*/ 34995 h 91"/>
                <a:gd name="T12" fmla="*/ 139032 w 133"/>
                <a:gd name="T13" fmla="*/ 43229 h 91"/>
                <a:gd name="T14" fmla="*/ 144463 w 133"/>
                <a:gd name="T15" fmla="*/ 50433 h 91"/>
                <a:gd name="T16" fmla="*/ 143377 w 133"/>
                <a:gd name="T17" fmla="*/ 61755 h 91"/>
                <a:gd name="T18" fmla="*/ 142291 w 133"/>
                <a:gd name="T19" fmla="*/ 67931 h 91"/>
                <a:gd name="T20" fmla="*/ 133601 w 133"/>
                <a:gd name="T21" fmla="*/ 80282 h 91"/>
                <a:gd name="T22" fmla="*/ 125998 w 133"/>
                <a:gd name="T23" fmla="*/ 86457 h 91"/>
                <a:gd name="T24" fmla="*/ 104274 w 133"/>
                <a:gd name="T25" fmla="*/ 83369 h 91"/>
                <a:gd name="T26" fmla="*/ 90154 w 133"/>
                <a:gd name="T27" fmla="*/ 79252 h 91"/>
                <a:gd name="T28" fmla="*/ 82550 w 133"/>
                <a:gd name="T29" fmla="*/ 85428 h 91"/>
                <a:gd name="T30" fmla="*/ 73861 w 133"/>
                <a:gd name="T31" fmla="*/ 90574 h 91"/>
                <a:gd name="T32" fmla="*/ 58654 w 133"/>
                <a:gd name="T33" fmla="*/ 93662 h 91"/>
                <a:gd name="T34" fmla="*/ 48878 w 133"/>
                <a:gd name="T35" fmla="*/ 93662 h 91"/>
                <a:gd name="T36" fmla="*/ 34758 w 133"/>
                <a:gd name="T37" fmla="*/ 91603 h 91"/>
                <a:gd name="T38" fmla="*/ 19551 w 133"/>
                <a:gd name="T39" fmla="*/ 84399 h 91"/>
                <a:gd name="T40" fmla="*/ 27155 w 133"/>
                <a:gd name="T41" fmla="*/ 79252 h 91"/>
                <a:gd name="T42" fmla="*/ 41275 w 133"/>
                <a:gd name="T43" fmla="*/ 79252 h 91"/>
                <a:gd name="T44" fmla="*/ 52137 w 133"/>
                <a:gd name="T45" fmla="*/ 72048 h 91"/>
                <a:gd name="T46" fmla="*/ 52137 w 133"/>
                <a:gd name="T47" fmla="*/ 61755 h 91"/>
                <a:gd name="T48" fmla="*/ 38017 w 133"/>
                <a:gd name="T49" fmla="*/ 66901 h 91"/>
                <a:gd name="T50" fmla="*/ 29327 w 133"/>
                <a:gd name="T51" fmla="*/ 68960 h 91"/>
                <a:gd name="T52" fmla="*/ 15207 w 133"/>
                <a:gd name="T53" fmla="*/ 58667 h 91"/>
                <a:gd name="T54" fmla="*/ 4345 w 133"/>
                <a:gd name="T55" fmla="*/ 52492 h 91"/>
                <a:gd name="T56" fmla="*/ 0 w 133"/>
                <a:gd name="T57" fmla="*/ 43229 h 91"/>
                <a:gd name="T58" fmla="*/ 2172 w 133"/>
                <a:gd name="T59" fmla="*/ 36024 h 91"/>
                <a:gd name="T60" fmla="*/ 13034 w 133"/>
                <a:gd name="T61" fmla="*/ 25731 h 91"/>
                <a:gd name="T62" fmla="*/ 16293 w 133"/>
                <a:gd name="T63" fmla="*/ 20585 h 91"/>
                <a:gd name="T64" fmla="*/ 24982 w 133"/>
                <a:gd name="T65" fmla="*/ 7205 h 91"/>
                <a:gd name="T66" fmla="*/ 30413 w 133"/>
                <a:gd name="T67" fmla="*/ 1029 h 91"/>
                <a:gd name="T68" fmla="*/ 44534 w 133"/>
                <a:gd name="T69" fmla="*/ 0 h 91"/>
                <a:gd name="T70" fmla="*/ 49965 w 133"/>
                <a:gd name="T71" fmla="*/ 5146 h 91"/>
                <a:gd name="T72" fmla="*/ 49965 w 133"/>
                <a:gd name="T73" fmla="*/ 13380 h 91"/>
                <a:gd name="T74" fmla="*/ 59740 w 133"/>
                <a:gd name="T75" fmla="*/ 19556 h 91"/>
                <a:gd name="T76" fmla="*/ 60827 w 133"/>
                <a:gd name="T77" fmla="*/ 28819 h 91"/>
                <a:gd name="T78" fmla="*/ 70602 w 133"/>
                <a:gd name="T79" fmla="*/ 36024 h 91"/>
                <a:gd name="T80" fmla="*/ 73861 w 133"/>
                <a:gd name="T81" fmla="*/ 45287 h 91"/>
                <a:gd name="T82" fmla="*/ 76033 w 133"/>
                <a:gd name="T83" fmla="*/ 51463 h 91"/>
                <a:gd name="T84" fmla="*/ 86895 w 133"/>
                <a:gd name="T85" fmla="*/ 56609 h 91"/>
                <a:gd name="T86" fmla="*/ 97757 w 133"/>
                <a:gd name="T87" fmla="*/ 60726 h 91"/>
                <a:gd name="T88" fmla="*/ 98843 w 133"/>
                <a:gd name="T89" fmla="*/ 48375 h 91"/>
                <a:gd name="T90" fmla="*/ 98843 w 133"/>
                <a:gd name="T91" fmla="*/ 38082 h 91"/>
                <a:gd name="T92" fmla="*/ 95585 w 133"/>
                <a:gd name="T93" fmla="*/ 30878 h 91"/>
                <a:gd name="T94" fmla="*/ 92326 w 133"/>
                <a:gd name="T95" fmla="*/ 29848 h 91"/>
                <a:gd name="T96" fmla="*/ 91240 w 133"/>
                <a:gd name="T97" fmla="*/ 19556 h 91"/>
                <a:gd name="T98" fmla="*/ 92326 w 133"/>
                <a:gd name="T99" fmla="*/ 11322 h 91"/>
                <a:gd name="T100" fmla="*/ 102102 w 133"/>
                <a:gd name="T101" fmla="*/ 6176 h 91"/>
                <a:gd name="T102" fmla="*/ 111877 w 133"/>
                <a:gd name="T103" fmla="*/ 1029 h 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3"/>
                <a:gd name="T157" fmla="*/ 0 h 91"/>
                <a:gd name="T158" fmla="*/ 133 w 133"/>
                <a:gd name="T159" fmla="*/ 91 h 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3" h="91">
                  <a:moveTo>
                    <a:pt x="104" y="0"/>
                  </a:moveTo>
                  <a:lnTo>
                    <a:pt x="104" y="4"/>
                  </a:lnTo>
                  <a:lnTo>
                    <a:pt x="103" y="13"/>
                  </a:lnTo>
                  <a:lnTo>
                    <a:pt x="103" y="23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1" y="39"/>
                  </a:lnTo>
                  <a:lnTo>
                    <a:pt x="102" y="44"/>
                  </a:lnTo>
                  <a:lnTo>
                    <a:pt x="107" y="46"/>
                  </a:lnTo>
                  <a:lnTo>
                    <a:pt x="111" y="43"/>
                  </a:lnTo>
                  <a:lnTo>
                    <a:pt x="113" y="37"/>
                  </a:lnTo>
                  <a:lnTo>
                    <a:pt x="115" y="34"/>
                  </a:lnTo>
                  <a:lnTo>
                    <a:pt x="121" y="36"/>
                  </a:lnTo>
                  <a:lnTo>
                    <a:pt x="128" y="42"/>
                  </a:lnTo>
                  <a:lnTo>
                    <a:pt x="132" y="45"/>
                  </a:lnTo>
                  <a:lnTo>
                    <a:pt x="133" y="49"/>
                  </a:lnTo>
                  <a:lnTo>
                    <a:pt x="132" y="54"/>
                  </a:lnTo>
                  <a:lnTo>
                    <a:pt x="132" y="60"/>
                  </a:lnTo>
                  <a:lnTo>
                    <a:pt x="132" y="62"/>
                  </a:lnTo>
                  <a:lnTo>
                    <a:pt x="131" y="66"/>
                  </a:lnTo>
                  <a:lnTo>
                    <a:pt x="128" y="72"/>
                  </a:lnTo>
                  <a:lnTo>
                    <a:pt x="123" y="78"/>
                  </a:lnTo>
                  <a:lnTo>
                    <a:pt x="121" y="82"/>
                  </a:lnTo>
                  <a:lnTo>
                    <a:pt x="116" y="84"/>
                  </a:lnTo>
                  <a:lnTo>
                    <a:pt x="107" y="83"/>
                  </a:lnTo>
                  <a:lnTo>
                    <a:pt x="96" y="81"/>
                  </a:lnTo>
                  <a:lnTo>
                    <a:pt x="88" y="78"/>
                  </a:lnTo>
                  <a:lnTo>
                    <a:pt x="83" y="77"/>
                  </a:lnTo>
                  <a:lnTo>
                    <a:pt x="79" y="80"/>
                  </a:lnTo>
                  <a:lnTo>
                    <a:pt x="76" y="83"/>
                  </a:lnTo>
                  <a:lnTo>
                    <a:pt x="72" y="85"/>
                  </a:lnTo>
                  <a:lnTo>
                    <a:pt x="68" y="88"/>
                  </a:lnTo>
                  <a:lnTo>
                    <a:pt x="61" y="90"/>
                  </a:lnTo>
                  <a:lnTo>
                    <a:pt x="54" y="91"/>
                  </a:lnTo>
                  <a:lnTo>
                    <a:pt x="49" y="91"/>
                  </a:lnTo>
                  <a:lnTo>
                    <a:pt x="45" y="91"/>
                  </a:lnTo>
                  <a:lnTo>
                    <a:pt x="39" y="91"/>
                  </a:lnTo>
                  <a:lnTo>
                    <a:pt x="32" y="89"/>
                  </a:lnTo>
                  <a:lnTo>
                    <a:pt x="24" y="85"/>
                  </a:lnTo>
                  <a:lnTo>
                    <a:pt x="18" y="82"/>
                  </a:lnTo>
                  <a:lnTo>
                    <a:pt x="19" y="78"/>
                  </a:lnTo>
                  <a:lnTo>
                    <a:pt x="25" y="77"/>
                  </a:lnTo>
                  <a:lnTo>
                    <a:pt x="32" y="77"/>
                  </a:lnTo>
                  <a:lnTo>
                    <a:pt x="38" y="77"/>
                  </a:lnTo>
                  <a:lnTo>
                    <a:pt x="43" y="75"/>
                  </a:lnTo>
                  <a:lnTo>
                    <a:pt x="48" y="70"/>
                  </a:lnTo>
                  <a:lnTo>
                    <a:pt x="49" y="64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35" y="65"/>
                  </a:lnTo>
                  <a:lnTo>
                    <a:pt x="32" y="67"/>
                  </a:lnTo>
                  <a:lnTo>
                    <a:pt x="27" y="67"/>
                  </a:lnTo>
                  <a:lnTo>
                    <a:pt x="20" y="62"/>
                  </a:lnTo>
                  <a:lnTo>
                    <a:pt x="14" y="57"/>
                  </a:lnTo>
                  <a:lnTo>
                    <a:pt x="8" y="53"/>
                  </a:lnTo>
                  <a:lnTo>
                    <a:pt x="4" y="51"/>
                  </a:lnTo>
                  <a:lnTo>
                    <a:pt x="2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0"/>
                  </a:lnTo>
                  <a:lnTo>
                    <a:pt x="12" y="25"/>
                  </a:lnTo>
                  <a:lnTo>
                    <a:pt x="14" y="22"/>
                  </a:lnTo>
                  <a:lnTo>
                    <a:pt x="15" y="20"/>
                  </a:lnTo>
                  <a:lnTo>
                    <a:pt x="18" y="14"/>
                  </a:lnTo>
                  <a:lnTo>
                    <a:pt x="23" y="7"/>
                  </a:lnTo>
                  <a:lnTo>
                    <a:pt x="25" y="4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2"/>
                  </a:lnTo>
                  <a:lnTo>
                    <a:pt x="46" y="5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50" y="15"/>
                  </a:lnTo>
                  <a:lnTo>
                    <a:pt x="55" y="19"/>
                  </a:lnTo>
                  <a:lnTo>
                    <a:pt x="56" y="23"/>
                  </a:lnTo>
                  <a:lnTo>
                    <a:pt x="56" y="28"/>
                  </a:lnTo>
                  <a:lnTo>
                    <a:pt x="61" y="31"/>
                  </a:lnTo>
                  <a:lnTo>
                    <a:pt x="65" y="35"/>
                  </a:lnTo>
                  <a:lnTo>
                    <a:pt x="68" y="39"/>
                  </a:lnTo>
                  <a:lnTo>
                    <a:pt x="68" y="44"/>
                  </a:lnTo>
                  <a:lnTo>
                    <a:pt x="68" y="47"/>
                  </a:lnTo>
                  <a:lnTo>
                    <a:pt x="70" y="50"/>
                  </a:lnTo>
                  <a:lnTo>
                    <a:pt x="75" y="52"/>
                  </a:lnTo>
                  <a:lnTo>
                    <a:pt x="80" y="55"/>
                  </a:lnTo>
                  <a:lnTo>
                    <a:pt x="86" y="59"/>
                  </a:lnTo>
                  <a:lnTo>
                    <a:pt x="90" y="59"/>
                  </a:lnTo>
                  <a:lnTo>
                    <a:pt x="91" y="54"/>
                  </a:lnTo>
                  <a:lnTo>
                    <a:pt x="91" y="47"/>
                  </a:lnTo>
                  <a:lnTo>
                    <a:pt x="91" y="42"/>
                  </a:lnTo>
                  <a:lnTo>
                    <a:pt x="91" y="37"/>
                  </a:lnTo>
                  <a:lnTo>
                    <a:pt x="91" y="32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5" y="29"/>
                  </a:lnTo>
                  <a:lnTo>
                    <a:pt x="84" y="24"/>
                  </a:lnTo>
                  <a:lnTo>
                    <a:pt x="84" y="19"/>
                  </a:lnTo>
                  <a:lnTo>
                    <a:pt x="84" y="14"/>
                  </a:lnTo>
                  <a:lnTo>
                    <a:pt x="85" y="11"/>
                  </a:lnTo>
                  <a:lnTo>
                    <a:pt x="88" y="8"/>
                  </a:lnTo>
                  <a:lnTo>
                    <a:pt x="94" y="6"/>
                  </a:lnTo>
                  <a:lnTo>
                    <a:pt x="99" y="4"/>
                  </a:lnTo>
                  <a:lnTo>
                    <a:pt x="103" y="1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E8751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68" name="Freeform 434"/>
            <p:cNvSpPr>
              <a:spLocks/>
            </p:cNvSpPr>
            <p:nvPr/>
          </p:nvSpPr>
          <p:spPr bwMode="auto">
            <a:xfrm>
              <a:off x="1769282" y="1768944"/>
              <a:ext cx="110167" cy="60996"/>
            </a:xfrm>
            <a:custGeom>
              <a:avLst/>
              <a:gdLst>
                <a:gd name="T0" fmla="*/ 81617 w 102"/>
                <a:gd name="T1" fmla="*/ 41275 h 60"/>
                <a:gd name="T2" fmla="*/ 80543 w 102"/>
                <a:gd name="T3" fmla="*/ 42307 h 60"/>
                <a:gd name="T4" fmla="*/ 77321 w 102"/>
                <a:gd name="T5" fmla="*/ 46435 h 60"/>
                <a:gd name="T6" fmla="*/ 73025 w 102"/>
                <a:gd name="T7" fmla="*/ 47467 h 60"/>
                <a:gd name="T8" fmla="*/ 70878 w 102"/>
                <a:gd name="T9" fmla="*/ 43339 h 60"/>
                <a:gd name="T10" fmla="*/ 68730 w 102"/>
                <a:gd name="T11" fmla="*/ 36116 h 60"/>
                <a:gd name="T12" fmla="*/ 65508 w 102"/>
                <a:gd name="T13" fmla="*/ 30957 h 60"/>
                <a:gd name="T14" fmla="*/ 62286 w 102"/>
                <a:gd name="T15" fmla="*/ 27861 h 60"/>
                <a:gd name="T16" fmla="*/ 60139 w 102"/>
                <a:gd name="T17" fmla="*/ 31988 h 60"/>
                <a:gd name="T18" fmla="*/ 59065 w 102"/>
                <a:gd name="T19" fmla="*/ 39212 h 60"/>
                <a:gd name="T20" fmla="*/ 59065 w 102"/>
                <a:gd name="T21" fmla="*/ 45403 h 60"/>
                <a:gd name="T22" fmla="*/ 56917 w 102"/>
                <a:gd name="T23" fmla="*/ 48499 h 60"/>
                <a:gd name="T24" fmla="*/ 51547 w 102"/>
                <a:gd name="T25" fmla="*/ 48499 h 60"/>
                <a:gd name="T26" fmla="*/ 45104 w 102"/>
                <a:gd name="T27" fmla="*/ 48499 h 60"/>
                <a:gd name="T28" fmla="*/ 40808 w 102"/>
                <a:gd name="T29" fmla="*/ 53658 h 60"/>
                <a:gd name="T30" fmla="*/ 40808 w 102"/>
                <a:gd name="T31" fmla="*/ 58817 h 60"/>
                <a:gd name="T32" fmla="*/ 40808 w 102"/>
                <a:gd name="T33" fmla="*/ 61913 h 60"/>
                <a:gd name="T34" fmla="*/ 39734 w 102"/>
                <a:gd name="T35" fmla="*/ 58817 h 60"/>
                <a:gd name="T36" fmla="*/ 35439 w 102"/>
                <a:gd name="T37" fmla="*/ 55722 h 60"/>
                <a:gd name="T38" fmla="*/ 28995 w 102"/>
                <a:gd name="T39" fmla="*/ 51594 h 60"/>
                <a:gd name="T40" fmla="*/ 23626 w 102"/>
                <a:gd name="T41" fmla="*/ 49530 h 60"/>
                <a:gd name="T42" fmla="*/ 16109 w 102"/>
                <a:gd name="T43" fmla="*/ 49530 h 60"/>
                <a:gd name="T44" fmla="*/ 6443 w 102"/>
                <a:gd name="T45" fmla="*/ 49530 h 60"/>
                <a:gd name="T46" fmla="*/ 0 w 102"/>
                <a:gd name="T47" fmla="*/ 47467 h 60"/>
                <a:gd name="T48" fmla="*/ 4296 w 102"/>
                <a:gd name="T49" fmla="*/ 41275 h 60"/>
                <a:gd name="T50" fmla="*/ 11813 w 102"/>
                <a:gd name="T51" fmla="*/ 35084 h 60"/>
                <a:gd name="T52" fmla="*/ 18256 w 102"/>
                <a:gd name="T53" fmla="*/ 30957 h 60"/>
                <a:gd name="T54" fmla="*/ 24700 w 102"/>
                <a:gd name="T55" fmla="*/ 25797 h 60"/>
                <a:gd name="T56" fmla="*/ 37587 w 102"/>
                <a:gd name="T57" fmla="*/ 19606 h 60"/>
                <a:gd name="T58" fmla="*/ 49399 w 102"/>
                <a:gd name="T59" fmla="*/ 12383 h 60"/>
                <a:gd name="T60" fmla="*/ 59065 w 102"/>
                <a:gd name="T61" fmla="*/ 7223 h 60"/>
                <a:gd name="T62" fmla="*/ 64434 w 102"/>
                <a:gd name="T63" fmla="*/ 2064 h 60"/>
                <a:gd name="T64" fmla="*/ 73025 w 102"/>
                <a:gd name="T65" fmla="*/ 0 h 60"/>
                <a:gd name="T66" fmla="*/ 81617 w 102"/>
                <a:gd name="T67" fmla="*/ 0 h 60"/>
                <a:gd name="T68" fmla="*/ 85912 w 102"/>
                <a:gd name="T69" fmla="*/ 0 h 60"/>
                <a:gd name="T70" fmla="*/ 89134 w 102"/>
                <a:gd name="T71" fmla="*/ 0 h 60"/>
                <a:gd name="T72" fmla="*/ 93429 w 102"/>
                <a:gd name="T73" fmla="*/ 0 h 60"/>
                <a:gd name="T74" fmla="*/ 99873 w 102"/>
                <a:gd name="T75" fmla="*/ 0 h 60"/>
                <a:gd name="T76" fmla="*/ 105242 w 102"/>
                <a:gd name="T77" fmla="*/ 2064 h 60"/>
                <a:gd name="T78" fmla="*/ 109538 w 102"/>
                <a:gd name="T79" fmla="*/ 6191 h 60"/>
                <a:gd name="T80" fmla="*/ 106316 w 102"/>
                <a:gd name="T81" fmla="*/ 10319 h 60"/>
                <a:gd name="T82" fmla="*/ 102021 w 102"/>
                <a:gd name="T83" fmla="*/ 15478 h 60"/>
                <a:gd name="T84" fmla="*/ 99873 w 102"/>
                <a:gd name="T85" fmla="*/ 17542 h 60"/>
                <a:gd name="T86" fmla="*/ 99873 w 102"/>
                <a:gd name="T87" fmla="*/ 19606 h 60"/>
                <a:gd name="T88" fmla="*/ 97725 w 102"/>
                <a:gd name="T89" fmla="*/ 24765 h 60"/>
                <a:gd name="T90" fmla="*/ 95577 w 102"/>
                <a:gd name="T91" fmla="*/ 31988 h 60"/>
                <a:gd name="T92" fmla="*/ 92356 w 102"/>
                <a:gd name="T93" fmla="*/ 36116 h 60"/>
                <a:gd name="T94" fmla="*/ 86986 w 102"/>
                <a:gd name="T95" fmla="*/ 40243 h 60"/>
                <a:gd name="T96" fmla="*/ 81617 w 102"/>
                <a:gd name="T97" fmla="*/ 41275 h 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2"/>
                <a:gd name="T148" fmla="*/ 0 h 60"/>
                <a:gd name="T149" fmla="*/ 102 w 102"/>
                <a:gd name="T150" fmla="*/ 60 h 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2" h="60">
                  <a:moveTo>
                    <a:pt x="76" y="40"/>
                  </a:moveTo>
                  <a:lnTo>
                    <a:pt x="75" y="41"/>
                  </a:lnTo>
                  <a:lnTo>
                    <a:pt x="72" y="45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5"/>
                  </a:lnTo>
                  <a:lnTo>
                    <a:pt x="61" y="30"/>
                  </a:lnTo>
                  <a:lnTo>
                    <a:pt x="58" y="27"/>
                  </a:lnTo>
                  <a:lnTo>
                    <a:pt x="56" y="31"/>
                  </a:lnTo>
                  <a:lnTo>
                    <a:pt x="55" y="38"/>
                  </a:lnTo>
                  <a:lnTo>
                    <a:pt x="55" y="44"/>
                  </a:lnTo>
                  <a:lnTo>
                    <a:pt x="53" y="47"/>
                  </a:lnTo>
                  <a:lnTo>
                    <a:pt x="48" y="47"/>
                  </a:lnTo>
                  <a:lnTo>
                    <a:pt x="42" y="47"/>
                  </a:lnTo>
                  <a:lnTo>
                    <a:pt x="38" y="52"/>
                  </a:lnTo>
                  <a:lnTo>
                    <a:pt x="38" y="57"/>
                  </a:lnTo>
                  <a:lnTo>
                    <a:pt x="38" y="60"/>
                  </a:lnTo>
                  <a:lnTo>
                    <a:pt x="37" y="57"/>
                  </a:lnTo>
                  <a:lnTo>
                    <a:pt x="33" y="54"/>
                  </a:lnTo>
                  <a:lnTo>
                    <a:pt x="27" y="50"/>
                  </a:lnTo>
                  <a:lnTo>
                    <a:pt x="22" y="48"/>
                  </a:lnTo>
                  <a:lnTo>
                    <a:pt x="15" y="48"/>
                  </a:lnTo>
                  <a:lnTo>
                    <a:pt x="6" y="48"/>
                  </a:lnTo>
                  <a:lnTo>
                    <a:pt x="0" y="46"/>
                  </a:lnTo>
                  <a:lnTo>
                    <a:pt x="4" y="40"/>
                  </a:lnTo>
                  <a:lnTo>
                    <a:pt x="11" y="34"/>
                  </a:lnTo>
                  <a:lnTo>
                    <a:pt x="17" y="30"/>
                  </a:lnTo>
                  <a:lnTo>
                    <a:pt x="23" y="25"/>
                  </a:lnTo>
                  <a:lnTo>
                    <a:pt x="35" y="19"/>
                  </a:lnTo>
                  <a:lnTo>
                    <a:pt x="46" y="12"/>
                  </a:lnTo>
                  <a:lnTo>
                    <a:pt x="55" y="7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8" y="2"/>
                  </a:lnTo>
                  <a:lnTo>
                    <a:pt x="102" y="6"/>
                  </a:lnTo>
                  <a:lnTo>
                    <a:pt x="99" y="10"/>
                  </a:lnTo>
                  <a:lnTo>
                    <a:pt x="95" y="15"/>
                  </a:lnTo>
                  <a:lnTo>
                    <a:pt x="93" y="17"/>
                  </a:lnTo>
                  <a:lnTo>
                    <a:pt x="93" y="19"/>
                  </a:lnTo>
                  <a:lnTo>
                    <a:pt x="91" y="24"/>
                  </a:lnTo>
                  <a:lnTo>
                    <a:pt x="89" y="31"/>
                  </a:lnTo>
                  <a:lnTo>
                    <a:pt x="86" y="35"/>
                  </a:lnTo>
                  <a:lnTo>
                    <a:pt x="81" y="39"/>
                  </a:lnTo>
                  <a:lnTo>
                    <a:pt x="76" y="40"/>
                  </a:lnTo>
                  <a:close/>
                </a:path>
              </a:pathLst>
            </a:custGeom>
            <a:solidFill>
              <a:srgbClr val="E8751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69" name="Freeform 435"/>
            <p:cNvSpPr>
              <a:spLocks/>
            </p:cNvSpPr>
            <p:nvPr/>
          </p:nvSpPr>
          <p:spPr bwMode="auto">
            <a:xfrm>
              <a:off x="1986467" y="1829939"/>
              <a:ext cx="94428" cy="79294"/>
            </a:xfrm>
            <a:custGeom>
              <a:avLst/>
              <a:gdLst>
                <a:gd name="T0" fmla="*/ 18201 w 86"/>
                <a:gd name="T1" fmla="*/ 12144 h 80"/>
                <a:gd name="T2" fmla="*/ 3212 w 86"/>
                <a:gd name="T3" fmla="*/ 0 h 80"/>
                <a:gd name="T4" fmla="*/ 1071 w 86"/>
                <a:gd name="T5" fmla="*/ 9108 h 80"/>
                <a:gd name="T6" fmla="*/ 3212 w 86"/>
                <a:gd name="T7" fmla="*/ 22265 h 80"/>
                <a:gd name="T8" fmla="*/ 5353 w 86"/>
                <a:gd name="T9" fmla="*/ 33397 h 80"/>
                <a:gd name="T10" fmla="*/ 11777 w 86"/>
                <a:gd name="T11" fmla="*/ 41493 h 80"/>
                <a:gd name="T12" fmla="*/ 19272 w 86"/>
                <a:gd name="T13" fmla="*/ 42505 h 80"/>
                <a:gd name="T14" fmla="*/ 25695 w 86"/>
                <a:gd name="T15" fmla="*/ 43517 h 80"/>
                <a:gd name="T16" fmla="*/ 21413 w 86"/>
                <a:gd name="T17" fmla="*/ 52625 h 80"/>
                <a:gd name="T18" fmla="*/ 25695 w 86"/>
                <a:gd name="T19" fmla="*/ 54649 h 80"/>
                <a:gd name="T20" fmla="*/ 40684 w 86"/>
                <a:gd name="T21" fmla="*/ 53637 h 80"/>
                <a:gd name="T22" fmla="*/ 44967 w 86"/>
                <a:gd name="T23" fmla="*/ 54649 h 80"/>
                <a:gd name="T24" fmla="*/ 42826 w 86"/>
                <a:gd name="T25" fmla="*/ 65782 h 80"/>
                <a:gd name="T26" fmla="*/ 40684 w 86"/>
                <a:gd name="T27" fmla="*/ 79950 h 80"/>
                <a:gd name="T28" fmla="*/ 57815 w 86"/>
                <a:gd name="T29" fmla="*/ 77926 h 80"/>
                <a:gd name="T30" fmla="*/ 77086 w 86"/>
                <a:gd name="T31" fmla="*/ 66794 h 80"/>
                <a:gd name="T32" fmla="*/ 80298 w 86"/>
                <a:gd name="T33" fmla="*/ 62746 h 80"/>
                <a:gd name="T34" fmla="*/ 77086 w 86"/>
                <a:gd name="T35" fmla="*/ 54649 h 80"/>
                <a:gd name="T36" fmla="*/ 84581 w 86"/>
                <a:gd name="T37" fmla="*/ 56673 h 80"/>
                <a:gd name="T38" fmla="*/ 92075 w 86"/>
                <a:gd name="T39" fmla="*/ 57685 h 80"/>
                <a:gd name="T40" fmla="*/ 82439 w 86"/>
                <a:gd name="T41" fmla="*/ 42505 h 80"/>
                <a:gd name="T42" fmla="*/ 76015 w 86"/>
                <a:gd name="T43" fmla="*/ 37445 h 80"/>
                <a:gd name="T44" fmla="*/ 81369 w 86"/>
                <a:gd name="T45" fmla="*/ 22265 h 80"/>
                <a:gd name="T46" fmla="*/ 81369 w 86"/>
                <a:gd name="T47" fmla="*/ 9108 h 80"/>
                <a:gd name="T48" fmla="*/ 69592 w 86"/>
                <a:gd name="T49" fmla="*/ 8096 h 80"/>
                <a:gd name="T50" fmla="*/ 67450 w 86"/>
                <a:gd name="T51" fmla="*/ 12144 h 80"/>
                <a:gd name="T52" fmla="*/ 58885 w 86"/>
                <a:gd name="T53" fmla="*/ 8096 h 80"/>
                <a:gd name="T54" fmla="*/ 50320 w 86"/>
                <a:gd name="T55" fmla="*/ 2024 h 80"/>
                <a:gd name="T56" fmla="*/ 48179 w 86"/>
                <a:gd name="T57" fmla="*/ 7084 h 80"/>
                <a:gd name="T58" fmla="*/ 51391 w 86"/>
                <a:gd name="T59" fmla="*/ 13156 h 80"/>
                <a:gd name="T60" fmla="*/ 46037 w 86"/>
                <a:gd name="T61" fmla="*/ 15180 h 80"/>
                <a:gd name="T62" fmla="*/ 37472 w 86"/>
                <a:gd name="T63" fmla="*/ 9108 h 80"/>
                <a:gd name="T64" fmla="*/ 29978 w 86"/>
                <a:gd name="T65" fmla="*/ 15180 h 80"/>
                <a:gd name="T66" fmla="*/ 23554 w 86"/>
                <a:gd name="T67" fmla="*/ 16192 h 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6"/>
                <a:gd name="T103" fmla="*/ 0 h 80"/>
                <a:gd name="T104" fmla="*/ 86 w 86"/>
                <a:gd name="T105" fmla="*/ 80 h 8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6" h="80">
                  <a:moveTo>
                    <a:pt x="20" y="16"/>
                  </a:moveTo>
                  <a:lnTo>
                    <a:pt x="17" y="12"/>
                  </a:lnTo>
                  <a:lnTo>
                    <a:pt x="10" y="5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9"/>
                  </a:lnTo>
                  <a:lnTo>
                    <a:pt x="2" y="15"/>
                  </a:lnTo>
                  <a:lnTo>
                    <a:pt x="3" y="22"/>
                  </a:lnTo>
                  <a:lnTo>
                    <a:pt x="4" y="27"/>
                  </a:lnTo>
                  <a:lnTo>
                    <a:pt x="5" y="33"/>
                  </a:lnTo>
                  <a:lnTo>
                    <a:pt x="8" y="38"/>
                  </a:lnTo>
                  <a:lnTo>
                    <a:pt x="11" y="41"/>
                  </a:lnTo>
                  <a:lnTo>
                    <a:pt x="15" y="42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24" y="43"/>
                  </a:lnTo>
                  <a:lnTo>
                    <a:pt x="23" y="47"/>
                  </a:lnTo>
                  <a:lnTo>
                    <a:pt x="20" y="52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31" y="54"/>
                  </a:lnTo>
                  <a:lnTo>
                    <a:pt x="38" y="53"/>
                  </a:lnTo>
                  <a:lnTo>
                    <a:pt x="41" y="53"/>
                  </a:lnTo>
                  <a:lnTo>
                    <a:pt x="42" y="54"/>
                  </a:lnTo>
                  <a:lnTo>
                    <a:pt x="42" y="58"/>
                  </a:lnTo>
                  <a:lnTo>
                    <a:pt x="40" y="65"/>
                  </a:lnTo>
                  <a:lnTo>
                    <a:pt x="38" y="73"/>
                  </a:lnTo>
                  <a:lnTo>
                    <a:pt x="38" y="79"/>
                  </a:lnTo>
                  <a:lnTo>
                    <a:pt x="43" y="80"/>
                  </a:lnTo>
                  <a:lnTo>
                    <a:pt x="54" y="77"/>
                  </a:lnTo>
                  <a:lnTo>
                    <a:pt x="64" y="72"/>
                  </a:lnTo>
                  <a:lnTo>
                    <a:pt x="72" y="66"/>
                  </a:lnTo>
                  <a:lnTo>
                    <a:pt x="76" y="64"/>
                  </a:lnTo>
                  <a:lnTo>
                    <a:pt x="75" y="62"/>
                  </a:lnTo>
                  <a:lnTo>
                    <a:pt x="72" y="57"/>
                  </a:lnTo>
                  <a:lnTo>
                    <a:pt x="72" y="54"/>
                  </a:lnTo>
                  <a:lnTo>
                    <a:pt x="75" y="54"/>
                  </a:lnTo>
                  <a:lnTo>
                    <a:pt x="79" y="56"/>
                  </a:lnTo>
                  <a:lnTo>
                    <a:pt x="84" y="58"/>
                  </a:lnTo>
                  <a:lnTo>
                    <a:pt x="86" y="57"/>
                  </a:lnTo>
                  <a:lnTo>
                    <a:pt x="83" y="50"/>
                  </a:lnTo>
                  <a:lnTo>
                    <a:pt x="77" y="42"/>
                  </a:lnTo>
                  <a:lnTo>
                    <a:pt x="72" y="39"/>
                  </a:lnTo>
                  <a:lnTo>
                    <a:pt x="71" y="37"/>
                  </a:lnTo>
                  <a:lnTo>
                    <a:pt x="72" y="31"/>
                  </a:lnTo>
                  <a:lnTo>
                    <a:pt x="76" y="22"/>
                  </a:lnTo>
                  <a:lnTo>
                    <a:pt x="77" y="15"/>
                  </a:lnTo>
                  <a:lnTo>
                    <a:pt x="76" y="9"/>
                  </a:lnTo>
                  <a:lnTo>
                    <a:pt x="71" y="7"/>
                  </a:lnTo>
                  <a:lnTo>
                    <a:pt x="65" y="8"/>
                  </a:lnTo>
                  <a:lnTo>
                    <a:pt x="64" y="10"/>
                  </a:lnTo>
                  <a:lnTo>
                    <a:pt x="63" y="12"/>
                  </a:lnTo>
                  <a:lnTo>
                    <a:pt x="60" y="11"/>
                  </a:lnTo>
                  <a:lnTo>
                    <a:pt x="55" y="8"/>
                  </a:lnTo>
                  <a:lnTo>
                    <a:pt x="50" y="3"/>
                  </a:lnTo>
                  <a:lnTo>
                    <a:pt x="47" y="2"/>
                  </a:lnTo>
                  <a:lnTo>
                    <a:pt x="45" y="3"/>
                  </a:lnTo>
                  <a:lnTo>
                    <a:pt x="45" y="7"/>
                  </a:lnTo>
                  <a:lnTo>
                    <a:pt x="47" y="11"/>
                  </a:lnTo>
                  <a:lnTo>
                    <a:pt x="48" y="13"/>
                  </a:lnTo>
                  <a:lnTo>
                    <a:pt x="47" y="16"/>
                  </a:lnTo>
                  <a:lnTo>
                    <a:pt x="43" y="15"/>
                  </a:lnTo>
                  <a:lnTo>
                    <a:pt x="39" y="11"/>
                  </a:lnTo>
                  <a:lnTo>
                    <a:pt x="35" y="9"/>
                  </a:lnTo>
                  <a:lnTo>
                    <a:pt x="32" y="11"/>
                  </a:lnTo>
                  <a:lnTo>
                    <a:pt x="28" y="15"/>
                  </a:lnTo>
                  <a:lnTo>
                    <a:pt x="25" y="16"/>
                  </a:lnTo>
                  <a:lnTo>
                    <a:pt x="22" y="16"/>
                  </a:lnTo>
                  <a:lnTo>
                    <a:pt x="20" y="16"/>
                  </a:lnTo>
                  <a:close/>
                </a:path>
              </a:pathLst>
            </a:custGeom>
            <a:solidFill>
              <a:srgbClr val="E8751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70" name="Freeform 436"/>
            <p:cNvSpPr>
              <a:spLocks/>
            </p:cNvSpPr>
            <p:nvPr/>
          </p:nvSpPr>
          <p:spPr bwMode="auto">
            <a:xfrm>
              <a:off x="2080895" y="1878736"/>
              <a:ext cx="37771" cy="45748"/>
            </a:xfrm>
            <a:custGeom>
              <a:avLst/>
              <a:gdLst>
                <a:gd name="T0" fmla="*/ 15034 w 34"/>
                <a:gd name="T1" fmla="*/ 4003 h 46"/>
                <a:gd name="T2" fmla="*/ 15034 w 34"/>
                <a:gd name="T3" fmla="*/ 5004 h 46"/>
                <a:gd name="T4" fmla="*/ 13960 w 34"/>
                <a:gd name="T5" fmla="*/ 7006 h 46"/>
                <a:gd name="T6" fmla="*/ 11813 w 34"/>
                <a:gd name="T7" fmla="*/ 12010 h 46"/>
                <a:gd name="T8" fmla="*/ 7517 w 34"/>
                <a:gd name="T9" fmla="*/ 15012 h 46"/>
                <a:gd name="T10" fmla="*/ 4296 w 34"/>
                <a:gd name="T11" fmla="*/ 18015 h 46"/>
                <a:gd name="T12" fmla="*/ 1074 w 34"/>
                <a:gd name="T13" fmla="*/ 23019 h 46"/>
                <a:gd name="T14" fmla="*/ 0 w 34"/>
                <a:gd name="T15" fmla="*/ 28023 h 46"/>
                <a:gd name="T16" fmla="*/ 3222 w 34"/>
                <a:gd name="T17" fmla="*/ 31026 h 46"/>
                <a:gd name="T18" fmla="*/ 7517 w 34"/>
                <a:gd name="T19" fmla="*/ 35029 h 46"/>
                <a:gd name="T20" fmla="*/ 12887 w 34"/>
                <a:gd name="T21" fmla="*/ 37031 h 46"/>
                <a:gd name="T22" fmla="*/ 17182 w 34"/>
                <a:gd name="T23" fmla="*/ 40033 h 46"/>
                <a:gd name="T24" fmla="*/ 20404 w 34"/>
                <a:gd name="T25" fmla="*/ 44036 h 46"/>
                <a:gd name="T26" fmla="*/ 23625 w 34"/>
                <a:gd name="T27" fmla="*/ 46038 h 46"/>
                <a:gd name="T28" fmla="*/ 28995 w 34"/>
                <a:gd name="T29" fmla="*/ 44036 h 46"/>
                <a:gd name="T30" fmla="*/ 33290 w 34"/>
                <a:gd name="T31" fmla="*/ 40033 h 46"/>
                <a:gd name="T32" fmla="*/ 36512 w 34"/>
                <a:gd name="T33" fmla="*/ 35029 h 46"/>
                <a:gd name="T34" fmla="*/ 36512 w 34"/>
                <a:gd name="T35" fmla="*/ 29024 h 46"/>
                <a:gd name="T36" fmla="*/ 35438 w 34"/>
                <a:gd name="T37" fmla="*/ 24020 h 46"/>
                <a:gd name="T38" fmla="*/ 32216 w 34"/>
                <a:gd name="T39" fmla="*/ 20017 h 46"/>
                <a:gd name="T40" fmla="*/ 32216 w 34"/>
                <a:gd name="T41" fmla="*/ 15012 h 46"/>
                <a:gd name="T42" fmla="*/ 31143 w 34"/>
                <a:gd name="T43" fmla="*/ 9007 h 46"/>
                <a:gd name="T44" fmla="*/ 28995 w 34"/>
                <a:gd name="T45" fmla="*/ 5004 h 46"/>
                <a:gd name="T46" fmla="*/ 24699 w 34"/>
                <a:gd name="T47" fmla="*/ 1001 h 46"/>
                <a:gd name="T48" fmla="*/ 23625 w 34"/>
                <a:gd name="T49" fmla="*/ 0 h 46"/>
                <a:gd name="T50" fmla="*/ 22552 w 34"/>
                <a:gd name="T51" fmla="*/ 0 h 46"/>
                <a:gd name="T52" fmla="*/ 20404 w 34"/>
                <a:gd name="T53" fmla="*/ 0 h 46"/>
                <a:gd name="T54" fmla="*/ 17182 w 34"/>
                <a:gd name="T55" fmla="*/ 1001 h 46"/>
                <a:gd name="T56" fmla="*/ 15034 w 34"/>
                <a:gd name="T57" fmla="*/ 4003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"/>
                <a:gd name="T88" fmla="*/ 0 h 46"/>
                <a:gd name="T89" fmla="*/ 34 w 34"/>
                <a:gd name="T90" fmla="*/ 46 h 4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" h="46">
                  <a:moveTo>
                    <a:pt x="14" y="4"/>
                  </a:moveTo>
                  <a:lnTo>
                    <a:pt x="14" y="5"/>
                  </a:lnTo>
                  <a:lnTo>
                    <a:pt x="13" y="7"/>
                  </a:lnTo>
                  <a:lnTo>
                    <a:pt x="11" y="12"/>
                  </a:lnTo>
                  <a:lnTo>
                    <a:pt x="7" y="15"/>
                  </a:lnTo>
                  <a:lnTo>
                    <a:pt x="4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7" y="35"/>
                  </a:lnTo>
                  <a:lnTo>
                    <a:pt x="12" y="37"/>
                  </a:lnTo>
                  <a:lnTo>
                    <a:pt x="16" y="40"/>
                  </a:lnTo>
                  <a:lnTo>
                    <a:pt x="19" y="44"/>
                  </a:lnTo>
                  <a:lnTo>
                    <a:pt x="22" y="46"/>
                  </a:lnTo>
                  <a:lnTo>
                    <a:pt x="27" y="44"/>
                  </a:lnTo>
                  <a:lnTo>
                    <a:pt x="31" y="40"/>
                  </a:lnTo>
                  <a:lnTo>
                    <a:pt x="34" y="35"/>
                  </a:lnTo>
                  <a:lnTo>
                    <a:pt x="34" y="29"/>
                  </a:lnTo>
                  <a:lnTo>
                    <a:pt x="33" y="24"/>
                  </a:lnTo>
                  <a:lnTo>
                    <a:pt x="30" y="20"/>
                  </a:lnTo>
                  <a:lnTo>
                    <a:pt x="30" y="15"/>
                  </a:lnTo>
                  <a:lnTo>
                    <a:pt x="29" y="9"/>
                  </a:lnTo>
                  <a:lnTo>
                    <a:pt x="27" y="5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E8751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71" name="Freeform 437"/>
            <p:cNvSpPr>
              <a:spLocks/>
            </p:cNvSpPr>
            <p:nvPr/>
          </p:nvSpPr>
          <p:spPr bwMode="auto">
            <a:xfrm>
              <a:off x="2071451" y="1814691"/>
              <a:ext cx="217185" cy="106741"/>
            </a:xfrm>
            <a:custGeom>
              <a:avLst/>
              <a:gdLst>
                <a:gd name="T0" fmla="*/ 180629 w 202"/>
                <a:gd name="T1" fmla="*/ 29925 h 100"/>
                <a:gd name="T2" fmla="*/ 196661 w 202"/>
                <a:gd name="T3" fmla="*/ 34052 h 100"/>
                <a:gd name="T4" fmla="*/ 209487 w 202"/>
                <a:gd name="T5" fmla="*/ 42307 h 100"/>
                <a:gd name="T6" fmla="*/ 214831 w 202"/>
                <a:gd name="T7" fmla="*/ 53658 h 100"/>
                <a:gd name="T8" fmla="*/ 214831 w 202"/>
                <a:gd name="T9" fmla="*/ 69136 h 100"/>
                <a:gd name="T10" fmla="*/ 214831 w 202"/>
                <a:gd name="T11" fmla="*/ 75327 h 100"/>
                <a:gd name="T12" fmla="*/ 203074 w 202"/>
                <a:gd name="T13" fmla="*/ 83582 h 100"/>
                <a:gd name="T14" fmla="*/ 192386 w 202"/>
                <a:gd name="T15" fmla="*/ 87710 h 100"/>
                <a:gd name="T16" fmla="*/ 177423 w 202"/>
                <a:gd name="T17" fmla="*/ 86678 h 100"/>
                <a:gd name="T18" fmla="*/ 171010 w 202"/>
                <a:gd name="T19" fmla="*/ 86678 h 100"/>
                <a:gd name="T20" fmla="*/ 162459 w 202"/>
                <a:gd name="T21" fmla="*/ 92869 h 100"/>
                <a:gd name="T22" fmla="*/ 151771 w 202"/>
                <a:gd name="T23" fmla="*/ 94933 h 100"/>
                <a:gd name="T24" fmla="*/ 138946 w 202"/>
                <a:gd name="T25" fmla="*/ 95965 h 100"/>
                <a:gd name="T26" fmla="*/ 128257 w 202"/>
                <a:gd name="T27" fmla="*/ 96997 h 100"/>
                <a:gd name="T28" fmla="*/ 118638 w 202"/>
                <a:gd name="T29" fmla="*/ 101124 h 100"/>
                <a:gd name="T30" fmla="*/ 106881 w 202"/>
                <a:gd name="T31" fmla="*/ 103188 h 100"/>
                <a:gd name="T32" fmla="*/ 89780 w 202"/>
                <a:gd name="T33" fmla="*/ 102156 h 100"/>
                <a:gd name="T34" fmla="*/ 78023 w 202"/>
                <a:gd name="T35" fmla="*/ 100092 h 100"/>
                <a:gd name="T36" fmla="*/ 67335 w 202"/>
                <a:gd name="T37" fmla="*/ 92869 h 100"/>
                <a:gd name="T38" fmla="*/ 56647 w 202"/>
                <a:gd name="T39" fmla="*/ 81519 h 100"/>
                <a:gd name="T40" fmla="*/ 56647 w 202"/>
                <a:gd name="T41" fmla="*/ 62945 h 100"/>
                <a:gd name="T42" fmla="*/ 56647 w 202"/>
                <a:gd name="T43" fmla="*/ 49530 h 100"/>
                <a:gd name="T44" fmla="*/ 52372 w 202"/>
                <a:gd name="T45" fmla="*/ 40243 h 100"/>
                <a:gd name="T46" fmla="*/ 44890 w 202"/>
                <a:gd name="T47" fmla="*/ 33020 h 100"/>
                <a:gd name="T48" fmla="*/ 32064 w 202"/>
                <a:gd name="T49" fmla="*/ 34052 h 100"/>
                <a:gd name="T50" fmla="*/ 25651 w 202"/>
                <a:gd name="T51" fmla="*/ 36116 h 100"/>
                <a:gd name="T52" fmla="*/ 12826 w 202"/>
                <a:gd name="T53" fmla="*/ 25797 h 100"/>
                <a:gd name="T54" fmla="*/ 0 w 202"/>
                <a:gd name="T55" fmla="*/ 16510 h 100"/>
                <a:gd name="T56" fmla="*/ 7482 w 202"/>
                <a:gd name="T57" fmla="*/ 3096 h 100"/>
                <a:gd name="T58" fmla="*/ 20307 w 202"/>
                <a:gd name="T59" fmla="*/ 0 h 100"/>
                <a:gd name="T60" fmla="*/ 32064 w 202"/>
                <a:gd name="T61" fmla="*/ 6191 h 100"/>
                <a:gd name="T62" fmla="*/ 39546 w 202"/>
                <a:gd name="T63" fmla="*/ 17542 h 100"/>
                <a:gd name="T64" fmla="*/ 52372 w 202"/>
                <a:gd name="T65" fmla="*/ 20638 h 100"/>
                <a:gd name="T66" fmla="*/ 57716 w 202"/>
                <a:gd name="T67" fmla="*/ 13414 h 100"/>
                <a:gd name="T68" fmla="*/ 67335 w 202"/>
                <a:gd name="T69" fmla="*/ 13414 h 100"/>
                <a:gd name="T70" fmla="*/ 73748 w 202"/>
                <a:gd name="T71" fmla="*/ 16510 h 100"/>
                <a:gd name="T72" fmla="*/ 78023 w 202"/>
                <a:gd name="T73" fmla="*/ 29925 h 100"/>
                <a:gd name="T74" fmla="*/ 90849 w 202"/>
                <a:gd name="T75" fmla="*/ 44371 h 100"/>
                <a:gd name="T76" fmla="*/ 97262 w 202"/>
                <a:gd name="T77" fmla="*/ 54690 h 100"/>
                <a:gd name="T78" fmla="*/ 118638 w 202"/>
                <a:gd name="T79" fmla="*/ 52626 h 100"/>
                <a:gd name="T80" fmla="*/ 131464 w 202"/>
                <a:gd name="T81" fmla="*/ 54690 h 100"/>
                <a:gd name="T82" fmla="*/ 142152 w 202"/>
                <a:gd name="T83" fmla="*/ 47466 h 100"/>
                <a:gd name="T84" fmla="*/ 152840 w 202"/>
                <a:gd name="T85" fmla="*/ 38180 h 100"/>
                <a:gd name="T86" fmla="*/ 164597 w 202"/>
                <a:gd name="T87" fmla="*/ 29925 h 1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2"/>
                <a:gd name="T133" fmla="*/ 0 h 100"/>
                <a:gd name="T134" fmla="*/ 202 w 202"/>
                <a:gd name="T135" fmla="*/ 100 h 1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2" h="100">
                  <a:moveTo>
                    <a:pt x="166" y="28"/>
                  </a:moveTo>
                  <a:lnTo>
                    <a:pt x="169" y="29"/>
                  </a:lnTo>
                  <a:lnTo>
                    <a:pt x="176" y="30"/>
                  </a:lnTo>
                  <a:lnTo>
                    <a:pt x="184" y="33"/>
                  </a:lnTo>
                  <a:lnTo>
                    <a:pt x="191" y="37"/>
                  </a:lnTo>
                  <a:lnTo>
                    <a:pt x="196" y="41"/>
                  </a:lnTo>
                  <a:lnTo>
                    <a:pt x="198" y="46"/>
                  </a:lnTo>
                  <a:lnTo>
                    <a:pt x="201" y="52"/>
                  </a:lnTo>
                  <a:lnTo>
                    <a:pt x="201" y="60"/>
                  </a:lnTo>
                  <a:lnTo>
                    <a:pt x="201" y="67"/>
                  </a:lnTo>
                  <a:lnTo>
                    <a:pt x="202" y="69"/>
                  </a:lnTo>
                  <a:lnTo>
                    <a:pt x="201" y="73"/>
                  </a:lnTo>
                  <a:lnTo>
                    <a:pt x="196" y="76"/>
                  </a:lnTo>
                  <a:lnTo>
                    <a:pt x="190" y="81"/>
                  </a:lnTo>
                  <a:lnTo>
                    <a:pt x="186" y="84"/>
                  </a:lnTo>
                  <a:lnTo>
                    <a:pt x="180" y="85"/>
                  </a:lnTo>
                  <a:lnTo>
                    <a:pt x="172" y="85"/>
                  </a:lnTo>
                  <a:lnTo>
                    <a:pt x="166" y="84"/>
                  </a:lnTo>
                  <a:lnTo>
                    <a:pt x="163" y="83"/>
                  </a:lnTo>
                  <a:lnTo>
                    <a:pt x="160" y="84"/>
                  </a:lnTo>
                  <a:lnTo>
                    <a:pt x="156" y="88"/>
                  </a:lnTo>
                  <a:lnTo>
                    <a:pt x="152" y="90"/>
                  </a:lnTo>
                  <a:lnTo>
                    <a:pt x="148" y="91"/>
                  </a:lnTo>
                  <a:lnTo>
                    <a:pt x="142" y="92"/>
                  </a:lnTo>
                  <a:lnTo>
                    <a:pt x="136" y="92"/>
                  </a:lnTo>
                  <a:lnTo>
                    <a:pt x="130" y="93"/>
                  </a:lnTo>
                  <a:lnTo>
                    <a:pt x="125" y="93"/>
                  </a:lnTo>
                  <a:lnTo>
                    <a:pt x="120" y="94"/>
                  </a:lnTo>
                  <a:lnTo>
                    <a:pt x="116" y="96"/>
                  </a:lnTo>
                  <a:lnTo>
                    <a:pt x="111" y="98"/>
                  </a:lnTo>
                  <a:lnTo>
                    <a:pt x="106" y="99"/>
                  </a:lnTo>
                  <a:lnTo>
                    <a:pt x="100" y="100"/>
                  </a:lnTo>
                  <a:lnTo>
                    <a:pt x="92" y="100"/>
                  </a:lnTo>
                  <a:lnTo>
                    <a:pt x="84" y="99"/>
                  </a:lnTo>
                  <a:lnTo>
                    <a:pt x="77" y="99"/>
                  </a:lnTo>
                  <a:lnTo>
                    <a:pt x="73" y="97"/>
                  </a:lnTo>
                  <a:lnTo>
                    <a:pt x="68" y="93"/>
                  </a:lnTo>
                  <a:lnTo>
                    <a:pt x="63" y="90"/>
                  </a:lnTo>
                  <a:lnTo>
                    <a:pt x="58" y="85"/>
                  </a:lnTo>
                  <a:lnTo>
                    <a:pt x="53" y="79"/>
                  </a:lnTo>
                  <a:lnTo>
                    <a:pt x="52" y="71"/>
                  </a:lnTo>
                  <a:lnTo>
                    <a:pt x="53" y="61"/>
                  </a:lnTo>
                  <a:lnTo>
                    <a:pt x="53" y="54"/>
                  </a:lnTo>
                  <a:lnTo>
                    <a:pt x="53" y="48"/>
                  </a:lnTo>
                  <a:lnTo>
                    <a:pt x="51" y="44"/>
                  </a:lnTo>
                  <a:lnTo>
                    <a:pt x="49" y="39"/>
                  </a:lnTo>
                  <a:lnTo>
                    <a:pt x="46" y="35"/>
                  </a:lnTo>
                  <a:lnTo>
                    <a:pt x="42" y="32"/>
                  </a:lnTo>
                  <a:lnTo>
                    <a:pt x="36" y="32"/>
                  </a:lnTo>
                  <a:lnTo>
                    <a:pt x="30" y="33"/>
                  </a:lnTo>
                  <a:lnTo>
                    <a:pt x="28" y="35"/>
                  </a:lnTo>
                  <a:lnTo>
                    <a:pt x="24" y="35"/>
                  </a:lnTo>
                  <a:lnTo>
                    <a:pt x="20" y="31"/>
                  </a:lnTo>
                  <a:lnTo>
                    <a:pt x="12" y="25"/>
                  </a:lnTo>
                  <a:lnTo>
                    <a:pt x="5" y="22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7" y="17"/>
                  </a:lnTo>
                  <a:lnTo>
                    <a:pt x="43" y="21"/>
                  </a:lnTo>
                  <a:lnTo>
                    <a:pt x="49" y="20"/>
                  </a:lnTo>
                  <a:lnTo>
                    <a:pt x="52" y="16"/>
                  </a:lnTo>
                  <a:lnTo>
                    <a:pt x="54" y="13"/>
                  </a:lnTo>
                  <a:lnTo>
                    <a:pt x="59" y="12"/>
                  </a:lnTo>
                  <a:lnTo>
                    <a:pt x="63" y="13"/>
                  </a:lnTo>
                  <a:lnTo>
                    <a:pt x="67" y="13"/>
                  </a:lnTo>
                  <a:lnTo>
                    <a:pt x="69" y="16"/>
                  </a:lnTo>
                  <a:lnTo>
                    <a:pt x="70" y="21"/>
                  </a:lnTo>
                  <a:lnTo>
                    <a:pt x="73" y="29"/>
                  </a:lnTo>
                  <a:lnTo>
                    <a:pt x="80" y="36"/>
                  </a:lnTo>
                  <a:lnTo>
                    <a:pt x="85" y="43"/>
                  </a:lnTo>
                  <a:lnTo>
                    <a:pt x="88" y="50"/>
                  </a:lnTo>
                  <a:lnTo>
                    <a:pt x="91" y="53"/>
                  </a:lnTo>
                  <a:lnTo>
                    <a:pt x="100" y="52"/>
                  </a:lnTo>
                  <a:lnTo>
                    <a:pt x="111" y="51"/>
                  </a:lnTo>
                  <a:lnTo>
                    <a:pt x="119" y="52"/>
                  </a:lnTo>
                  <a:lnTo>
                    <a:pt x="123" y="53"/>
                  </a:lnTo>
                  <a:lnTo>
                    <a:pt x="128" y="51"/>
                  </a:lnTo>
                  <a:lnTo>
                    <a:pt x="133" y="46"/>
                  </a:lnTo>
                  <a:lnTo>
                    <a:pt x="138" y="41"/>
                  </a:lnTo>
                  <a:lnTo>
                    <a:pt x="143" y="37"/>
                  </a:lnTo>
                  <a:lnTo>
                    <a:pt x="149" y="32"/>
                  </a:lnTo>
                  <a:lnTo>
                    <a:pt x="154" y="29"/>
                  </a:lnTo>
                  <a:lnTo>
                    <a:pt x="166" y="28"/>
                  </a:lnTo>
                  <a:close/>
                </a:path>
              </a:pathLst>
            </a:custGeom>
            <a:solidFill>
              <a:srgbClr val="E8751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72" name="Freeform 438"/>
            <p:cNvSpPr>
              <a:spLocks/>
            </p:cNvSpPr>
            <p:nvPr/>
          </p:nvSpPr>
          <p:spPr bwMode="auto">
            <a:xfrm>
              <a:off x="1901481" y="1750645"/>
              <a:ext cx="44066" cy="39648"/>
            </a:xfrm>
            <a:custGeom>
              <a:avLst/>
              <a:gdLst>
                <a:gd name="T0" fmla="*/ 42228 w 40"/>
                <a:gd name="T1" fmla="*/ 20595 h 37"/>
                <a:gd name="T2" fmla="*/ 41116 w 40"/>
                <a:gd name="T3" fmla="*/ 21624 h 37"/>
                <a:gd name="T4" fmla="*/ 38894 w 40"/>
                <a:gd name="T5" fmla="*/ 26773 h 37"/>
                <a:gd name="T6" fmla="*/ 35560 w 40"/>
                <a:gd name="T7" fmla="*/ 30892 h 37"/>
                <a:gd name="T8" fmla="*/ 31115 w 40"/>
                <a:gd name="T9" fmla="*/ 35011 h 37"/>
                <a:gd name="T10" fmla="*/ 26670 w 40"/>
                <a:gd name="T11" fmla="*/ 37070 h 37"/>
                <a:gd name="T12" fmla="*/ 21114 w 40"/>
                <a:gd name="T13" fmla="*/ 38100 h 37"/>
                <a:gd name="T14" fmla="*/ 15557 w 40"/>
                <a:gd name="T15" fmla="*/ 38100 h 37"/>
                <a:gd name="T16" fmla="*/ 14446 w 40"/>
                <a:gd name="T17" fmla="*/ 38100 h 37"/>
                <a:gd name="T18" fmla="*/ 13335 w 40"/>
                <a:gd name="T19" fmla="*/ 37070 h 37"/>
                <a:gd name="T20" fmla="*/ 12224 w 40"/>
                <a:gd name="T21" fmla="*/ 35011 h 37"/>
                <a:gd name="T22" fmla="*/ 10001 w 40"/>
                <a:gd name="T23" fmla="*/ 32951 h 37"/>
                <a:gd name="T24" fmla="*/ 5556 w 40"/>
                <a:gd name="T25" fmla="*/ 28832 h 37"/>
                <a:gd name="T26" fmla="*/ 2223 w 40"/>
                <a:gd name="T27" fmla="*/ 24714 h 37"/>
                <a:gd name="T28" fmla="*/ 0 w 40"/>
                <a:gd name="T29" fmla="*/ 20595 h 37"/>
                <a:gd name="T30" fmla="*/ 2223 w 40"/>
                <a:gd name="T31" fmla="*/ 17505 h 37"/>
                <a:gd name="T32" fmla="*/ 6667 w 40"/>
                <a:gd name="T33" fmla="*/ 12357 h 37"/>
                <a:gd name="T34" fmla="*/ 13335 w 40"/>
                <a:gd name="T35" fmla="*/ 7208 h 37"/>
                <a:gd name="T36" fmla="*/ 18891 w 40"/>
                <a:gd name="T37" fmla="*/ 3089 h 37"/>
                <a:gd name="T38" fmla="*/ 22225 w 40"/>
                <a:gd name="T39" fmla="*/ 0 h 37"/>
                <a:gd name="T40" fmla="*/ 27781 w 40"/>
                <a:gd name="T41" fmla="*/ 2059 h 37"/>
                <a:gd name="T42" fmla="*/ 35560 w 40"/>
                <a:gd name="T43" fmla="*/ 4119 h 37"/>
                <a:gd name="T44" fmla="*/ 41116 w 40"/>
                <a:gd name="T45" fmla="*/ 7208 h 37"/>
                <a:gd name="T46" fmla="*/ 44450 w 40"/>
                <a:gd name="T47" fmla="*/ 12357 h 37"/>
                <a:gd name="T48" fmla="*/ 42228 w 40"/>
                <a:gd name="T49" fmla="*/ 20595 h 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37"/>
                <a:gd name="T77" fmla="*/ 40 w 40"/>
                <a:gd name="T78" fmla="*/ 37 h 3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37">
                  <a:moveTo>
                    <a:pt x="38" y="20"/>
                  </a:moveTo>
                  <a:lnTo>
                    <a:pt x="37" y="21"/>
                  </a:lnTo>
                  <a:lnTo>
                    <a:pt x="35" y="26"/>
                  </a:lnTo>
                  <a:lnTo>
                    <a:pt x="32" y="30"/>
                  </a:lnTo>
                  <a:lnTo>
                    <a:pt x="28" y="34"/>
                  </a:lnTo>
                  <a:lnTo>
                    <a:pt x="24" y="36"/>
                  </a:lnTo>
                  <a:lnTo>
                    <a:pt x="19" y="37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12" y="36"/>
                  </a:lnTo>
                  <a:lnTo>
                    <a:pt x="11" y="34"/>
                  </a:lnTo>
                  <a:lnTo>
                    <a:pt x="9" y="32"/>
                  </a:lnTo>
                  <a:lnTo>
                    <a:pt x="5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6" y="12"/>
                  </a:lnTo>
                  <a:lnTo>
                    <a:pt x="12" y="7"/>
                  </a:lnTo>
                  <a:lnTo>
                    <a:pt x="17" y="3"/>
                  </a:lnTo>
                  <a:lnTo>
                    <a:pt x="20" y="0"/>
                  </a:lnTo>
                  <a:lnTo>
                    <a:pt x="25" y="2"/>
                  </a:lnTo>
                  <a:lnTo>
                    <a:pt x="32" y="4"/>
                  </a:lnTo>
                  <a:lnTo>
                    <a:pt x="37" y="7"/>
                  </a:lnTo>
                  <a:lnTo>
                    <a:pt x="40" y="12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E8751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73" name="Freeform 439"/>
            <p:cNvSpPr>
              <a:spLocks/>
            </p:cNvSpPr>
            <p:nvPr/>
          </p:nvSpPr>
          <p:spPr bwMode="auto">
            <a:xfrm flipV="1">
              <a:off x="2071451" y="1509713"/>
              <a:ext cx="217185" cy="323277"/>
            </a:xfrm>
            <a:custGeom>
              <a:avLst/>
              <a:gdLst>
                <a:gd name="T0" fmla="*/ 99894 w 201"/>
                <a:gd name="T1" fmla="*/ 281211 h 319"/>
                <a:gd name="T2" fmla="*/ 94523 w 201"/>
                <a:gd name="T3" fmla="*/ 298470 h 319"/>
                <a:gd name="T4" fmla="*/ 85930 w 201"/>
                <a:gd name="T5" fmla="*/ 312683 h 319"/>
                <a:gd name="T6" fmla="*/ 98820 w 201"/>
                <a:gd name="T7" fmla="*/ 323850 h 319"/>
                <a:gd name="T8" fmla="*/ 132118 w 201"/>
                <a:gd name="T9" fmla="*/ 322835 h 319"/>
                <a:gd name="T10" fmla="*/ 154675 w 201"/>
                <a:gd name="T11" fmla="*/ 313698 h 319"/>
                <a:gd name="T12" fmla="*/ 176157 w 201"/>
                <a:gd name="T13" fmla="*/ 308622 h 319"/>
                <a:gd name="T14" fmla="*/ 195492 w 201"/>
                <a:gd name="T15" fmla="*/ 309637 h 319"/>
                <a:gd name="T16" fmla="*/ 211603 w 201"/>
                <a:gd name="T17" fmla="*/ 293394 h 319"/>
                <a:gd name="T18" fmla="*/ 193343 w 201"/>
                <a:gd name="T19" fmla="*/ 277151 h 319"/>
                <a:gd name="T20" fmla="*/ 184750 w 201"/>
                <a:gd name="T21" fmla="*/ 266999 h 319"/>
                <a:gd name="T22" fmla="*/ 195492 w 201"/>
                <a:gd name="T23" fmla="*/ 254816 h 319"/>
                <a:gd name="T24" fmla="*/ 192269 w 201"/>
                <a:gd name="T25" fmla="*/ 238573 h 319"/>
                <a:gd name="T26" fmla="*/ 201936 w 201"/>
                <a:gd name="T27" fmla="*/ 222330 h 319"/>
                <a:gd name="T28" fmla="*/ 204085 w 201"/>
                <a:gd name="T29" fmla="*/ 189843 h 319"/>
                <a:gd name="T30" fmla="*/ 177231 w 201"/>
                <a:gd name="T31" fmla="*/ 170554 h 319"/>
                <a:gd name="T32" fmla="*/ 201936 w 201"/>
                <a:gd name="T33" fmla="*/ 151265 h 319"/>
                <a:gd name="T34" fmla="*/ 206233 w 201"/>
                <a:gd name="T35" fmla="*/ 121824 h 319"/>
                <a:gd name="T36" fmla="*/ 210529 w 201"/>
                <a:gd name="T37" fmla="*/ 91368 h 319"/>
                <a:gd name="T38" fmla="*/ 215900 w 201"/>
                <a:gd name="T39" fmla="*/ 55836 h 319"/>
                <a:gd name="T40" fmla="*/ 196566 w 201"/>
                <a:gd name="T41" fmla="*/ 54821 h 319"/>
                <a:gd name="T42" fmla="*/ 211603 w 201"/>
                <a:gd name="T43" fmla="*/ 29441 h 319"/>
                <a:gd name="T44" fmla="*/ 208381 w 201"/>
                <a:gd name="T45" fmla="*/ 6091 h 319"/>
                <a:gd name="T46" fmla="*/ 203010 w 201"/>
                <a:gd name="T47" fmla="*/ 5076 h 319"/>
                <a:gd name="T48" fmla="*/ 185824 w 201"/>
                <a:gd name="T49" fmla="*/ 3046 h 319"/>
                <a:gd name="T50" fmla="*/ 175083 w 201"/>
                <a:gd name="T51" fmla="*/ 0 h 319"/>
                <a:gd name="T52" fmla="*/ 170787 w 201"/>
                <a:gd name="T53" fmla="*/ 2030 h 319"/>
                <a:gd name="T54" fmla="*/ 155749 w 201"/>
                <a:gd name="T55" fmla="*/ 6091 h 319"/>
                <a:gd name="T56" fmla="*/ 138563 w 201"/>
                <a:gd name="T57" fmla="*/ 9137 h 319"/>
                <a:gd name="T58" fmla="*/ 129970 w 201"/>
                <a:gd name="T59" fmla="*/ 17258 h 319"/>
                <a:gd name="T60" fmla="*/ 116006 w 201"/>
                <a:gd name="T61" fmla="*/ 20304 h 319"/>
                <a:gd name="T62" fmla="*/ 93449 w 201"/>
                <a:gd name="T63" fmla="*/ 31471 h 319"/>
                <a:gd name="T64" fmla="*/ 87004 w 201"/>
                <a:gd name="T65" fmla="*/ 54821 h 319"/>
                <a:gd name="T66" fmla="*/ 79486 w 201"/>
                <a:gd name="T67" fmla="*/ 61927 h 319"/>
                <a:gd name="T68" fmla="*/ 63374 w 201"/>
                <a:gd name="T69" fmla="*/ 71064 h 319"/>
                <a:gd name="T70" fmla="*/ 49410 w 201"/>
                <a:gd name="T71" fmla="*/ 82232 h 319"/>
                <a:gd name="T72" fmla="*/ 39743 w 201"/>
                <a:gd name="T73" fmla="*/ 94414 h 319"/>
                <a:gd name="T74" fmla="*/ 47262 w 201"/>
                <a:gd name="T75" fmla="*/ 116748 h 319"/>
                <a:gd name="T76" fmla="*/ 50484 w 201"/>
                <a:gd name="T77" fmla="*/ 134007 h 319"/>
                <a:gd name="T78" fmla="*/ 46188 w 201"/>
                <a:gd name="T79" fmla="*/ 145174 h 319"/>
                <a:gd name="T80" fmla="*/ 33298 w 201"/>
                <a:gd name="T81" fmla="*/ 119794 h 319"/>
                <a:gd name="T82" fmla="*/ 22557 w 201"/>
                <a:gd name="T83" fmla="*/ 119794 h 319"/>
                <a:gd name="T84" fmla="*/ 9667 w 201"/>
                <a:gd name="T85" fmla="*/ 134007 h 319"/>
                <a:gd name="T86" fmla="*/ 0 w 201"/>
                <a:gd name="T87" fmla="*/ 168524 h 319"/>
                <a:gd name="T88" fmla="*/ 2148 w 201"/>
                <a:gd name="T89" fmla="*/ 192889 h 319"/>
                <a:gd name="T90" fmla="*/ 20408 w 201"/>
                <a:gd name="T91" fmla="*/ 202026 h 319"/>
                <a:gd name="T92" fmla="*/ 32224 w 201"/>
                <a:gd name="T93" fmla="*/ 202026 h 319"/>
                <a:gd name="T94" fmla="*/ 30076 w 201"/>
                <a:gd name="T95" fmla="*/ 214208 h 319"/>
                <a:gd name="T96" fmla="*/ 25779 w 201"/>
                <a:gd name="T97" fmla="*/ 227406 h 319"/>
                <a:gd name="T98" fmla="*/ 38669 w 201"/>
                <a:gd name="T99" fmla="*/ 241618 h 319"/>
                <a:gd name="T100" fmla="*/ 67670 w 201"/>
                <a:gd name="T101" fmla="*/ 247710 h 319"/>
                <a:gd name="T102" fmla="*/ 82708 w 201"/>
                <a:gd name="T103" fmla="*/ 232482 h 319"/>
                <a:gd name="T104" fmla="*/ 103116 w 201"/>
                <a:gd name="T105" fmla="*/ 243649 h 319"/>
                <a:gd name="T106" fmla="*/ 121377 w 201"/>
                <a:gd name="T107" fmla="*/ 266999 h 319"/>
                <a:gd name="T108" fmla="*/ 110635 w 201"/>
                <a:gd name="T109" fmla="*/ 259892 h 319"/>
                <a:gd name="T110" fmla="*/ 88079 w 201"/>
                <a:gd name="T111" fmla="*/ 261923 h 3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1"/>
                <a:gd name="T169" fmla="*/ 0 h 319"/>
                <a:gd name="T170" fmla="*/ 201 w 201"/>
                <a:gd name="T171" fmla="*/ 319 h 3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1" h="319">
                  <a:moveTo>
                    <a:pt x="84" y="267"/>
                  </a:moveTo>
                  <a:lnTo>
                    <a:pt x="88" y="270"/>
                  </a:lnTo>
                  <a:lnTo>
                    <a:pt x="93" y="277"/>
                  </a:lnTo>
                  <a:lnTo>
                    <a:pt x="97" y="283"/>
                  </a:lnTo>
                  <a:lnTo>
                    <a:pt x="95" y="290"/>
                  </a:lnTo>
                  <a:lnTo>
                    <a:pt x="88" y="294"/>
                  </a:lnTo>
                  <a:lnTo>
                    <a:pt x="82" y="296"/>
                  </a:lnTo>
                  <a:lnTo>
                    <a:pt x="78" y="301"/>
                  </a:lnTo>
                  <a:lnTo>
                    <a:pt x="80" y="308"/>
                  </a:lnTo>
                  <a:lnTo>
                    <a:pt x="82" y="315"/>
                  </a:lnTo>
                  <a:lnTo>
                    <a:pt x="85" y="318"/>
                  </a:lnTo>
                  <a:lnTo>
                    <a:pt x="92" y="319"/>
                  </a:lnTo>
                  <a:lnTo>
                    <a:pt x="104" y="319"/>
                  </a:lnTo>
                  <a:lnTo>
                    <a:pt x="116" y="319"/>
                  </a:lnTo>
                  <a:lnTo>
                    <a:pt x="123" y="318"/>
                  </a:lnTo>
                  <a:lnTo>
                    <a:pt x="129" y="316"/>
                  </a:lnTo>
                  <a:lnTo>
                    <a:pt x="136" y="312"/>
                  </a:lnTo>
                  <a:lnTo>
                    <a:pt x="144" y="309"/>
                  </a:lnTo>
                  <a:lnTo>
                    <a:pt x="151" y="305"/>
                  </a:lnTo>
                  <a:lnTo>
                    <a:pt x="158" y="304"/>
                  </a:lnTo>
                  <a:lnTo>
                    <a:pt x="164" y="304"/>
                  </a:lnTo>
                  <a:lnTo>
                    <a:pt x="171" y="306"/>
                  </a:lnTo>
                  <a:lnTo>
                    <a:pt x="176" y="306"/>
                  </a:lnTo>
                  <a:lnTo>
                    <a:pt x="182" y="305"/>
                  </a:lnTo>
                  <a:lnTo>
                    <a:pt x="187" y="300"/>
                  </a:lnTo>
                  <a:lnTo>
                    <a:pt x="191" y="294"/>
                  </a:lnTo>
                  <a:lnTo>
                    <a:pt x="197" y="289"/>
                  </a:lnTo>
                  <a:lnTo>
                    <a:pt x="198" y="285"/>
                  </a:lnTo>
                  <a:lnTo>
                    <a:pt x="191" y="279"/>
                  </a:lnTo>
                  <a:lnTo>
                    <a:pt x="180" y="273"/>
                  </a:lnTo>
                  <a:lnTo>
                    <a:pt x="173" y="270"/>
                  </a:lnTo>
                  <a:lnTo>
                    <a:pt x="169" y="266"/>
                  </a:lnTo>
                  <a:lnTo>
                    <a:pt x="172" y="263"/>
                  </a:lnTo>
                  <a:lnTo>
                    <a:pt x="177" y="259"/>
                  </a:lnTo>
                  <a:lnTo>
                    <a:pt x="181" y="256"/>
                  </a:lnTo>
                  <a:lnTo>
                    <a:pt x="182" y="251"/>
                  </a:lnTo>
                  <a:lnTo>
                    <a:pt x="182" y="244"/>
                  </a:lnTo>
                  <a:lnTo>
                    <a:pt x="180" y="238"/>
                  </a:lnTo>
                  <a:lnTo>
                    <a:pt x="179" y="235"/>
                  </a:lnTo>
                  <a:lnTo>
                    <a:pt x="179" y="232"/>
                  </a:lnTo>
                  <a:lnTo>
                    <a:pt x="182" y="227"/>
                  </a:lnTo>
                  <a:lnTo>
                    <a:pt x="188" y="219"/>
                  </a:lnTo>
                  <a:lnTo>
                    <a:pt x="195" y="209"/>
                  </a:lnTo>
                  <a:lnTo>
                    <a:pt x="197" y="197"/>
                  </a:lnTo>
                  <a:lnTo>
                    <a:pt x="190" y="187"/>
                  </a:lnTo>
                  <a:lnTo>
                    <a:pt x="177" y="179"/>
                  </a:lnTo>
                  <a:lnTo>
                    <a:pt x="168" y="173"/>
                  </a:lnTo>
                  <a:lnTo>
                    <a:pt x="165" y="168"/>
                  </a:lnTo>
                  <a:lnTo>
                    <a:pt x="168" y="162"/>
                  </a:lnTo>
                  <a:lnTo>
                    <a:pt x="177" y="156"/>
                  </a:lnTo>
                  <a:lnTo>
                    <a:pt x="188" y="149"/>
                  </a:lnTo>
                  <a:lnTo>
                    <a:pt x="195" y="139"/>
                  </a:lnTo>
                  <a:lnTo>
                    <a:pt x="195" y="130"/>
                  </a:lnTo>
                  <a:lnTo>
                    <a:pt x="192" y="120"/>
                  </a:lnTo>
                  <a:lnTo>
                    <a:pt x="194" y="109"/>
                  </a:lnTo>
                  <a:lnTo>
                    <a:pt x="195" y="100"/>
                  </a:lnTo>
                  <a:lnTo>
                    <a:pt x="196" y="90"/>
                  </a:lnTo>
                  <a:lnTo>
                    <a:pt x="197" y="77"/>
                  </a:lnTo>
                  <a:lnTo>
                    <a:pt x="199" y="65"/>
                  </a:lnTo>
                  <a:lnTo>
                    <a:pt x="201" y="55"/>
                  </a:lnTo>
                  <a:lnTo>
                    <a:pt x="196" y="52"/>
                  </a:lnTo>
                  <a:lnTo>
                    <a:pt x="189" y="54"/>
                  </a:lnTo>
                  <a:lnTo>
                    <a:pt x="183" y="54"/>
                  </a:lnTo>
                  <a:lnTo>
                    <a:pt x="183" y="51"/>
                  </a:lnTo>
                  <a:lnTo>
                    <a:pt x="190" y="40"/>
                  </a:lnTo>
                  <a:lnTo>
                    <a:pt x="197" y="29"/>
                  </a:lnTo>
                  <a:lnTo>
                    <a:pt x="199" y="18"/>
                  </a:lnTo>
                  <a:lnTo>
                    <a:pt x="198" y="10"/>
                  </a:lnTo>
                  <a:lnTo>
                    <a:pt x="194" y="6"/>
                  </a:lnTo>
                  <a:lnTo>
                    <a:pt x="192" y="5"/>
                  </a:lnTo>
                  <a:lnTo>
                    <a:pt x="190" y="5"/>
                  </a:lnTo>
                  <a:lnTo>
                    <a:pt x="189" y="5"/>
                  </a:lnTo>
                  <a:lnTo>
                    <a:pt x="187" y="5"/>
                  </a:lnTo>
                  <a:lnTo>
                    <a:pt x="179" y="6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4" y="0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1"/>
                  </a:lnTo>
                  <a:lnTo>
                    <a:pt x="159" y="2"/>
                  </a:lnTo>
                  <a:lnTo>
                    <a:pt x="156" y="5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39" y="7"/>
                  </a:lnTo>
                  <a:lnTo>
                    <a:pt x="135" y="8"/>
                  </a:lnTo>
                  <a:lnTo>
                    <a:pt x="129" y="9"/>
                  </a:lnTo>
                  <a:lnTo>
                    <a:pt x="126" y="10"/>
                  </a:lnTo>
                  <a:lnTo>
                    <a:pt x="123" y="14"/>
                  </a:lnTo>
                  <a:lnTo>
                    <a:pt x="121" y="17"/>
                  </a:lnTo>
                  <a:lnTo>
                    <a:pt x="119" y="18"/>
                  </a:lnTo>
                  <a:lnTo>
                    <a:pt x="115" y="18"/>
                  </a:lnTo>
                  <a:lnTo>
                    <a:pt x="108" y="20"/>
                  </a:lnTo>
                  <a:lnTo>
                    <a:pt x="100" y="23"/>
                  </a:lnTo>
                  <a:lnTo>
                    <a:pt x="93" y="26"/>
                  </a:lnTo>
                  <a:lnTo>
                    <a:pt x="87" y="31"/>
                  </a:lnTo>
                  <a:lnTo>
                    <a:pt x="82" y="39"/>
                  </a:lnTo>
                  <a:lnTo>
                    <a:pt x="80" y="47"/>
                  </a:lnTo>
                  <a:lnTo>
                    <a:pt x="81" y="54"/>
                  </a:lnTo>
                  <a:lnTo>
                    <a:pt x="81" y="59"/>
                  </a:lnTo>
                  <a:lnTo>
                    <a:pt x="80" y="60"/>
                  </a:lnTo>
                  <a:lnTo>
                    <a:pt x="74" y="61"/>
                  </a:lnTo>
                  <a:lnTo>
                    <a:pt x="67" y="62"/>
                  </a:lnTo>
                  <a:lnTo>
                    <a:pt x="60" y="66"/>
                  </a:lnTo>
                  <a:lnTo>
                    <a:pt x="59" y="70"/>
                  </a:lnTo>
                  <a:lnTo>
                    <a:pt x="57" y="74"/>
                  </a:lnTo>
                  <a:lnTo>
                    <a:pt x="52" y="77"/>
                  </a:lnTo>
                  <a:lnTo>
                    <a:pt x="46" y="81"/>
                  </a:lnTo>
                  <a:lnTo>
                    <a:pt x="43" y="84"/>
                  </a:lnTo>
                  <a:lnTo>
                    <a:pt x="40" y="89"/>
                  </a:lnTo>
                  <a:lnTo>
                    <a:pt x="37" y="93"/>
                  </a:lnTo>
                  <a:lnTo>
                    <a:pt x="35" y="99"/>
                  </a:lnTo>
                  <a:lnTo>
                    <a:pt x="38" y="107"/>
                  </a:lnTo>
                  <a:lnTo>
                    <a:pt x="44" y="115"/>
                  </a:lnTo>
                  <a:lnTo>
                    <a:pt x="47" y="122"/>
                  </a:lnTo>
                  <a:lnTo>
                    <a:pt x="49" y="128"/>
                  </a:lnTo>
                  <a:lnTo>
                    <a:pt x="47" y="132"/>
                  </a:lnTo>
                  <a:lnTo>
                    <a:pt x="45" y="138"/>
                  </a:lnTo>
                  <a:lnTo>
                    <a:pt x="44" y="143"/>
                  </a:lnTo>
                  <a:lnTo>
                    <a:pt x="43" y="143"/>
                  </a:lnTo>
                  <a:lnTo>
                    <a:pt x="38" y="136"/>
                  </a:lnTo>
                  <a:lnTo>
                    <a:pt x="34" y="126"/>
                  </a:lnTo>
                  <a:lnTo>
                    <a:pt x="31" y="118"/>
                  </a:lnTo>
                  <a:lnTo>
                    <a:pt x="28" y="113"/>
                  </a:lnTo>
                  <a:lnTo>
                    <a:pt x="24" y="114"/>
                  </a:lnTo>
                  <a:lnTo>
                    <a:pt x="21" y="118"/>
                  </a:lnTo>
                  <a:lnTo>
                    <a:pt x="16" y="123"/>
                  </a:lnTo>
                  <a:lnTo>
                    <a:pt x="12" y="128"/>
                  </a:lnTo>
                  <a:lnTo>
                    <a:pt x="9" y="132"/>
                  </a:lnTo>
                  <a:lnTo>
                    <a:pt x="7" y="141"/>
                  </a:lnTo>
                  <a:lnTo>
                    <a:pt x="4" y="153"/>
                  </a:lnTo>
                  <a:lnTo>
                    <a:pt x="0" y="166"/>
                  </a:lnTo>
                  <a:lnTo>
                    <a:pt x="0" y="176"/>
                  </a:lnTo>
                  <a:lnTo>
                    <a:pt x="1" y="184"/>
                  </a:lnTo>
                  <a:lnTo>
                    <a:pt x="2" y="190"/>
                  </a:lnTo>
                  <a:lnTo>
                    <a:pt x="6" y="195"/>
                  </a:lnTo>
                  <a:lnTo>
                    <a:pt x="12" y="198"/>
                  </a:lnTo>
                  <a:lnTo>
                    <a:pt x="19" y="199"/>
                  </a:lnTo>
                  <a:lnTo>
                    <a:pt x="23" y="200"/>
                  </a:lnTo>
                  <a:lnTo>
                    <a:pt x="27" y="200"/>
                  </a:lnTo>
                  <a:lnTo>
                    <a:pt x="30" y="199"/>
                  </a:lnTo>
                  <a:lnTo>
                    <a:pt x="31" y="200"/>
                  </a:lnTo>
                  <a:lnTo>
                    <a:pt x="30" y="205"/>
                  </a:lnTo>
                  <a:lnTo>
                    <a:pt x="28" y="211"/>
                  </a:lnTo>
                  <a:lnTo>
                    <a:pt x="24" y="215"/>
                  </a:lnTo>
                  <a:lnTo>
                    <a:pt x="23" y="219"/>
                  </a:lnTo>
                  <a:lnTo>
                    <a:pt x="24" y="224"/>
                  </a:lnTo>
                  <a:lnTo>
                    <a:pt x="28" y="229"/>
                  </a:lnTo>
                  <a:lnTo>
                    <a:pt x="31" y="234"/>
                  </a:lnTo>
                  <a:lnTo>
                    <a:pt x="36" y="238"/>
                  </a:lnTo>
                  <a:lnTo>
                    <a:pt x="44" y="245"/>
                  </a:lnTo>
                  <a:lnTo>
                    <a:pt x="54" y="248"/>
                  </a:lnTo>
                  <a:lnTo>
                    <a:pt x="63" y="244"/>
                  </a:lnTo>
                  <a:lnTo>
                    <a:pt x="70" y="237"/>
                  </a:lnTo>
                  <a:lnTo>
                    <a:pt x="75" y="232"/>
                  </a:lnTo>
                  <a:lnTo>
                    <a:pt x="77" y="229"/>
                  </a:lnTo>
                  <a:lnTo>
                    <a:pt x="82" y="230"/>
                  </a:lnTo>
                  <a:lnTo>
                    <a:pt x="88" y="234"/>
                  </a:lnTo>
                  <a:lnTo>
                    <a:pt x="96" y="240"/>
                  </a:lnTo>
                  <a:lnTo>
                    <a:pt x="104" y="247"/>
                  </a:lnTo>
                  <a:lnTo>
                    <a:pt x="111" y="256"/>
                  </a:lnTo>
                  <a:lnTo>
                    <a:pt x="113" y="263"/>
                  </a:lnTo>
                  <a:lnTo>
                    <a:pt x="113" y="264"/>
                  </a:lnTo>
                  <a:lnTo>
                    <a:pt x="110" y="262"/>
                  </a:lnTo>
                  <a:lnTo>
                    <a:pt x="103" y="256"/>
                  </a:lnTo>
                  <a:lnTo>
                    <a:pt x="93" y="252"/>
                  </a:lnTo>
                  <a:lnTo>
                    <a:pt x="85" y="252"/>
                  </a:lnTo>
                  <a:lnTo>
                    <a:pt x="82" y="258"/>
                  </a:lnTo>
                  <a:lnTo>
                    <a:pt x="84" y="267"/>
                  </a:lnTo>
                  <a:close/>
                </a:path>
              </a:pathLst>
            </a:custGeom>
            <a:solidFill>
              <a:srgbClr val="E8751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74" name="Freeform 440"/>
            <p:cNvSpPr>
              <a:spLocks/>
            </p:cNvSpPr>
            <p:nvPr/>
          </p:nvSpPr>
          <p:spPr bwMode="auto">
            <a:xfrm>
              <a:off x="2077746" y="1778094"/>
              <a:ext cx="34625" cy="15248"/>
            </a:xfrm>
            <a:custGeom>
              <a:avLst/>
              <a:gdLst>
                <a:gd name="T0" fmla="*/ 33291 w 34"/>
                <a:gd name="T1" fmla="*/ 0 h 18"/>
                <a:gd name="T2" fmla="*/ 34365 w 34"/>
                <a:gd name="T3" fmla="*/ 970 h 18"/>
                <a:gd name="T4" fmla="*/ 36513 w 34"/>
                <a:gd name="T5" fmla="*/ 2910 h 18"/>
                <a:gd name="T6" fmla="*/ 36513 w 34"/>
                <a:gd name="T7" fmla="*/ 5821 h 18"/>
                <a:gd name="T8" fmla="*/ 32217 w 34"/>
                <a:gd name="T9" fmla="*/ 9702 h 18"/>
                <a:gd name="T10" fmla="*/ 25774 w 34"/>
                <a:gd name="T11" fmla="*/ 13582 h 18"/>
                <a:gd name="T12" fmla="*/ 23626 w 34"/>
                <a:gd name="T13" fmla="*/ 15523 h 18"/>
                <a:gd name="T14" fmla="*/ 20404 w 34"/>
                <a:gd name="T15" fmla="*/ 17463 h 18"/>
                <a:gd name="T16" fmla="*/ 12887 w 34"/>
                <a:gd name="T17" fmla="*/ 17463 h 18"/>
                <a:gd name="T18" fmla="*/ 4296 w 34"/>
                <a:gd name="T19" fmla="*/ 15523 h 18"/>
                <a:gd name="T20" fmla="*/ 0 w 34"/>
                <a:gd name="T21" fmla="*/ 12612 h 18"/>
                <a:gd name="T22" fmla="*/ 0 w 34"/>
                <a:gd name="T23" fmla="*/ 8732 h 18"/>
                <a:gd name="T24" fmla="*/ 4296 w 34"/>
                <a:gd name="T25" fmla="*/ 6791 h 18"/>
                <a:gd name="T26" fmla="*/ 15035 w 34"/>
                <a:gd name="T27" fmla="*/ 3881 h 18"/>
                <a:gd name="T28" fmla="*/ 23626 w 34"/>
                <a:gd name="T29" fmla="*/ 1940 h 18"/>
                <a:gd name="T30" fmla="*/ 31143 w 34"/>
                <a:gd name="T31" fmla="*/ 970 h 18"/>
                <a:gd name="T32" fmla="*/ 33291 w 34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18"/>
                <a:gd name="T53" fmla="*/ 34 w 34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18">
                  <a:moveTo>
                    <a:pt x="31" y="0"/>
                  </a:moveTo>
                  <a:lnTo>
                    <a:pt x="32" y="1"/>
                  </a:lnTo>
                  <a:lnTo>
                    <a:pt x="34" y="3"/>
                  </a:lnTo>
                  <a:lnTo>
                    <a:pt x="34" y="6"/>
                  </a:lnTo>
                  <a:lnTo>
                    <a:pt x="30" y="10"/>
                  </a:lnTo>
                  <a:lnTo>
                    <a:pt x="24" y="14"/>
                  </a:lnTo>
                  <a:lnTo>
                    <a:pt x="22" y="16"/>
                  </a:lnTo>
                  <a:lnTo>
                    <a:pt x="19" y="18"/>
                  </a:lnTo>
                  <a:lnTo>
                    <a:pt x="12" y="18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4" y="7"/>
                  </a:lnTo>
                  <a:lnTo>
                    <a:pt x="14" y="4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75" name="Freeform 441"/>
            <p:cNvSpPr>
              <a:spLocks/>
            </p:cNvSpPr>
            <p:nvPr/>
          </p:nvSpPr>
          <p:spPr bwMode="auto">
            <a:xfrm>
              <a:off x="2058861" y="1732346"/>
              <a:ext cx="31476" cy="45748"/>
            </a:xfrm>
            <a:custGeom>
              <a:avLst/>
              <a:gdLst>
                <a:gd name="T0" fmla="*/ 21572 w 34"/>
                <a:gd name="T1" fmla="*/ 14495 h 46"/>
                <a:gd name="T2" fmla="*/ 19611 w 34"/>
                <a:gd name="T3" fmla="*/ 10353 h 46"/>
                <a:gd name="T4" fmla="*/ 13727 w 34"/>
                <a:gd name="T5" fmla="*/ 5177 h 46"/>
                <a:gd name="T6" fmla="*/ 6864 w 34"/>
                <a:gd name="T7" fmla="*/ 0 h 46"/>
                <a:gd name="T8" fmla="*/ 2942 w 34"/>
                <a:gd name="T9" fmla="*/ 0 h 46"/>
                <a:gd name="T10" fmla="*/ 981 w 34"/>
                <a:gd name="T11" fmla="*/ 5177 h 46"/>
                <a:gd name="T12" fmla="*/ 0 w 34"/>
                <a:gd name="T13" fmla="*/ 10353 h 46"/>
                <a:gd name="T14" fmla="*/ 981 w 34"/>
                <a:gd name="T15" fmla="*/ 15530 h 46"/>
                <a:gd name="T16" fmla="*/ 981 w 34"/>
                <a:gd name="T17" fmla="*/ 20707 h 46"/>
                <a:gd name="T18" fmla="*/ 2942 w 34"/>
                <a:gd name="T19" fmla="*/ 27954 h 46"/>
                <a:gd name="T20" fmla="*/ 3922 w 34"/>
                <a:gd name="T21" fmla="*/ 37272 h 46"/>
                <a:gd name="T22" fmla="*/ 6864 w 34"/>
                <a:gd name="T23" fmla="*/ 44519 h 46"/>
                <a:gd name="T24" fmla="*/ 10786 w 34"/>
                <a:gd name="T25" fmla="*/ 47625 h 46"/>
                <a:gd name="T26" fmla="*/ 15688 w 34"/>
                <a:gd name="T27" fmla="*/ 47625 h 46"/>
                <a:gd name="T28" fmla="*/ 20591 w 34"/>
                <a:gd name="T29" fmla="*/ 45554 h 46"/>
                <a:gd name="T30" fmla="*/ 25494 w 34"/>
                <a:gd name="T31" fmla="*/ 43484 h 46"/>
                <a:gd name="T32" fmla="*/ 28435 w 34"/>
                <a:gd name="T33" fmla="*/ 39342 h 46"/>
                <a:gd name="T34" fmla="*/ 30396 w 34"/>
                <a:gd name="T35" fmla="*/ 34166 h 46"/>
                <a:gd name="T36" fmla="*/ 33338 w 34"/>
                <a:gd name="T37" fmla="*/ 31060 h 46"/>
                <a:gd name="T38" fmla="*/ 33338 w 34"/>
                <a:gd name="T39" fmla="*/ 27954 h 46"/>
                <a:gd name="T40" fmla="*/ 29416 w 34"/>
                <a:gd name="T41" fmla="*/ 22777 h 46"/>
                <a:gd name="T42" fmla="*/ 25494 w 34"/>
                <a:gd name="T43" fmla="*/ 17601 h 46"/>
                <a:gd name="T44" fmla="*/ 22552 w 34"/>
                <a:gd name="T45" fmla="*/ 15530 h 46"/>
                <a:gd name="T46" fmla="*/ 21572 w 34"/>
                <a:gd name="T47" fmla="*/ 14495 h 46"/>
                <a:gd name="T48" fmla="*/ 21572 w 34"/>
                <a:gd name="T49" fmla="*/ 14495 h 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46"/>
                <a:gd name="T77" fmla="*/ 34 w 34"/>
                <a:gd name="T78" fmla="*/ 46 h 4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46">
                  <a:moveTo>
                    <a:pt x="22" y="14"/>
                  </a:moveTo>
                  <a:lnTo>
                    <a:pt x="20" y="10"/>
                  </a:lnTo>
                  <a:lnTo>
                    <a:pt x="14" y="5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1" y="20"/>
                  </a:lnTo>
                  <a:lnTo>
                    <a:pt x="3" y="27"/>
                  </a:lnTo>
                  <a:lnTo>
                    <a:pt x="4" y="36"/>
                  </a:lnTo>
                  <a:lnTo>
                    <a:pt x="7" y="43"/>
                  </a:lnTo>
                  <a:lnTo>
                    <a:pt x="11" y="46"/>
                  </a:lnTo>
                  <a:lnTo>
                    <a:pt x="16" y="46"/>
                  </a:lnTo>
                  <a:lnTo>
                    <a:pt x="21" y="44"/>
                  </a:lnTo>
                  <a:lnTo>
                    <a:pt x="26" y="42"/>
                  </a:lnTo>
                  <a:lnTo>
                    <a:pt x="29" y="38"/>
                  </a:lnTo>
                  <a:lnTo>
                    <a:pt x="31" y="33"/>
                  </a:lnTo>
                  <a:lnTo>
                    <a:pt x="34" y="30"/>
                  </a:lnTo>
                  <a:lnTo>
                    <a:pt x="34" y="27"/>
                  </a:lnTo>
                  <a:lnTo>
                    <a:pt x="30" y="22"/>
                  </a:lnTo>
                  <a:lnTo>
                    <a:pt x="26" y="17"/>
                  </a:lnTo>
                  <a:lnTo>
                    <a:pt x="23" y="15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rgbClr val="E8751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76" name="Freeform 442"/>
            <p:cNvSpPr>
              <a:spLocks/>
            </p:cNvSpPr>
            <p:nvPr/>
          </p:nvSpPr>
          <p:spPr bwMode="auto">
            <a:xfrm>
              <a:off x="1989614" y="1707948"/>
              <a:ext cx="62952" cy="70146"/>
            </a:xfrm>
            <a:custGeom>
              <a:avLst/>
              <a:gdLst>
                <a:gd name="T0" fmla="*/ 55125 w 58"/>
                <a:gd name="T1" fmla="*/ 34640 h 67"/>
                <a:gd name="T2" fmla="*/ 56165 w 58"/>
                <a:gd name="T3" fmla="*/ 37697 h 67"/>
                <a:gd name="T4" fmla="*/ 59285 w 58"/>
                <a:gd name="T5" fmla="*/ 44829 h 67"/>
                <a:gd name="T6" fmla="*/ 60325 w 58"/>
                <a:gd name="T7" fmla="*/ 53998 h 67"/>
                <a:gd name="T8" fmla="*/ 59285 w 58"/>
                <a:gd name="T9" fmla="*/ 61130 h 67"/>
                <a:gd name="T10" fmla="*/ 56165 w 58"/>
                <a:gd name="T11" fmla="*/ 65205 h 67"/>
                <a:gd name="T12" fmla="*/ 54084 w 58"/>
                <a:gd name="T13" fmla="*/ 67243 h 67"/>
                <a:gd name="T14" fmla="*/ 49924 w 58"/>
                <a:gd name="T15" fmla="*/ 68262 h 67"/>
                <a:gd name="T16" fmla="*/ 45764 w 58"/>
                <a:gd name="T17" fmla="*/ 66224 h 67"/>
                <a:gd name="T18" fmla="*/ 40563 w 58"/>
                <a:gd name="T19" fmla="*/ 63168 h 67"/>
                <a:gd name="T20" fmla="*/ 36403 w 58"/>
                <a:gd name="T21" fmla="*/ 61130 h 67"/>
                <a:gd name="T22" fmla="*/ 33283 w 58"/>
                <a:gd name="T23" fmla="*/ 59092 h 67"/>
                <a:gd name="T24" fmla="*/ 30162 w 58"/>
                <a:gd name="T25" fmla="*/ 53998 h 67"/>
                <a:gd name="T26" fmla="*/ 24962 w 58"/>
                <a:gd name="T27" fmla="*/ 50942 h 67"/>
                <a:gd name="T28" fmla="*/ 17681 w 58"/>
                <a:gd name="T29" fmla="*/ 49923 h 67"/>
                <a:gd name="T30" fmla="*/ 12481 w 58"/>
                <a:gd name="T31" fmla="*/ 47885 h 67"/>
                <a:gd name="T32" fmla="*/ 8321 w 58"/>
                <a:gd name="T33" fmla="*/ 42791 h 67"/>
                <a:gd name="T34" fmla="*/ 9361 w 58"/>
                <a:gd name="T35" fmla="*/ 37697 h 67"/>
                <a:gd name="T36" fmla="*/ 13521 w 58"/>
                <a:gd name="T37" fmla="*/ 37697 h 67"/>
                <a:gd name="T38" fmla="*/ 15601 w 58"/>
                <a:gd name="T39" fmla="*/ 36678 h 67"/>
                <a:gd name="T40" fmla="*/ 13521 w 58"/>
                <a:gd name="T41" fmla="*/ 30565 h 67"/>
                <a:gd name="T42" fmla="*/ 7281 w 58"/>
                <a:gd name="T43" fmla="*/ 20377 h 67"/>
                <a:gd name="T44" fmla="*/ 2080 w 58"/>
                <a:gd name="T45" fmla="*/ 11207 h 67"/>
                <a:gd name="T46" fmla="*/ 0 w 58"/>
                <a:gd name="T47" fmla="*/ 4075 h 67"/>
                <a:gd name="T48" fmla="*/ 4160 w 58"/>
                <a:gd name="T49" fmla="*/ 0 h 67"/>
                <a:gd name="T50" fmla="*/ 9361 w 58"/>
                <a:gd name="T51" fmla="*/ 0 h 67"/>
                <a:gd name="T52" fmla="*/ 14561 w 58"/>
                <a:gd name="T53" fmla="*/ 0 h 67"/>
                <a:gd name="T54" fmla="*/ 19762 w 58"/>
                <a:gd name="T55" fmla="*/ 2038 h 67"/>
                <a:gd name="T56" fmla="*/ 23922 w 58"/>
                <a:gd name="T57" fmla="*/ 8151 h 67"/>
                <a:gd name="T58" fmla="*/ 29122 w 58"/>
                <a:gd name="T59" fmla="*/ 13245 h 67"/>
                <a:gd name="T60" fmla="*/ 35363 w 58"/>
                <a:gd name="T61" fmla="*/ 15283 h 67"/>
                <a:gd name="T62" fmla="*/ 39523 w 58"/>
                <a:gd name="T63" fmla="*/ 16301 h 67"/>
                <a:gd name="T64" fmla="*/ 41603 w 58"/>
                <a:gd name="T65" fmla="*/ 19358 h 67"/>
                <a:gd name="T66" fmla="*/ 44724 w 58"/>
                <a:gd name="T67" fmla="*/ 24452 h 67"/>
                <a:gd name="T68" fmla="*/ 48884 w 58"/>
                <a:gd name="T69" fmla="*/ 29546 h 67"/>
                <a:gd name="T70" fmla="*/ 53044 w 58"/>
                <a:gd name="T71" fmla="*/ 32603 h 67"/>
                <a:gd name="T72" fmla="*/ 55125 w 58"/>
                <a:gd name="T73" fmla="*/ 34640 h 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"/>
                <a:gd name="T112" fmla="*/ 0 h 67"/>
                <a:gd name="T113" fmla="*/ 58 w 58"/>
                <a:gd name="T114" fmla="*/ 67 h 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" h="67">
                  <a:moveTo>
                    <a:pt x="53" y="34"/>
                  </a:moveTo>
                  <a:lnTo>
                    <a:pt x="54" y="37"/>
                  </a:lnTo>
                  <a:lnTo>
                    <a:pt x="57" y="44"/>
                  </a:lnTo>
                  <a:lnTo>
                    <a:pt x="58" y="53"/>
                  </a:lnTo>
                  <a:lnTo>
                    <a:pt x="57" y="60"/>
                  </a:lnTo>
                  <a:lnTo>
                    <a:pt x="54" y="64"/>
                  </a:lnTo>
                  <a:lnTo>
                    <a:pt x="52" y="66"/>
                  </a:lnTo>
                  <a:lnTo>
                    <a:pt x="48" y="67"/>
                  </a:lnTo>
                  <a:lnTo>
                    <a:pt x="44" y="65"/>
                  </a:lnTo>
                  <a:lnTo>
                    <a:pt x="39" y="62"/>
                  </a:lnTo>
                  <a:lnTo>
                    <a:pt x="35" y="60"/>
                  </a:lnTo>
                  <a:lnTo>
                    <a:pt x="32" y="58"/>
                  </a:lnTo>
                  <a:lnTo>
                    <a:pt x="29" y="53"/>
                  </a:lnTo>
                  <a:lnTo>
                    <a:pt x="24" y="50"/>
                  </a:lnTo>
                  <a:lnTo>
                    <a:pt x="17" y="49"/>
                  </a:lnTo>
                  <a:lnTo>
                    <a:pt x="12" y="47"/>
                  </a:lnTo>
                  <a:lnTo>
                    <a:pt x="8" y="42"/>
                  </a:lnTo>
                  <a:lnTo>
                    <a:pt x="9" y="37"/>
                  </a:lnTo>
                  <a:lnTo>
                    <a:pt x="13" y="37"/>
                  </a:lnTo>
                  <a:lnTo>
                    <a:pt x="15" y="36"/>
                  </a:lnTo>
                  <a:lnTo>
                    <a:pt x="13" y="30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3" y="8"/>
                  </a:lnTo>
                  <a:lnTo>
                    <a:pt x="28" y="13"/>
                  </a:lnTo>
                  <a:lnTo>
                    <a:pt x="34" y="15"/>
                  </a:lnTo>
                  <a:lnTo>
                    <a:pt x="38" y="16"/>
                  </a:lnTo>
                  <a:lnTo>
                    <a:pt x="40" y="19"/>
                  </a:lnTo>
                  <a:lnTo>
                    <a:pt x="43" y="24"/>
                  </a:lnTo>
                  <a:lnTo>
                    <a:pt x="47" y="29"/>
                  </a:lnTo>
                  <a:lnTo>
                    <a:pt x="51" y="32"/>
                  </a:lnTo>
                  <a:lnTo>
                    <a:pt x="53" y="34"/>
                  </a:lnTo>
                  <a:close/>
                </a:path>
              </a:pathLst>
            </a:custGeom>
            <a:solidFill>
              <a:srgbClr val="E8751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77" name="Freeform 443"/>
            <p:cNvSpPr>
              <a:spLocks/>
            </p:cNvSpPr>
            <p:nvPr/>
          </p:nvSpPr>
          <p:spPr bwMode="auto">
            <a:xfrm>
              <a:off x="1747250" y="1958030"/>
              <a:ext cx="270694" cy="234834"/>
            </a:xfrm>
            <a:custGeom>
              <a:avLst/>
              <a:gdLst>
                <a:gd name="T0" fmla="*/ 269875 w 249"/>
                <a:gd name="T1" fmla="*/ 177992 h 231"/>
                <a:gd name="T2" fmla="*/ 255785 w 249"/>
                <a:gd name="T3" fmla="*/ 190198 h 231"/>
                <a:gd name="T4" fmla="*/ 244947 w 249"/>
                <a:gd name="T5" fmla="*/ 192232 h 231"/>
                <a:gd name="T6" fmla="*/ 250366 w 249"/>
                <a:gd name="T7" fmla="*/ 223762 h 231"/>
                <a:gd name="T8" fmla="*/ 222186 w 249"/>
                <a:gd name="T9" fmla="*/ 234950 h 231"/>
                <a:gd name="T10" fmla="*/ 192923 w 249"/>
                <a:gd name="T11" fmla="*/ 213591 h 231"/>
                <a:gd name="T12" fmla="*/ 176665 w 249"/>
                <a:gd name="T13" fmla="*/ 199352 h 231"/>
                <a:gd name="T14" fmla="*/ 166911 w 249"/>
                <a:gd name="T15" fmla="*/ 199352 h 231"/>
                <a:gd name="T16" fmla="*/ 133312 w 249"/>
                <a:gd name="T17" fmla="*/ 216642 h 231"/>
                <a:gd name="T18" fmla="*/ 96461 w 249"/>
                <a:gd name="T19" fmla="*/ 224779 h 231"/>
                <a:gd name="T20" fmla="*/ 79120 w 249"/>
                <a:gd name="T21" fmla="*/ 224779 h 231"/>
                <a:gd name="T22" fmla="*/ 56359 w 249"/>
                <a:gd name="T23" fmla="*/ 218676 h 231"/>
                <a:gd name="T24" fmla="*/ 47689 w 249"/>
                <a:gd name="T25" fmla="*/ 207488 h 231"/>
                <a:gd name="T26" fmla="*/ 27096 w 249"/>
                <a:gd name="T27" fmla="*/ 175958 h 231"/>
                <a:gd name="T28" fmla="*/ 1084 w 249"/>
                <a:gd name="T29" fmla="*/ 159685 h 231"/>
                <a:gd name="T30" fmla="*/ 1084 w 249"/>
                <a:gd name="T31" fmla="*/ 132223 h 231"/>
                <a:gd name="T32" fmla="*/ 29264 w 249"/>
                <a:gd name="T33" fmla="*/ 131206 h 231"/>
                <a:gd name="T34" fmla="*/ 61779 w 249"/>
                <a:gd name="T35" fmla="*/ 144428 h 231"/>
                <a:gd name="T36" fmla="*/ 88875 w 249"/>
                <a:gd name="T37" fmla="*/ 153582 h 231"/>
                <a:gd name="T38" fmla="*/ 87791 w 249"/>
                <a:gd name="T39" fmla="*/ 128155 h 231"/>
                <a:gd name="T40" fmla="*/ 47689 w 249"/>
                <a:gd name="T41" fmla="*/ 119001 h 231"/>
                <a:gd name="T42" fmla="*/ 13006 w 249"/>
                <a:gd name="T43" fmla="*/ 115949 h 231"/>
                <a:gd name="T44" fmla="*/ 2168 w 249"/>
                <a:gd name="T45" fmla="*/ 91539 h 231"/>
                <a:gd name="T46" fmla="*/ 30347 w 249"/>
                <a:gd name="T47" fmla="*/ 85436 h 231"/>
                <a:gd name="T48" fmla="*/ 20593 w 249"/>
                <a:gd name="T49" fmla="*/ 69163 h 231"/>
                <a:gd name="T50" fmla="*/ 3252 w 249"/>
                <a:gd name="T51" fmla="*/ 44752 h 231"/>
                <a:gd name="T52" fmla="*/ 22761 w 249"/>
                <a:gd name="T53" fmla="*/ 33564 h 231"/>
                <a:gd name="T54" fmla="*/ 30347 w 249"/>
                <a:gd name="T55" fmla="*/ 15256 h 231"/>
                <a:gd name="T56" fmla="*/ 55276 w 249"/>
                <a:gd name="T57" fmla="*/ 7120 h 231"/>
                <a:gd name="T58" fmla="*/ 95378 w 249"/>
                <a:gd name="T59" fmla="*/ 3051 h 231"/>
                <a:gd name="T60" fmla="*/ 88875 w 249"/>
                <a:gd name="T61" fmla="*/ 27462 h 231"/>
                <a:gd name="T62" fmla="*/ 110551 w 249"/>
                <a:gd name="T63" fmla="*/ 27462 h 231"/>
                <a:gd name="T64" fmla="*/ 134396 w 249"/>
                <a:gd name="T65" fmla="*/ 47804 h 231"/>
                <a:gd name="T66" fmla="*/ 135479 w 249"/>
                <a:gd name="T67" fmla="*/ 27462 h 231"/>
                <a:gd name="T68" fmla="*/ 157156 w 249"/>
                <a:gd name="T69" fmla="*/ 47804 h 231"/>
                <a:gd name="T70" fmla="*/ 164743 w 249"/>
                <a:gd name="T71" fmla="*/ 84419 h 231"/>
                <a:gd name="T72" fmla="*/ 175581 w 249"/>
                <a:gd name="T73" fmla="*/ 51872 h 231"/>
                <a:gd name="T74" fmla="*/ 170162 w 249"/>
                <a:gd name="T75" fmla="*/ 27462 h 231"/>
                <a:gd name="T76" fmla="*/ 187504 w 249"/>
                <a:gd name="T77" fmla="*/ 23393 h 231"/>
                <a:gd name="T78" fmla="*/ 196174 w 249"/>
                <a:gd name="T79" fmla="*/ 19325 h 231"/>
                <a:gd name="T80" fmla="*/ 186420 w 249"/>
                <a:gd name="T81" fmla="*/ 7120 h 231"/>
                <a:gd name="T82" fmla="*/ 214599 w 249"/>
                <a:gd name="T83" fmla="*/ 5085 h 231"/>
                <a:gd name="T84" fmla="*/ 230857 w 249"/>
                <a:gd name="T85" fmla="*/ 15256 h 231"/>
                <a:gd name="T86" fmla="*/ 215683 w 249"/>
                <a:gd name="T87" fmla="*/ 39667 h 231"/>
                <a:gd name="T88" fmla="*/ 211348 w 249"/>
                <a:gd name="T89" fmla="*/ 61026 h 231"/>
                <a:gd name="T90" fmla="*/ 217851 w 249"/>
                <a:gd name="T91" fmla="*/ 99676 h 231"/>
                <a:gd name="T92" fmla="*/ 214599 w 249"/>
                <a:gd name="T93" fmla="*/ 116966 h 231"/>
                <a:gd name="T94" fmla="*/ 226522 w 249"/>
                <a:gd name="T95" fmla="*/ 143411 h 231"/>
                <a:gd name="T96" fmla="*/ 256869 w 249"/>
                <a:gd name="T97" fmla="*/ 162736 h 2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9"/>
                <a:gd name="T148" fmla="*/ 0 h 231"/>
                <a:gd name="T149" fmla="*/ 249 w 249"/>
                <a:gd name="T150" fmla="*/ 231 h 23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9" h="231">
                  <a:moveTo>
                    <a:pt x="239" y="162"/>
                  </a:moveTo>
                  <a:lnTo>
                    <a:pt x="241" y="164"/>
                  </a:lnTo>
                  <a:lnTo>
                    <a:pt x="246" y="168"/>
                  </a:lnTo>
                  <a:lnTo>
                    <a:pt x="249" y="175"/>
                  </a:lnTo>
                  <a:lnTo>
                    <a:pt x="248" y="182"/>
                  </a:lnTo>
                  <a:lnTo>
                    <a:pt x="244" y="187"/>
                  </a:lnTo>
                  <a:lnTo>
                    <a:pt x="239" y="188"/>
                  </a:lnTo>
                  <a:lnTo>
                    <a:pt x="236" y="187"/>
                  </a:lnTo>
                  <a:lnTo>
                    <a:pt x="232" y="187"/>
                  </a:lnTo>
                  <a:lnTo>
                    <a:pt x="229" y="187"/>
                  </a:lnTo>
                  <a:lnTo>
                    <a:pt x="226" y="187"/>
                  </a:lnTo>
                  <a:lnTo>
                    <a:pt x="226" y="189"/>
                  </a:lnTo>
                  <a:lnTo>
                    <a:pt x="228" y="195"/>
                  </a:lnTo>
                  <a:lnTo>
                    <a:pt x="230" y="204"/>
                  </a:lnTo>
                  <a:lnTo>
                    <a:pt x="232" y="213"/>
                  </a:lnTo>
                  <a:lnTo>
                    <a:pt x="231" y="220"/>
                  </a:lnTo>
                  <a:lnTo>
                    <a:pt x="224" y="225"/>
                  </a:lnTo>
                  <a:lnTo>
                    <a:pt x="216" y="227"/>
                  </a:lnTo>
                  <a:lnTo>
                    <a:pt x="211" y="230"/>
                  </a:lnTo>
                  <a:lnTo>
                    <a:pt x="205" y="231"/>
                  </a:lnTo>
                  <a:lnTo>
                    <a:pt x="195" y="225"/>
                  </a:lnTo>
                  <a:lnTo>
                    <a:pt x="190" y="220"/>
                  </a:lnTo>
                  <a:lnTo>
                    <a:pt x="184" y="215"/>
                  </a:lnTo>
                  <a:lnTo>
                    <a:pt x="178" y="210"/>
                  </a:lnTo>
                  <a:lnTo>
                    <a:pt x="173" y="205"/>
                  </a:lnTo>
                  <a:lnTo>
                    <a:pt x="170" y="202"/>
                  </a:lnTo>
                  <a:lnTo>
                    <a:pt x="165" y="198"/>
                  </a:lnTo>
                  <a:lnTo>
                    <a:pt x="163" y="196"/>
                  </a:lnTo>
                  <a:lnTo>
                    <a:pt x="161" y="195"/>
                  </a:lnTo>
                  <a:lnTo>
                    <a:pt x="158" y="194"/>
                  </a:lnTo>
                  <a:lnTo>
                    <a:pt x="157" y="194"/>
                  </a:lnTo>
                  <a:lnTo>
                    <a:pt x="154" y="196"/>
                  </a:lnTo>
                  <a:lnTo>
                    <a:pt x="146" y="202"/>
                  </a:lnTo>
                  <a:lnTo>
                    <a:pt x="140" y="206"/>
                  </a:lnTo>
                  <a:lnTo>
                    <a:pt x="132" y="210"/>
                  </a:lnTo>
                  <a:lnTo>
                    <a:pt x="123" y="213"/>
                  </a:lnTo>
                  <a:lnTo>
                    <a:pt x="114" y="216"/>
                  </a:lnTo>
                  <a:lnTo>
                    <a:pt x="104" y="219"/>
                  </a:lnTo>
                  <a:lnTo>
                    <a:pt x="95" y="220"/>
                  </a:lnTo>
                  <a:lnTo>
                    <a:pt x="89" y="221"/>
                  </a:lnTo>
                  <a:lnTo>
                    <a:pt x="85" y="223"/>
                  </a:lnTo>
                  <a:lnTo>
                    <a:pt x="81" y="223"/>
                  </a:lnTo>
                  <a:lnTo>
                    <a:pt x="78" y="223"/>
                  </a:lnTo>
                  <a:lnTo>
                    <a:pt x="73" y="221"/>
                  </a:lnTo>
                  <a:lnTo>
                    <a:pt x="67" y="219"/>
                  </a:lnTo>
                  <a:lnTo>
                    <a:pt x="62" y="218"/>
                  </a:lnTo>
                  <a:lnTo>
                    <a:pt x="57" y="216"/>
                  </a:lnTo>
                  <a:lnTo>
                    <a:pt x="52" y="215"/>
                  </a:lnTo>
                  <a:lnTo>
                    <a:pt x="49" y="215"/>
                  </a:lnTo>
                  <a:lnTo>
                    <a:pt x="46" y="213"/>
                  </a:lnTo>
                  <a:lnTo>
                    <a:pt x="44" y="210"/>
                  </a:lnTo>
                  <a:lnTo>
                    <a:pt x="44" y="204"/>
                  </a:lnTo>
                  <a:lnTo>
                    <a:pt x="43" y="197"/>
                  </a:lnTo>
                  <a:lnTo>
                    <a:pt x="40" y="188"/>
                  </a:lnTo>
                  <a:lnTo>
                    <a:pt x="33" y="180"/>
                  </a:lnTo>
                  <a:lnTo>
                    <a:pt x="25" y="173"/>
                  </a:lnTo>
                  <a:lnTo>
                    <a:pt x="16" y="167"/>
                  </a:lnTo>
                  <a:lnTo>
                    <a:pt x="9" y="164"/>
                  </a:lnTo>
                  <a:lnTo>
                    <a:pt x="3" y="162"/>
                  </a:lnTo>
                  <a:lnTo>
                    <a:pt x="1" y="157"/>
                  </a:lnTo>
                  <a:lnTo>
                    <a:pt x="0" y="151"/>
                  </a:lnTo>
                  <a:lnTo>
                    <a:pt x="0" y="143"/>
                  </a:lnTo>
                  <a:lnTo>
                    <a:pt x="0" y="136"/>
                  </a:lnTo>
                  <a:lnTo>
                    <a:pt x="1" y="130"/>
                  </a:lnTo>
                  <a:lnTo>
                    <a:pt x="5" y="129"/>
                  </a:lnTo>
                  <a:lnTo>
                    <a:pt x="12" y="129"/>
                  </a:lnTo>
                  <a:lnTo>
                    <a:pt x="20" y="128"/>
                  </a:lnTo>
                  <a:lnTo>
                    <a:pt x="27" y="129"/>
                  </a:lnTo>
                  <a:lnTo>
                    <a:pt x="36" y="132"/>
                  </a:lnTo>
                  <a:lnTo>
                    <a:pt x="42" y="135"/>
                  </a:lnTo>
                  <a:lnTo>
                    <a:pt x="49" y="138"/>
                  </a:lnTo>
                  <a:lnTo>
                    <a:pt x="57" y="142"/>
                  </a:lnTo>
                  <a:lnTo>
                    <a:pt x="65" y="147"/>
                  </a:lnTo>
                  <a:lnTo>
                    <a:pt x="72" y="149"/>
                  </a:lnTo>
                  <a:lnTo>
                    <a:pt x="79" y="151"/>
                  </a:lnTo>
                  <a:lnTo>
                    <a:pt x="82" y="151"/>
                  </a:lnTo>
                  <a:lnTo>
                    <a:pt x="85" y="149"/>
                  </a:lnTo>
                  <a:lnTo>
                    <a:pt x="86" y="141"/>
                  </a:lnTo>
                  <a:lnTo>
                    <a:pt x="86" y="133"/>
                  </a:lnTo>
                  <a:lnTo>
                    <a:pt x="81" y="126"/>
                  </a:lnTo>
                  <a:lnTo>
                    <a:pt x="69" y="121"/>
                  </a:lnTo>
                  <a:lnTo>
                    <a:pt x="56" y="118"/>
                  </a:lnTo>
                  <a:lnTo>
                    <a:pt x="50" y="117"/>
                  </a:lnTo>
                  <a:lnTo>
                    <a:pt x="44" y="117"/>
                  </a:lnTo>
                  <a:lnTo>
                    <a:pt x="35" y="115"/>
                  </a:lnTo>
                  <a:lnTo>
                    <a:pt x="24" y="115"/>
                  </a:lnTo>
                  <a:lnTo>
                    <a:pt x="17" y="115"/>
                  </a:lnTo>
                  <a:lnTo>
                    <a:pt x="12" y="114"/>
                  </a:lnTo>
                  <a:lnTo>
                    <a:pt x="8" y="111"/>
                  </a:lnTo>
                  <a:lnTo>
                    <a:pt x="3" y="104"/>
                  </a:lnTo>
                  <a:lnTo>
                    <a:pt x="2" y="96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11" y="84"/>
                  </a:lnTo>
                  <a:lnTo>
                    <a:pt x="20" y="86"/>
                  </a:lnTo>
                  <a:lnTo>
                    <a:pt x="28" y="84"/>
                  </a:lnTo>
                  <a:lnTo>
                    <a:pt x="29" y="79"/>
                  </a:lnTo>
                  <a:lnTo>
                    <a:pt x="26" y="73"/>
                  </a:lnTo>
                  <a:lnTo>
                    <a:pt x="23" y="71"/>
                  </a:lnTo>
                  <a:lnTo>
                    <a:pt x="19" y="68"/>
                  </a:lnTo>
                  <a:lnTo>
                    <a:pt x="13" y="62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3" y="44"/>
                  </a:lnTo>
                  <a:lnTo>
                    <a:pt x="8" y="39"/>
                  </a:lnTo>
                  <a:lnTo>
                    <a:pt x="14" y="37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4" y="27"/>
                  </a:lnTo>
                  <a:lnTo>
                    <a:pt x="25" y="21"/>
                  </a:lnTo>
                  <a:lnTo>
                    <a:pt x="25" y="18"/>
                  </a:lnTo>
                  <a:lnTo>
                    <a:pt x="28" y="15"/>
                  </a:lnTo>
                  <a:lnTo>
                    <a:pt x="33" y="14"/>
                  </a:lnTo>
                  <a:lnTo>
                    <a:pt x="40" y="13"/>
                  </a:lnTo>
                  <a:lnTo>
                    <a:pt x="46" y="9"/>
                  </a:lnTo>
                  <a:lnTo>
                    <a:pt x="51" y="7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1" y="0"/>
                  </a:lnTo>
                  <a:lnTo>
                    <a:pt x="88" y="3"/>
                  </a:lnTo>
                  <a:lnTo>
                    <a:pt x="88" y="9"/>
                  </a:lnTo>
                  <a:lnTo>
                    <a:pt x="85" y="18"/>
                  </a:lnTo>
                  <a:lnTo>
                    <a:pt x="81" y="23"/>
                  </a:lnTo>
                  <a:lnTo>
                    <a:pt x="82" y="27"/>
                  </a:lnTo>
                  <a:lnTo>
                    <a:pt x="88" y="26"/>
                  </a:lnTo>
                  <a:lnTo>
                    <a:pt x="95" y="23"/>
                  </a:lnTo>
                  <a:lnTo>
                    <a:pt x="100" y="24"/>
                  </a:lnTo>
                  <a:lnTo>
                    <a:pt x="102" y="27"/>
                  </a:lnTo>
                  <a:lnTo>
                    <a:pt x="104" y="34"/>
                  </a:lnTo>
                  <a:lnTo>
                    <a:pt x="110" y="41"/>
                  </a:lnTo>
                  <a:lnTo>
                    <a:pt x="117" y="46"/>
                  </a:lnTo>
                  <a:lnTo>
                    <a:pt x="124" y="47"/>
                  </a:lnTo>
                  <a:lnTo>
                    <a:pt x="127" y="45"/>
                  </a:lnTo>
                  <a:lnTo>
                    <a:pt x="127" y="38"/>
                  </a:lnTo>
                  <a:lnTo>
                    <a:pt x="126" y="31"/>
                  </a:lnTo>
                  <a:lnTo>
                    <a:pt x="125" y="27"/>
                  </a:lnTo>
                  <a:lnTo>
                    <a:pt x="129" y="27"/>
                  </a:lnTo>
                  <a:lnTo>
                    <a:pt x="134" y="33"/>
                  </a:lnTo>
                  <a:lnTo>
                    <a:pt x="140" y="39"/>
                  </a:lnTo>
                  <a:lnTo>
                    <a:pt x="145" y="47"/>
                  </a:lnTo>
                  <a:lnTo>
                    <a:pt x="146" y="58"/>
                  </a:lnTo>
                  <a:lnTo>
                    <a:pt x="147" y="69"/>
                  </a:lnTo>
                  <a:lnTo>
                    <a:pt x="148" y="80"/>
                  </a:lnTo>
                  <a:lnTo>
                    <a:pt x="152" y="83"/>
                  </a:lnTo>
                  <a:lnTo>
                    <a:pt x="155" y="75"/>
                  </a:lnTo>
                  <a:lnTo>
                    <a:pt x="158" y="64"/>
                  </a:lnTo>
                  <a:lnTo>
                    <a:pt x="161" y="57"/>
                  </a:lnTo>
                  <a:lnTo>
                    <a:pt x="162" y="51"/>
                  </a:lnTo>
                  <a:lnTo>
                    <a:pt x="160" y="46"/>
                  </a:lnTo>
                  <a:lnTo>
                    <a:pt x="157" y="39"/>
                  </a:lnTo>
                  <a:lnTo>
                    <a:pt x="156" y="33"/>
                  </a:lnTo>
                  <a:lnTo>
                    <a:pt x="157" y="27"/>
                  </a:lnTo>
                  <a:lnTo>
                    <a:pt x="160" y="22"/>
                  </a:lnTo>
                  <a:lnTo>
                    <a:pt x="164" y="20"/>
                  </a:lnTo>
                  <a:lnTo>
                    <a:pt x="169" y="21"/>
                  </a:lnTo>
                  <a:lnTo>
                    <a:pt x="173" y="23"/>
                  </a:lnTo>
                  <a:lnTo>
                    <a:pt x="179" y="26"/>
                  </a:lnTo>
                  <a:lnTo>
                    <a:pt x="181" y="24"/>
                  </a:lnTo>
                  <a:lnTo>
                    <a:pt x="183" y="22"/>
                  </a:lnTo>
                  <a:lnTo>
                    <a:pt x="181" y="19"/>
                  </a:lnTo>
                  <a:lnTo>
                    <a:pt x="181" y="18"/>
                  </a:lnTo>
                  <a:lnTo>
                    <a:pt x="179" y="15"/>
                  </a:lnTo>
                  <a:lnTo>
                    <a:pt x="175" y="11"/>
                  </a:lnTo>
                  <a:lnTo>
                    <a:pt x="172" y="7"/>
                  </a:lnTo>
                  <a:lnTo>
                    <a:pt x="179" y="5"/>
                  </a:lnTo>
                  <a:lnTo>
                    <a:pt x="185" y="5"/>
                  </a:lnTo>
                  <a:lnTo>
                    <a:pt x="192" y="5"/>
                  </a:lnTo>
                  <a:lnTo>
                    <a:pt x="198" y="5"/>
                  </a:lnTo>
                  <a:lnTo>
                    <a:pt x="203" y="6"/>
                  </a:lnTo>
                  <a:lnTo>
                    <a:pt x="208" y="8"/>
                  </a:lnTo>
                  <a:lnTo>
                    <a:pt x="211" y="11"/>
                  </a:lnTo>
                  <a:lnTo>
                    <a:pt x="213" y="15"/>
                  </a:lnTo>
                  <a:lnTo>
                    <a:pt x="211" y="21"/>
                  </a:lnTo>
                  <a:lnTo>
                    <a:pt x="207" y="31"/>
                  </a:lnTo>
                  <a:lnTo>
                    <a:pt x="203" y="37"/>
                  </a:lnTo>
                  <a:lnTo>
                    <a:pt x="199" y="39"/>
                  </a:lnTo>
                  <a:lnTo>
                    <a:pt x="195" y="42"/>
                  </a:lnTo>
                  <a:lnTo>
                    <a:pt x="192" y="45"/>
                  </a:lnTo>
                  <a:lnTo>
                    <a:pt x="193" y="52"/>
                  </a:lnTo>
                  <a:lnTo>
                    <a:pt x="195" y="60"/>
                  </a:lnTo>
                  <a:lnTo>
                    <a:pt x="196" y="69"/>
                  </a:lnTo>
                  <a:lnTo>
                    <a:pt x="198" y="79"/>
                  </a:lnTo>
                  <a:lnTo>
                    <a:pt x="199" y="89"/>
                  </a:lnTo>
                  <a:lnTo>
                    <a:pt x="201" y="98"/>
                  </a:lnTo>
                  <a:lnTo>
                    <a:pt x="201" y="105"/>
                  </a:lnTo>
                  <a:lnTo>
                    <a:pt x="200" y="110"/>
                  </a:lnTo>
                  <a:lnTo>
                    <a:pt x="199" y="112"/>
                  </a:lnTo>
                  <a:lnTo>
                    <a:pt x="198" y="115"/>
                  </a:lnTo>
                  <a:lnTo>
                    <a:pt x="198" y="122"/>
                  </a:lnTo>
                  <a:lnTo>
                    <a:pt x="201" y="130"/>
                  </a:lnTo>
                  <a:lnTo>
                    <a:pt x="205" y="136"/>
                  </a:lnTo>
                  <a:lnTo>
                    <a:pt x="209" y="141"/>
                  </a:lnTo>
                  <a:lnTo>
                    <a:pt x="216" y="147"/>
                  </a:lnTo>
                  <a:lnTo>
                    <a:pt x="224" y="153"/>
                  </a:lnTo>
                  <a:lnTo>
                    <a:pt x="231" y="158"/>
                  </a:lnTo>
                  <a:lnTo>
                    <a:pt x="237" y="160"/>
                  </a:lnTo>
                  <a:lnTo>
                    <a:pt x="239" y="162"/>
                  </a:lnTo>
                  <a:close/>
                </a:path>
              </a:pathLst>
            </a:custGeom>
            <a:solidFill>
              <a:srgbClr val="E8751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78" name="Freeform 444"/>
            <p:cNvSpPr>
              <a:spLocks/>
            </p:cNvSpPr>
            <p:nvPr/>
          </p:nvSpPr>
          <p:spPr bwMode="auto">
            <a:xfrm>
              <a:off x="2653758" y="5056609"/>
              <a:ext cx="402893" cy="1012528"/>
            </a:xfrm>
            <a:custGeom>
              <a:avLst/>
              <a:gdLst>
                <a:gd name="T0" fmla="*/ 149138 w 146"/>
                <a:gd name="T1" fmla="*/ 19348 h 367"/>
                <a:gd name="T2" fmla="*/ 187803 w 146"/>
                <a:gd name="T3" fmla="*/ 0 h 367"/>
                <a:gd name="T4" fmla="*/ 212660 w 146"/>
                <a:gd name="T5" fmla="*/ 44225 h 367"/>
                <a:gd name="T6" fmla="*/ 295514 w 146"/>
                <a:gd name="T7" fmla="*/ 85686 h 367"/>
                <a:gd name="T8" fmla="*/ 303800 w 146"/>
                <a:gd name="T9" fmla="*/ 132675 h 367"/>
                <a:gd name="T10" fmla="*/ 320370 w 146"/>
                <a:gd name="T11" fmla="*/ 157552 h 367"/>
                <a:gd name="T12" fmla="*/ 403225 w 146"/>
                <a:gd name="T13" fmla="*/ 118855 h 367"/>
                <a:gd name="T14" fmla="*/ 386654 w 146"/>
                <a:gd name="T15" fmla="*/ 176900 h 367"/>
                <a:gd name="T16" fmla="*/ 314847 w 146"/>
                <a:gd name="T17" fmla="*/ 234946 h 367"/>
                <a:gd name="T18" fmla="*/ 295514 w 146"/>
                <a:gd name="T19" fmla="*/ 273642 h 367"/>
                <a:gd name="T20" fmla="*/ 303800 w 146"/>
                <a:gd name="T21" fmla="*/ 334452 h 367"/>
                <a:gd name="T22" fmla="*/ 323132 w 146"/>
                <a:gd name="T23" fmla="*/ 356564 h 367"/>
                <a:gd name="T24" fmla="*/ 289991 w 146"/>
                <a:gd name="T25" fmla="*/ 356564 h 367"/>
                <a:gd name="T26" fmla="*/ 345227 w 146"/>
                <a:gd name="T27" fmla="*/ 389733 h 367"/>
                <a:gd name="T28" fmla="*/ 336941 w 146"/>
                <a:gd name="T29" fmla="*/ 447779 h 367"/>
                <a:gd name="T30" fmla="*/ 306561 w 146"/>
                <a:gd name="T31" fmla="*/ 467127 h 367"/>
                <a:gd name="T32" fmla="*/ 231992 w 146"/>
                <a:gd name="T33" fmla="*/ 492004 h 367"/>
                <a:gd name="T34" fmla="*/ 190565 w 146"/>
                <a:gd name="T35" fmla="*/ 558341 h 367"/>
                <a:gd name="T36" fmla="*/ 154662 w 146"/>
                <a:gd name="T37" fmla="*/ 572162 h 367"/>
                <a:gd name="T38" fmla="*/ 171233 w 146"/>
                <a:gd name="T39" fmla="*/ 597038 h 367"/>
                <a:gd name="T40" fmla="*/ 146376 w 146"/>
                <a:gd name="T41" fmla="*/ 657848 h 367"/>
                <a:gd name="T42" fmla="*/ 91140 w 146"/>
                <a:gd name="T43" fmla="*/ 721421 h 367"/>
                <a:gd name="T44" fmla="*/ 96664 w 146"/>
                <a:gd name="T45" fmla="*/ 757354 h 367"/>
                <a:gd name="T46" fmla="*/ 115996 w 146"/>
                <a:gd name="T47" fmla="*/ 779467 h 367"/>
                <a:gd name="T48" fmla="*/ 104949 w 146"/>
                <a:gd name="T49" fmla="*/ 829220 h 367"/>
                <a:gd name="T50" fmla="*/ 71807 w 146"/>
                <a:gd name="T51" fmla="*/ 878973 h 367"/>
                <a:gd name="T52" fmla="*/ 38665 w 146"/>
                <a:gd name="T53" fmla="*/ 928726 h 367"/>
                <a:gd name="T54" fmla="*/ 80093 w 146"/>
                <a:gd name="T55" fmla="*/ 1014412 h 367"/>
                <a:gd name="T56" fmla="*/ 19333 w 146"/>
                <a:gd name="T57" fmla="*/ 953603 h 367"/>
                <a:gd name="T58" fmla="*/ 2762 w 146"/>
                <a:gd name="T59" fmla="*/ 934254 h 367"/>
                <a:gd name="T60" fmla="*/ 0 w 146"/>
                <a:gd name="T61" fmla="*/ 845804 h 367"/>
                <a:gd name="T62" fmla="*/ 66284 w 146"/>
                <a:gd name="T63" fmla="*/ 425666 h 367"/>
                <a:gd name="T64" fmla="*/ 33142 w 146"/>
                <a:gd name="T65" fmla="*/ 619151 h 367"/>
                <a:gd name="T66" fmla="*/ 96664 w 146"/>
                <a:gd name="T67" fmla="*/ 240474 h 367"/>
                <a:gd name="T68" fmla="*/ 129805 w 146"/>
                <a:gd name="T69" fmla="*/ 143731 h 367"/>
                <a:gd name="T70" fmla="*/ 157423 w 146"/>
                <a:gd name="T71" fmla="*/ 91214 h 367"/>
                <a:gd name="T72" fmla="*/ 149138 w 146"/>
                <a:gd name="T73" fmla="*/ 19348 h 3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6"/>
                <a:gd name="T112" fmla="*/ 0 h 367"/>
                <a:gd name="T113" fmla="*/ 146 w 146"/>
                <a:gd name="T114" fmla="*/ 367 h 3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6" h="367">
                  <a:moveTo>
                    <a:pt x="54" y="7"/>
                  </a:moveTo>
                  <a:lnTo>
                    <a:pt x="68" y="0"/>
                  </a:lnTo>
                  <a:lnTo>
                    <a:pt x="77" y="16"/>
                  </a:lnTo>
                  <a:lnTo>
                    <a:pt x="107" y="31"/>
                  </a:lnTo>
                  <a:lnTo>
                    <a:pt x="110" y="48"/>
                  </a:lnTo>
                  <a:lnTo>
                    <a:pt x="116" y="57"/>
                  </a:lnTo>
                  <a:lnTo>
                    <a:pt x="146" y="43"/>
                  </a:lnTo>
                  <a:lnTo>
                    <a:pt x="140" y="64"/>
                  </a:lnTo>
                  <a:lnTo>
                    <a:pt x="114" y="85"/>
                  </a:lnTo>
                  <a:lnTo>
                    <a:pt x="107" y="99"/>
                  </a:lnTo>
                  <a:lnTo>
                    <a:pt x="110" y="121"/>
                  </a:lnTo>
                  <a:lnTo>
                    <a:pt x="117" y="129"/>
                  </a:lnTo>
                  <a:lnTo>
                    <a:pt x="105" y="129"/>
                  </a:lnTo>
                  <a:lnTo>
                    <a:pt x="125" y="141"/>
                  </a:lnTo>
                  <a:lnTo>
                    <a:pt x="122" y="162"/>
                  </a:lnTo>
                  <a:lnTo>
                    <a:pt x="111" y="169"/>
                  </a:lnTo>
                  <a:lnTo>
                    <a:pt x="84" y="178"/>
                  </a:lnTo>
                  <a:lnTo>
                    <a:pt x="69" y="202"/>
                  </a:lnTo>
                  <a:lnTo>
                    <a:pt x="56" y="207"/>
                  </a:lnTo>
                  <a:lnTo>
                    <a:pt x="62" y="216"/>
                  </a:lnTo>
                  <a:lnTo>
                    <a:pt x="53" y="238"/>
                  </a:lnTo>
                  <a:lnTo>
                    <a:pt x="33" y="261"/>
                  </a:lnTo>
                  <a:lnTo>
                    <a:pt x="35" y="274"/>
                  </a:lnTo>
                  <a:lnTo>
                    <a:pt x="42" y="282"/>
                  </a:lnTo>
                  <a:lnTo>
                    <a:pt x="38" y="300"/>
                  </a:lnTo>
                  <a:lnTo>
                    <a:pt x="26" y="318"/>
                  </a:lnTo>
                  <a:lnTo>
                    <a:pt x="14" y="336"/>
                  </a:lnTo>
                  <a:lnTo>
                    <a:pt x="29" y="367"/>
                  </a:lnTo>
                  <a:lnTo>
                    <a:pt x="7" y="345"/>
                  </a:lnTo>
                  <a:lnTo>
                    <a:pt x="1" y="338"/>
                  </a:lnTo>
                  <a:lnTo>
                    <a:pt x="0" y="306"/>
                  </a:lnTo>
                  <a:lnTo>
                    <a:pt x="24" y="154"/>
                  </a:lnTo>
                  <a:lnTo>
                    <a:pt x="12" y="224"/>
                  </a:lnTo>
                  <a:lnTo>
                    <a:pt x="35" y="87"/>
                  </a:lnTo>
                  <a:lnTo>
                    <a:pt x="47" y="52"/>
                  </a:lnTo>
                  <a:lnTo>
                    <a:pt x="57" y="33"/>
                  </a:lnTo>
                  <a:lnTo>
                    <a:pt x="54" y="7"/>
                  </a:lnTo>
                  <a:close/>
                </a:path>
              </a:pathLst>
            </a:custGeom>
            <a:solidFill>
              <a:srgbClr val="4BA6D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79" name="Freeform 445"/>
            <p:cNvSpPr>
              <a:spLocks/>
            </p:cNvSpPr>
            <p:nvPr/>
          </p:nvSpPr>
          <p:spPr bwMode="auto">
            <a:xfrm>
              <a:off x="2776513" y="4092878"/>
              <a:ext cx="37771" cy="18299"/>
            </a:xfrm>
            <a:custGeom>
              <a:avLst/>
              <a:gdLst>
                <a:gd name="T0" fmla="*/ 3175 w 23"/>
                <a:gd name="T1" fmla="*/ 0 h 18"/>
                <a:gd name="T2" fmla="*/ 36512 w 23"/>
                <a:gd name="T3" fmla="*/ 1058 h 18"/>
                <a:gd name="T4" fmla="*/ 33337 w 23"/>
                <a:gd name="T5" fmla="*/ 19050 h 18"/>
                <a:gd name="T6" fmla="*/ 0 w 23"/>
                <a:gd name="T7" fmla="*/ 13758 h 18"/>
                <a:gd name="T8" fmla="*/ 3175 w 2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8"/>
                <a:gd name="T17" fmla="*/ 23 w 23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8">
                  <a:moveTo>
                    <a:pt x="2" y="0"/>
                  </a:moveTo>
                  <a:lnTo>
                    <a:pt x="23" y="1"/>
                  </a:lnTo>
                  <a:lnTo>
                    <a:pt x="21" y="18"/>
                  </a:lnTo>
                  <a:lnTo>
                    <a:pt x="0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BA6D2"/>
            </a:solidFill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80" name="Freeform 448"/>
            <p:cNvSpPr>
              <a:spLocks/>
            </p:cNvSpPr>
            <p:nvPr/>
          </p:nvSpPr>
          <p:spPr bwMode="auto">
            <a:xfrm>
              <a:off x="7019477" y="4333812"/>
              <a:ext cx="103872" cy="131140"/>
            </a:xfrm>
            <a:custGeom>
              <a:avLst/>
              <a:gdLst>
                <a:gd name="T0" fmla="*/ 0 w 675"/>
                <a:gd name="T1" fmla="*/ 7073 h 773"/>
                <a:gd name="T2" fmla="*/ 12876 w 675"/>
                <a:gd name="T3" fmla="*/ 58481 h 773"/>
                <a:gd name="T4" fmla="*/ 46870 w 675"/>
                <a:gd name="T5" fmla="*/ 99883 h 773"/>
                <a:gd name="T6" fmla="*/ 103870 w 675"/>
                <a:gd name="T7" fmla="*/ 132660 h 773"/>
                <a:gd name="T8" fmla="*/ 115888 w 675"/>
                <a:gd name="T9" fmla="*/ 133350 h 773"/>
                <a:gd name="T10" fmla="*/ 96659 w 675"/>
                <a:gd name="T11" fmla="*/ 100573 h 773"/>
                <a:gd name="T12" fmla="*/ 84641 w 675"/>
                <a:gd name="T13" fmla="*/ 89878 h 773"/>
                <a:gd name="T14" fmla="*/ 84641 w 675"/>
                <a:gd name="T15" fmla="*/ 46405 h 773"/>
                <a:gd name="T16" fmla="*/ 55455 w 675"/>
                <a:gd name="T17" fmla="*/ 13456 h 773"/>
                <a:gd name="T18" fmla="*/ 49102 w 675"/>
                <a:gd name="T19" fmla="*/ 10006 h 773"/>
                <a:gd name="T20" fmla="*/ 43437 w 675"/>
                <a:gd name="T21" fmla="*/ 19149 h 773"/>
                <a:gd name="T22" fmla="*/ 24208 w 675"/>
                <a:gd name="T23" fmla="*/ 22081 h 773"/>
                <a:gd name="T24" fmla="*/ 24894 w 675"/>
                <a:gd name="T25" fmla="*/ 12076 h 773"/>
                <a:gd name="T26" fmla="*/ 2919 w 675"/>
                <a:gd name="T27" fmla="*/ 0 h 773"/>
                <a:gd name="T28" fmla="*/ 0 w 675"/>
                <a:gd name="T29" fmla="*/ 7073 h 7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5"/>
                <a:gd name="T46" fmla="*/ 0 h 773"/>
                <a:gd name="T47" fmla="*/ 675 w 675"/>
                <a:gd name="T48" fmla="*/ 773 h 773"/>
                <a:gd name="connsiteX0" fmla="*/ 0 w 8963"/>
                <a:gd name="connsiteY0" fmla="*/ 530 h 9948"/>
                <a:gd name="connsiteX1" fmla="*/ 1111 w 8963"/>
                <a:gd name="connsiteY1" fmla="*/ 4386 h 9948"/>
                <a:gd name="connsiteX2" fmla="*/ 4044 w 8963"/>
                <a:gd name="connsiteY2" fmla="*/ 7490 h 9948"/>
                <a:gd name="connsiteX3" fmla="*/ 8963 w 8963"/>
                <a:gd name="connsiteY3" fmla="*/ 9948 h 9948"/>
                <a:gd name="connsiteX4" fmla="*/ 3399 w 8963"/>
                <a:gd name="connsiteY4" fmla="*/ 7143 h 9948"/>
                <a:gd name="connsiteX5" fmla="*/ 8341 w 8963"/>
                <a:gd name="connsiteY5" fmla="*/ 7542 h 9948"/>
                <a:gd name="connsiteX6" fmla="*/ 7304 w 8963"/>
                <a:gd name="connsiteY6" fmla="*/ 6740 h 9948"/>
                <a:gd name="connsiteX7" fmla="*/ 7304 w 8963"/>
                <a:gd name="connsiteY7" fmla="*/ 3480 h 9948"/>
                <a:gd name="connsiteX8" fmla="*/ 4785 w 8963"/>
                <a:gd name="connsiteY8" fmla="*/ 1009 h 9948"/>
                <a:gd name="connsiteX9" fmla="*/ 4237 w 8963"/>
                <a:gd name="connsiteY9" fmla="*/ 750 h 9948"/>
                <a:gd name="connsiteX10" fmla="*/ 3748 w 8963"/>
                <a:gd name="connsiteY10" fmla="*/ 1436 h 9948"/>
                <a:gd name="connsiteX11" fmla="*/ 2089 w 8963"/>
                <a:gd name="connsiteY11" fmla="*/ 1656 h 9948"/>
                <a:gd name="connsiteX12" fmla="*/ 2148 w 8963"/>
                <a:gd name="connsiteY12" fmla="*/ 906 h 9948"/>
                <a:gd name="connsiteX13" fmla="*/ 252 w 8963"/>
                <a:gd name="connsiteY13" fmla="*/ 0 h 9948"/>
                <a:gd name="connsiteX14" fmla="*/ 0 w 8963"/>
                <a:gd name="connsiteY14" fmla="*/ 530 h 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63" h="9948">
                  <a:moveTo>
                    <a:pt x="0" y="530"/>
                  </a:moveTo>
                  <a:lnTo>
                    <a:pt x="1111" y="4386"/>
                  </a:lnTo>
                  <a:lnTo>
                    <a:pt x="4044" y="7490"/>
                  </a:lnTo>
                  <a:lnTo>
                    <a:pt x="8963" y="9948"/>
                  </a:lnTo>
                  <a:lnTo>
                    <a:pt x="3399" y="7143"/>
                  </a:lnTo>
                  <a:lnTo>
                    <a:pt x="8341" y="7542"/>
                  </a:lnTo>
                  <a:lnTo>
                    <a:pt x="7304" y="6740"/>
                  </a:lnTo>
                  <a:lnTo>
                    <a:pt x="7304" y="3480"/>
                  </a:lnTo>
                  <a:lnTo>
                    <a:pt x="4785" y="1009"/>
                  </a:lnTo>
                  <a:lnTo>
                    <a:pt x="4237" y="750"/>
                  </a:lnTo>
                  <a:lnTo>
                    <a:pt x="3748" y="1436"/>
                  </a:lnTo>
                  <a:lnTo>
                    <a:pt x="2089" y="1656"/>
                  </a:lnTo>
                  <a:cubicBezTo>
                    <a:pt x="2109" y="1406"/>
                    <a:pt x="2128" y="1156"/>
                    <a:pt x="2148" y="906"/>
                  </a:cubicBezTo>
                  <a:lnTo>
                    <a:pt x="252" y="0"/>
                  </a:lnTo>
                  <a:lnTo>
                    <a:pt x="0" y="530"/>
                  </a:lnTo>
                  <a:close/>
                </a:path>
              </a:pathLst>
            </a:custGeom>
            <a:solidFill>
              <a:srgbClr val="4BA6D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81" name="Freeform 450"/>
            <p:cNvSpPr>
              <a:spLocks/>
            </p:cNvSpPr>
            <p:nvPr/>
          </p:nvSpPr>
          <p:spPr bwMode="auto">
            <a:xfrm>
              <a:off x="3418624" y="2503942"/>
              <a:ext cx="173119" cy="85394"/>
            </a:xfrm>
            <a:custGeom>
              <a:avLst/>
              <a:gdLst>
                <a:gd name="T0" fmla="*/ 21055 w 114"/>
                <a:gd name="T1" fmla="*/ 0 h 54"/>
                <a:gd name="T2" fmla="*/ 39103 w 114"/>
                <a:gd name="T3" fmla="*/ 22225 h 54"/>
                <a:gd name="T4" fmla="*/ 81213 w 114"/>
                <a:gd name="T5" fmla="*/ 6350 h 54"/>
                <a:gd name="T6" fmla="*/ 132347 w 114"/>
                <a:gd name="T7" fmla="*/ 0 h 54"/>
                <a:gd name="T8" fmla="*/ 171450 w 114"/>
                <a:gd name="T9" fmla="*/ 28575 h 54"/>
                <a:gd name="T10" fmla="*/ 144379 w 114"/>
                <a:gd name="T11" fmla="*/ 60325 h 54"/>
                <a:gd name="T12" fmla="*/ 102268 w 114"/>
                <a:gd name="T13" fmla="*/ 85725 h 54"/>
                <a:gd name="T14" fmla="*/ 45118 w 114"/>
                <a:gd name="T15" fmla="*/ 66675 h 54"/>
                <a:gd name="T16" fmla="*/ 15039 w 114"/>
                <a:gd name="T17" fmla="*/ 69850 h 54"/>
                <a:gd name="T18" fmla="*/ 39103 w 114"/>
                <a:gd name="T19" fmla="*/ 57150 h 54"/>
                <a:gd name="T20" fmla="*/ 24063 w 114"/>
                <a:gd name="T21" fmla="*/ 34925 h 54"/>
                <a:gd name="T22" fmla="*/ 0 w 114"/>
                <a:gd name="T23" fmla="*/ 25400 h 54"/>
                <a:gd name="T24" fmla="*/ 21055 w 114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4"/>
                <a:gd name="T40" fmla="*/ 0 h 54"/>
                <a:gd name="T41" fmla="*/ 114 w 114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4" h="54">
                  <a:moveTo>
                    <a:pt x="14" y="0"/>
                  </a:moveTo>
                  <a:lnTo>
                    <a:pt x="26" y="14"/>
                  </a:lnTo>
                  <a:lnTo>
                    <a:pt x="54" y="4"/>
                  </a:lnTo>
                  <a:lnTo>
                    <a:pt x="88" y="0"/>
                  </a:lnTo>
                  <a:lnTo>
                    <a:pt x="114" y="18"/>
                  </a:lnTo>
                  <a:lnTo>
                    <a:pt x="96" y="38"/>
                  </a:lnTo>
                  <a:lnTo>
                    <a:pt x="68" y="54"/>
                  </a:lnTo>
                  <a:lnTo>
                    <a:pt x="30" y="42"/>
                  </a:lnTo>
                  <a:lnTo>
                    <a:pt x="10" y="44"/>
                  </a:lnTo>
                  <a:lnTo>
                    <a:pt x="26" y="36"/>
                  </a:lnTo>
                  <a:lnTo>
                    <a:pt x="16" y="22"/>
                  </a:lnTo>
                  <a:lnTo>
                    <a:pt x="0" y="1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87511"/>
            </a:solidFill>
            <a:ln w="9525" cap="flat" cmpd="sng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82" name="Freeform 451"/>
            <p:cNvSpPr>
              <a:spLocks/>
            </p:cNvSpPr>
            <p:nvPr/>
          </p:nvSpPr>
          <p:spPr bwMode="auto">
            <a:xfrm>
              <a:off x="7815821" y="4452752"/>
              <a:ext cx="217183" cy="186038"/>
            </a:xfrm>
            <a:custGeom>
              <a:avLst/>
              <a:gdLst>
                <a:gd name="T0" fmla="*/ 153946 w 575"/>
                <a:gd name="T1" fmla="*/ 27023 h 488"/>
                <a:gd name="T2" fmla="*/ 120529 w 575"/>
                <a:gd name="T3" fmla="*/ 54046 h 488"/>
                <a:gd name="T4" fmla="*/ 87486 w 575"/>
                <a:gd name="T5" fmla="*/ 54046 h 488"/>
                <a:gd name="T6" fmla="*/ 66835 w 575"/>
                <a:gd name="T7" fmla="*/ 27023 h 488"/>
                <a:gd name="T8" fmla="*/ 40176 w 575"/>
                <a:gd name="T9" fmla="*/ 0 h 488"/>
                <a:gd name="T10" fmla="*/ 13517 w 575"/>
                <a:gd name="T11" fmla="*/ 7232 h 488"/>
                <a:gd name="T12" fmla="*/ 0 w 575"/>
                <a:gd name="T13" fmla="*/ 34255 h 488"/>
                <a:gd name="T14" fmla="*/ 27034 w 575"/>
                <a:gd name="T15" fmla="*/ 47195 h 488"/>
                <a:gd name="T16" fmla="*/ 33418 w 575"/>
                <a:gd name="T17" fmla="*/ 60517 h 488"/>
                <a:gd name="T18" fmla="*/ 40176 w 575"/>
                <a:gd name="T19" fmla="*/ 81070 h 488"/>
                <a:gd name="T20" fmla="*/ 60077 w 575"/>
                <a:gd name="T21" fmla="*/ 81070 h 488"/>
                <a:gd name="T22" fmla="*/ 73969 w 575"/>
                <a:gd name="T23" fmla="*/ 87540 h 488"/>
                <a:gd name="T24" fmla="*/ 120529 w 575"/>
                <a:gd name="T25" fmla="*/ 107712 h 488"/>
                <a:gd name="T26" fmla="*/ 167463 w 575"/>
                <a:gd name="T27" fmla="*/ 134355 h 488"/>
                <a:gd name="T28" fmla="*/ 174597 w 575"/>
                <a:gd name="T29" fmla="*/ 148057 h 488"/>
                <a:gd name="T30" fmla="*/ 147563 w 575"/>
                <a:gd name="T31" fmla="*/ 161378 h 488"/>
                <a:gd name="T32" fmla="*/ 174597 w 575"/>
                <a:gd name="T33" fmla="*/ 168229 h 488"/>
                <a:gd name="T34" fmla="*/ 194498 w 575"/>
                <a:gd name="T35" fmla="*/ 174699 h 488"/>
                <a:gd name="T36" fmla="*/ 215900 w 575"/>
                <a:gd name="T37" fmla="*/ 185737 h 488"/>
                <a:gd name="T38" fmla="*/ 215900 w 575"/>
                <a:gd name="T39" fmla="*/ 46434 h 488"/>
                <a:gd name="T40" fmla="*/ 153946 w 575"/>
                <a:gd name="T41" fmla="*/ 27023 h 4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5"/>
                <a:gd name="T64" fmla="*/ 0 h 488"/>
                <a:gd name="T65" fmla="*/ 575 w 575"/>
                <a:gd name="T66" fmla="*/ 488 h 4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5" h="488">
                  <a:moveTo>
                    <a:pt x="410" y="71"/>
                  </a:moveTo>
                  <a:lnTo>
                    <a:pt x="321" y="142"/>
                  </a:lnTo>
                  <a:lnTo>
                    <a:pt x="233" y="142"/>
                  </a:lnTo>
                  <a:lnTo>
                    <a:pt x="178" y="71"/>
                  </a:lnTo>
                  <a:lnTo>
                    <a:pt x="107" y="0"/>
                  </a:lnTo>
                  <a:lnTo>
                    <a:pt x="36" y="19"/>
                  </a:lnTo>
                  <a:lnTo>
                    <a:pt x="0" y="90"/>
                  </a:lnTo>
                  <a:lnTo>
                    <a:pt x="72" y="124"/>
                  </a:lnTo>
                  <a:lnTo>
                    <a:pt x="89" y="159"/>
                  </a:lnTo>
                  <a:lnTo>
                    <a:pt x="107" y="213"/>
                  </a:lnTo>
                  <a:lnTo>
                    <a:pt x="160" y="213"/>
                  </a:lnTo>
                  <a:lnTo>
                    <a:pt x="197" y="230"/>
                  </a:lnTo>
                  <a:lnTo>
                    <a:pt x="321" y="283"/>
                  </a:lnTo>
                  <a:lnTo>
                    <a:pt x="446" y="353"/>
                  </a:lnTo>
                  <a:lnTo>
                    <a:pt x="465" y="389"/>
                  </a:lnTo>
                  <a:lnTo>
                    <a:pt x="393" y="424"/>
                  </a:lnTo>
                  <a:lnTo>
                    <a:pt x="465" y="442"/>
                  </a:lnTo>
                  <a:lnTo>
                    <a:pt x="518" y="459"/>
                  </a:lnTo>
                  <a:lnTo>
                    <a:pt x="575" y="488"/>
                  </a:lnTo>
                  <a:lnTo>
                    <a:pt x="575" y="122"/>
                  </a:lnTo>
                  <a:lnTo>
                    <a:pt x="410" y="71"/>
                  </a:lnTo>
                  <a:close/>
                </a:path>
              </a:pathLst>
            </a:custGeom>
            <a:solidFill>
              <a:srgbClr val="4BA6D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83" name="Freeform 452"/>
            <p:cNvSpPr>
              <a:spLocks/>
            </p:cNvSpPr>
            <p:nvPr/>
          </p:nvSpPr>
          <p:spPr bwMode="auto">
            <a:xfrm>
              <a:off x="8033004" y="4498500"/>
              <a:ext cx="173119" cy="167737"/>
            </a:xfrm>
            <a:custGeom>
              <a:avLst/>
              <a:gdLst/>
              <a:ahLst/>
              <a:cxnLst>
                <a:cxn ang="0">
                  <a:pos x="353" y="302"/>
                </a:cxn>
                <a:cxn ang="0">
                  <a:pos x="336" y="249"/>
                </a:cxn>
                <a:cxn ang="0">
                  <a:pos x="372" y="214"/>
                </a:cxn>
                <a:cxn ang="0">
                  <a:pos x="283" y="161"/>
                </a:cxn>
                <a:cxn ang="0">
                  <a:pos x="247" y="108"/>
                </a:cxn>
                <a:cxn ang="0">
                  <a:pos x="122" y="37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14" y="373"/>
                </a:cxn>
                <a:cxn ang="0">
                  <a:pos x="67" y="373"/>
                </a:cxn>
                <a:cxn ang="0">
                  <a:pos x="122" y="320"/>
                </a:cxn>
                <a:cxn ang="0">
                  <a:pos x="211" y="284"/>
                </a:cxn>
                <a:cxn ang="0">
                  <a:pos x="264" y="320"/>
                </a:cxn>
                <a:cxn ang="0">
                  <a:pos x="389" y="408"/>
                </a:cxn>
                <a:cxn ang="0">
                  <a:pos x="460" y="443"/>
                </a:cxn>
                <a:cxn ang="0">
                  <a:pos x="460" y="337"/>
                </a:cxn>
                <a:cxn ang="0">
                  <a:pos x="353" y="302"/>
                </a:cxn>
              </a:cxnLst>
              <a:rect l="0" t="0" r="r" b="b"/>
              <a:pathLst>
                <a:path w="460" h="443">
                  <a:moveTo>
                    <a:pt x="353" y="302"/>
                  </a:moveTo>
                  <a:lnTo>
                    <a:pt x="336" y="249"/>
                  </a:lnTo>
                  <a:lnTo>
                    <a:pt x="372" y="214"/>
                  </a:lnTo>
                  <a:lnTo>
                    <a:pt x="283" y="161"/>
                  </a:lnTo>
                  <a:lnTo>
                    <a:pt x="247" y="108"/>
                  </a:lnTo>
                  <a:lnTo>
                    <a:pt x="122" y="37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14" y="373"/>
                  </a:lnTo>
                  <a:lnTo>
                    <a:pt x="67" y="373"/>
                  </a:lnTo>
                  <a:lnTo>
                    <a:pt x="122" y="320"/>
                  </a:lnTo>
                  <a:lnTo>
                    <a:pt x="211" y="284"/>
                  </a:lnTo>
                  <a:lnTo>
                    <a:pt x="264" y="320"/>
                  </a:lnTo>
                  <a:lnTo>
                    <a:pt x="389" y="408"/>
                  </a:lnTo>
                  <a:lnTo>
                    <a:pt x="460" y="443"/>
                  </a:lnTo>
                  <a:lnTo>
                    <a:pt x="460" y="337"/>
                  </a:lnTo>
                  <a:lnTo>
                    <a:pt x="353" y="302"/>
                  </a:lnTo>
                  <a:close/>
                </a:path>
              </a:pathLst>
            </a:custGeom>
            <a:solidFill>
              <a:srgbClr val="4BA6D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grpSp>
          <p:nvGrpSpPr>
            <p:cNvPr id="184" name="Group 453"/>
            <p:cNvGrpSpPr>
              <a:grpSpLocks/>
            </p:cNvGrpSpPr>
            <p:nvPr/>
          </p:nvGrpSpPr>
          <p:grpSpPr bwMode="auto">
            <a:xfrm>
              <a:off x="4292600" y="2708275"/>
              <a:ext cx="250825" cy="368300"/>
              <a:chOff x="2201" y="1250"/>
              <a:chExt cx="133" cy="193"/>
            </a:xfrm>
            <a:grpFill/>
          </p:grpSpPr>
          <p:sp>
            <p:nvSpPr>
              <p:cNvPr id="207" name="Freeform 454"/>
              <p:cNvSpPr>
                <a:spLocks/>
              </p:cNvSpPr>
              <p:nvPr/>
            </p:nvSpPr>
            <p:spPr bwMode="auto">
              <a:xfrm>
                <a:off x="2234" y="1250"/>
                <a:ext cx="100" cy="193"/>
              </a:xfrm>
              <a:custGeom>
                <a:avLst/>
                <a:gdLst/>
                <a:ahLst/>
                <a:cxnLst>
                  <a:cxn ang="0">
                    <a:pos x="6" y="35"/>
                  </a:cxn>
                  <a:cxn ang="0">
                    <a:pos x="4" y="33"/>
                  </a:cxn>
                  <a:cxn ang="0">
                    <a:pos x="10" y="29"/>
                  </a:cxn>
                  <a:cxn ang="0">
                    <a:pos x="9" y="25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4" y="16"/>
                  </a:cxn>
                  <a:cxn ang="0">
                    <a:pos x="1" y="18"/>
                  </a:cxn>
                  <a:cxn ang="0">
                    <a:pos x="0" y="13"/>
                  </a:cxn>
                  <a:cxn ang="0">
                    <a:pos x="0" y="8"/>
                  </a:cxn>
                  <a:cxn ang="0">
                    <a:pos x="1" y="4"/>
                  </a:cxn>
                  <a:cxn ang="0">
                    <a:pos x="5" y="0"/>
                  </a:cxn>
                  <a:cxn ang="0">
                    <a:pos x="8" y="1"/>
                  </a:cxn>
                  <a:cxn ang="0">
                    <a:pos x="7" y="6"/>
                  </a:cxn>
                  <a:cxn ang="0">
                    <a:pos x="13" y="6"/>
                  </a:cxn>
                  <a:cxn ang="0">
                    <a:pos x="11" y="11"/>
                  </a:cxn>
                  <a:cxn ang="0">
                    <a:pos x="9" y="15"/>
                  </a:cxn>
                  <a:cxn ang="0">
                    <a:pos x="13" y="17"/>
                  </a:cxn>
                  <a:cxn ang="0">
                    <a:pos x="17" y="24"/>
                  </a:cxn>
                  <a:cxn ang="0">
                    <a:pos x="19" y="29"/>
                  </a:cxn>
                  <a:cxn ang="0">
                    <a:pos x="19" y="32"/>
                  </a:cxn>
                  <a:cxn ang="0">
                    <a:pos x="23" y="32"/>
                  </a:cxn>
                  <a:cxn ang="0">
                    <a:pos x="22" y="39"/>
                  </a:cxn>
                  <a:cxn ang="0">
                    <a:pos x="24" y="40"/>
                  </a:cxn>
                  <a:cxn ang="0">
                    <a:pos x="17" y="43"/>
                  </a:cxn>
                  <a:cxn ang="0">
                    <a:pos x="11" y="44"/>
                  </a:cxn>
                  <a:cxn ang="0">
                    <a:pos x="8" y="45"/>
                  </a:cxn>
                  <a:cxn ang="0">
                    <a:pos x="4" y="45"/>
                  </a:cxn>
                  <a:cxn ang="0">
                    <a:pos x="1" y="46"/>
                  </a:cxn>
                  <a:cxn ang="0">
                    <a:pos x="5" y="42"/>
                  </a:cxn>
                  <a:cxn ang="0">
                    <a:pos x="6" y="38"/>
                  </a:cxn>
                  <a:cxn ang="0">
                    <a:pos x="3" y="37"/>
                  </a:cxn>
                </a:cxnLst>
                <a:rect l="0" t="0" r="r" b="b"/>
                <a:pathLst>
                  <a:path w="24" h="47">
                    <a:moveTo>
                      <a:pt x="3" y="37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0" y="17"/>
                      <a:pt x="0" y="16"/>
                    </a:cubicBezTo>
                    <a:cubicBezTo>
                      <a:pt x="0" y="15"/>
                      <a:pt x="0" y="13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0" y="43"/>
                      <a:pt x="9" y="43"/>
                    </a:cubicBezTo>
                    <a:cubicBezTo>
                      <a:pt x="9" y="43"/>
                      <a:pt x="8" y="45"/>
                      <a:pt x="8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4" y="38"/>
                      <a:pt x="4" y="38"/>
                      <a:pt x="4" y="38"/>
                    </a:cubicBezTo>
                    <a:lnTo>
                      <a:pt x="3" y="37"/>
                    </a:lnTo>
                    <a:close/>
                  </a:path>
                </a:pathLst>
              </a:custGeom>
              <a:solidFill>
                <a:srgbClr val="E8751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E647E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208" name="Freeform 455"/>
              <p:cNvSpPr>
                <a:spLocks/>
              </p:cNvSpPr>
              <p:nvPr/>
            </p:nvSpPr>
            <p:spPr bwMode="auto">
              <a:xfrm>
                <a:off x="2201" y="1331"/>
                <a:ext cx="34" cy="22"/>
              </a:xfrm>
              <a:custGeom>
                <a:avLst/>
                <a:gdLst/>
                <a:ahLst/>
                <a:cxnLst>
                  <a:cxn ang="0">
                    <a:pos x="24" y="22"/>
                  </a:cxn>
                  <a:cxn ang="0">
                    <a:pos x="0" y="18"/>
                  </a:cxn>
                  <a:cxn ang="0">
                    <a:pos x="13" y="0"/>
                  </a:cxn>
                  <a:cxn ang="0">
                    <a:pos x="27" y="3"/>
                  </a:cxn>
                  <a:cxn ang="0">
                    <a:pos x="34" y="15"/>
                  </a:cxn>
                  <a:cxn ang="0">
                    <a:pos x="24" y="22"/>
                  </a:cxn>
                </a:cxnLst>
                <a:rect l="0" t="0" r="r" b="b"/>
                <a:pathLst>
                  <a:path w="34" h="22">
                    <a:moveTo>
                      <a:pt x="24" y="22"/>
                    </a:moveTo>
                    <a:lnTo>
                      <a:pt x="0" y="18"/>
                    </a:lnTo>
                    <a:lnTo>
                      <a:pt x="13" y="0"/>
                    </a:lnTo>
                    <a:lnTo>
                      <a:pt x="27" y="3"/>
                    </a:lnTo>
                    <a:lnTo>
                      <a:pt x="34" y="15"/>
                    </a:lnTo>
                    <a:lnTo>
                      <a:pt x="24" y="22"/>
                    </a:lnTo>
                    <a:close/>
                  </a:path>
                </a:pathLst>
              </a:custGeom>
              <a:solidFill>
                <a:srgbClr val="E8751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E647E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endParaRPr>
              </a:p>
            </p:txBody>
          </p:sp>
        </p:grpSp>
        <p:sp>
          <p:nvSpPr>
            <p:cNvPr id="185" name="Freeform 457"/>
            <p:cNvSpPr>
              <a:spLocks/>
            </p:cNvSpPr>
            <p:nvPr/>
          </p:nvSpPr>
          <p:spPr bwMode="auto">
            <a:xfrm>
              <a:off x="4831897" y="3187094"/>
              <a:ext cx="69247" cy="48797"/>
            </a:xfrm>
            <a:custGeom>
              <a:avLst/>
              <a:gdLst>
                <a:gd name="T0" fmla="*/ 4654 w 44"/>
                <a:gd name="T1" fmla="*/ 46224 h 34"/>
                <a:gd name="T2" fmla="*/ 9309 w 44"/>
                <a:gd name="T3" fmla="*/ 46224 h 34"/>
                <a:gd name="T4" fmla="*/ 13963 w 44"/>
                <a:gd name="T5" fmla="*/ 44824 h 34"/>
                <a:gd name="T6" fmla="*/ 20169 w 44"/>
                <a:gd name="T7" fmla="*/ 46224 h 34"/>
                <a:gd name="T8" fmla="*/ 26374 w 44"/>
                <a:gd name="T9" fmla="*/ 39221 h 34"/>
                <a:gd name="T10" fmla="*/ 31029 w 44"/>
                <a:gd name="T11" fmla="*/ 47625 h 34"/>
                <a:gd name="T12" fmla="*/ 32580 w 44"/>
                <a:gd name="T13" fmla="*/ 44824 h 34"/>
                <a:gd name="T14" fmla="*/ 38786 w 44"/>
                <a:gd name="T15" fmla="*/ 47625 h 34"/>
                <a:gd name="T16" fmla="*/ 41889 w 44"/>
                <a:gd name="T17" fmla="*/ 46224 h 34"/>
                <a:gd name="T18" fmla="*/ 40337 w 44"/>
                <a:gd name="T19" fmla="*/ 42022 h 34"/>
                <a:gd name="T20" fmla="*/ 43440 w 44"/>
                <a:gd name="T21" fmla="*/ 40621 h 34"/>
                <a:gd name="T22" fmla="*/ 40337 w 44"/>
                <a:gd name="T23" fmla="*/ 39221 h 34"/>
                <a:gd name="T24" fmla="*/ 44992 w 44"/>
                <a:gd name="T25" fmla="*/ 35018 h 34"/>
                <a:gd name="T26" fmla="*/ 48094 w 44"/>
                <a:gd name="T27" fmla="*/ 35018 h 34"/>
                <a:gd name="T28" fmla="*/ 49646 w 44"/>
                <a:gd name="T29" fmla="*/ 35018 h 34"/>
                <a:gd name="T30" fmla="*/ 49646 w 44"/>
                <a:gd name="T31" fmla="*/ 28015 h 34"/>
                <a:gd name="T32" fmla="*/ 46543 w 44"/>
                <a:gd name="T33" fmla="*/ 26614 h 34"/>
                <a:gd name="T34" fmla="*/ 48094 w 44"/>
                <a:gd name="T35" fmla="*/ 22412 h 34"/>
                <a:gd name="T36" fmla="*/ 51197 w 44"/>
                <a:gd name="T37" fmla="*/ 22412 h 34"/>
                <a:gd name="T38" fmla="*/ 57403 w 44"/>
                <a:gd name="T39" fmla="*/ 18210 h 34"/>
                <a:gd name="T40" fmla="*/ 58954 w 44"/>
                <a:gd name="T41" fmla="*/ 16809 h 34"/>
                <a:gd name="T42" fmla="*/ 62057 w 44"/>
                <a:gd name="T43" fmla="*/ 18210 h 34"/>
                <a:gd name="T44" fmla="*/ 60506 w 44"/>
                <a:gd name="T45" fmla="*/ 14007 h 34"/>
                <a:gd name="T46" fmla="*/ 63609 w 44"/>
                <a:gd name="T47" fmla="*/ 12607 h 34"/>
                <a:gd name="T48" fmla="*/ 68263 w 44"/>
                <a:gd name="T49" fmla="*/ 15408 h 34"/>
                <a:gd name="T50" fmla="*/ 65160 w 44"/>
                <a:gd name="T51" fmla="*/ 9805 h 34"/>
                <a:gd name="T52" fmla="*/ 63609 w 44"/>
                <a:gd name="T53" fmla="*/ 7004 h 34"/>
                <a:gd name="T54" fmla="*/ 62057 w 44"/>
                <a:gd name="T55" fmla="*/ 2801 h 34"/>
                <a:gd name="T56" fmla="*/ 58954 w 44"/>
                <a:gd name="T57" fmla="*/ 0 h 34"/>
                <a:gd name="T58" fmla="*/ 55852 w 44"/>
                <a:gd name="T59" fmla="*/ 4202 h 34"/>
                <a:gd name="T60" fmla="*/ 55852 w 44"/>
                <a:gd name="T61" fmla="*/ 8404 h 34"/>
                <a:gd name="T62" fmla="*/ 52749 w 44"/>
                <a:gd name="T63" fmla="*/ 7004 h 34"/>
                <a:gd name="T64" fmla="*/ 51197 w 44"/>
                <a:gd name="T65" fmla="*/ 7004 h 34"/>
                <a:gd name="T66" fmla="*/ 48094 w 44"/>
                <a:gd name="T67" fmla="*/ 8404 h 34"/>
                <a:gd name="T68" fmla="*/ 46543 w 44"/>
                <a:gd name="T69" fmla="*/ 8404 h 34"/>
                <a:gd name="T70" fmla="*/ 44992 w 44"/>
                <a:gd name="T71" fmla="*/ 9805 h 34"/>
                <a:gd name="T72" fmla="*/ 43440 w 44"/>
                <a:gd name="T73" fmla="*/ 9805 h 34"/>
                <a:gd name="T74" fmla="*/ 43440 w 44"/>
                <a:gd name="T75" fmla="*/ 9805 h 34"/>
                <a:gd name="T76" fmla="*/ 38786 w 44"/>
                <a:gd name="T77" fmla="*/ 9805 h 34"/>
                <a:gd name="T78" fmla="*/ 35683 w 44"/>
                <a:gd name="T79" fmla="*/ 9805 h 34"/>
                <a:gd name="T80" fmla="*/ 34132 w 44"/>
                <a:gd name="T81" fmla="*/ 9805 h 34"/>
                <a:gd name="T82" fmla="*/ 32580 w 44"/>
                <a:gd name="T83" fmla="*/ 9805 h 34"/>
                <a:gd name="T84" fmla="*/ 32580 w 44"/>
                <a:gd name="T85" fmla="*/ 9805 h 34"/>
                <a:gd name="T86" fmla="*/ 26374 w 44"/>
                <a:gd name="T87" fmla="*/ 15408 h 34"/>
                <a:gd name="T88" fmla="*/ 24823 w 44"/>
                <a:gd name="T89" fmla="*/ 18210 h 34"/>
                <a:gd name="T90" fmla="*/ 18617 w 44"/>
                <a:gd name="T91" fmla="*/ 15408 h 34"/>
                <a:gd name="T92" fmla="*/ 12411 w 44"/>
                <a:gd name="T93" fmla="*/ 14007 h 34"/>
                <a:gd name="T94" fmla="*/ 7757 w 44"/>
                <a:gd name="T95" fmla="*/ 14007 h 34"/>
                <a:gd name="T96" fmla="*/ 6206 w 44"/>
                <a:gd name="T97" fmla="*/ 15408 h 34"/>
                <a:gd name="T98" fmla="*/ 0 w 44"/>
                <a:gd name="T99" fmla="*/ 21011 h 34"/>
                <a:gd name="T100" fmla="*/ 1551 w 44"/>
                <a:gd name="T101" fmla="*/ 23813 h 34"/>
                <a:gd name="T102" fmla="*/ 6206 w 44"/>
                <a:gd name="T103" fmla="*/ 23813 h 34"/>
                <a:gd name="T104" fmla="*/ 4654 w 44"/>
                <a:gd name="T105" fmla="*/ 26614 h 34"/>
                <a:gd name="T106" fmla="*/ 1551 w 44"/>
                <a:gd name="T107" fmla="*/ 26614 h 34"/>
                <a:gd name="T108" fmla="*/ 3103 w 44"/>
                <a:gd name="T109" fmla="*/ 29415 h 34"/>
                <a:gd name="T110" fmla="*/ 4654 w 44"/>
                <a:gd name="T111" fmla="*/ 30816 h 34"/>
                <a:gd name="T112" fmla="*/ 3103 w 44"/>
                <a:gd name="T113" fmla="*/ 36419 h 34"/>
                <a:gd name="T114" fmla="*/ 7757 w 44"/>
                <a:gd name="T115" fmla="*/ 40621 h 34"/>
                <a:gd name="T116" fmla="*/ 7757 w 44"/>
                <a:gd name="T117" fmla="*/ 43423 h 34"/>
                <a:gd name="T118" fmla="*/ 4654 w 44"/>
                <a:gd name="T119" fmla="*/ 44824 h 34"/>
                <a:gd name="T120" fmla="*/ 4654 w 44"/>
                <a:gd name="T121" fmla="*/ 46224 h 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"/>
                <a:gd name="T184" fmla="*/ 0 h 34"/>
                <a:gd name="T185" fmla="*/ 44 w 44"/>
                <a:gd name="T186" fmla="*/ 34 h 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" h="34">
                  <a:moveTo>
                    <a:pt x="3" y="33"/>
                  </a:moveTo>
                  <a:lnTo>
                    <a:pt x="6" y="33"/>
                  </a:lnTo>
                  <a:lnTo>
                    <a:pt x="9" y="32"/>
                  </a:lnTo>
                  <a:lnTo>
                    <a:pt x="13" y="33"/>
                  </a:lnTo>
                  <a:lnTo>
                    <a:pt x="17" y="28"/>
                  </a:lnTo>
                  <a:lnTo>
                    <a:pt x="20" y="34"/>
                  </a:lnTo>
                  <a:lnTo>
                    <a:pt x="21" y="32"/>
                  </a:lnTo>
                  <a:lnTo>
                    <a:pt x="25" y="34"/>
                  </a:lnTo>
                  <a:lnTo>
                    <a:pt x="27" y="33"/>
                  </a:lnTo>
                  <a:lnTo>
                    <a:pt x="26" y="30"/>
                  </a:lnTo>
                  <a:lnTo>
                    <a:pt x="28" y="29"/>
                  </a:lnTo>
                  <a:lnTo>
                    <a:pt x="26" y="28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32" y="25"/>
                  </a:lnTo>
                  <a:lnTo>
                    <a:pt x="32" y="20"/>
                  </a:lnTo>
                  <a:lnTo>
                    <a:pt x="30" y="19"/>
                  </a:lnTo>
                  <a:lnTo>
                    <a:pt x="31" y="16"/>
                  </a:lnTo>
                  <a:lnTo>
                    <a:pt x="33" y="16"/>
                  </a:lnTo>
                  <a:lnTo>
                    <a:pt x="37" y="13"/>
                  </a:lnTo>
                  <a:lnTo>
                    <a:pt x="38" y="12"/>
                  </a:lnTo>
                  <a:lnTo>
                    <a:pt x="40" y="13"/>
                  </a:lnTo>
                  <a:lnTo>
                    <a:pt x="39" y="10"/>
                  </a:lnTo>
                  <a:lnTo>
                    <a:pt x="41" y="9"/>
                  </a:lnTo>
                  <a:lnTo>
                    <a:pt x="44" y="11"/>
                  </a:lnTo>
                  <a:lnTo>
                    <a:pt x="42" y="7"/>
                  </a:lnTo>
                  <a:lnTo>
                    <a:pt x="41" y="5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3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1" y="6"/>
                  </a:lnTo>
                  <a:lnTo>
                    <a:pt x="30" y="6"/>
                  </a:lnTo>
                  <a:lnTo>
                    <a:pt x="29" y="7"/>
                  </a:lnTo>
                  <a:lnTo>
                    <a:pt x="28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17" y="11"/>
                  </a:lnTo>
                  <a:lnTo>
                    <a:pt x="16" y="13"/>
                  </a:lnTo>
                  <a:lnTo>
                    <a:pt x="12" y="11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2" y="26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3" y="32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rgbClr val="E8751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86" name="Freeform 458"/>
            <p:cNvSpPr>
              <a:spLocks/>
            </p:cNvSpPr>
            <p:nvPr/>
          </p:nvSpPr>
          <p:spPr bwMode="auto">
            <a:xfrm>
              <a:off x="5275707" y="3556116"/>
              <a:ext cx="72396" cy="45748"/>
            </a:xfrm>
            <a:custGeom>
              <a:avLst/>
              <a:gdLst>
                <a:gd name="T0" fmla="*/ 0 w 46"/>
                <a:gd name="T1" fmla="*/ 23812 h 28"/>
                <a:gd name="T2" fmla="*/ 4762 w 46"/>
                <a:gd name="T3" fmla="*/ 26988 h 28"/>
                <a:gd name="T4" fmla="*/ 19050 w 46"/>
                <a:gd name="T5" fmla="*/ 22225 h 28"/>
                <a:gd name="T6" fmla="*/ 20637 w 46"/>
                <a:gd name="T7" fmla="*/ 12700 h 28"/>
                <a:gd name="T8" fmla="*/ 42862 w 46"/>
                <a:gd name="T9" fmla="*/ 14288 h 28"/>
                <a:gd name="T10" fmla="*/ 73025 w 46"/>
                <a:gd name="T11" fmla="*/ 0 h 28"/>
                <a:gd name="T12" fmla="*/ 73025 w 46"/>
                <a:gd name="T13" fmla="*/ 1588 h 28"/>
                <a:gd name="T14" fmla="*/ 52388 w 46"/>
                <a:gd name="T15" fmla="*/ 17463 h 28"/>
                <a:gd name="T16" fmla="*/ 57150 w 46"/>
                <a:gd name="T17" fmla="*/ 28575 h 28"/>
                <a:gd name="T18" fmla="*/ 42862 w 46"/>
                <a:gd name="T19" fmla="*/ 33338 h 28"/>
                <a:gd name="T20" fmla="*/ 23812 w 46"/>
                <a:gd name="T21" fmla="*/ 44450 h 28"/>
                <a:gd name="T22" fmla="*/ 20637 w 46"/>
                <a:gd name="T23" fmla="*/ 44450 h 28"/>
                <a:gd name="T24" fmla="*/ 12700 w 46"/>
                <a:gd name="T25" fmla="*/ 41275 h 28"/>
                <a:gd name="T26" fmla="*/ 3175 w 46"/>
                <a:gd name="T27" fmla="*/ 36513 h 28"/>
                <a:gd name="T28" fmla="*/ 0 w 46"/>
                <a:gd name="T29" fmla="*/ 23812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28"/>
                <a:gd name="T47" fmla="*/ 46 w 46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4BA6D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87" name="Freeform 507"/>
            <p:cNvSpPr>
              <a:spLocks/>
            </p:cNvSpPr>
            <p:nvPr/>
          </p:nvSpPr>
          <p:spPr bwMode="auto">
            <a:xfrm>
              <a:off x="6342744" y="2943111"/>
              <a:ext cx="1507699" cy="1046075"/>
            </a:xfrm>
            <a:custGeom>
              <a:avLst/>
              <a:gdLst>
                <a:gd name="T0" fmla="*/ 1333500 w 950"/>
                <a:gd name="T1" fmla="*/ 139700 h 660"/>
                <a:gd name="T2" fmla="*/ 1162050 w 950"/>
                <a:gd name="T3" fmla="*/ 38100 h 660"/>
                <a:gd name="T4" fmla="*/ 1060450 w 950"/>
                <a:gd name="T5" fmla="*/ 139700 h 660"/>
                <a:gd name="T6" fmla="*/ 1060450 w 950"/>
                <a:gd name="T7" fmla="*/ 139700 h 660"/>
                <a:gd name="T8" fmla="*/ 1063625 w 950"/>
                <a:gd name="T9" fmla="*/ 142875 h 660"/>
                <a:gd name="T10" fmla="*/ 1066800 w 950"/>
                <a:gd name="T11" fmla="*/ 146050 h 660"/>
                <a:gd name="T12" fmla="*/ 1073150 w 950"/>
                <a:gd name="T13" fmla="*/ 146050 h 660"/>
                <a:gd name="T14" fmla="*/ 1073150 w 950"/>
                <a:gd name="T15" fmla="*/ 149225 h 660"/>
                <a:gd name="T16" fmla="*/ 1076325 w 950"/>
                <a:gd name="T17" fmla="*/ 149225 h 660"/>
                <a:gd name="T18" fmla="*/ 1076325 w 950"/>
                <a:gd name="T19" fmla="*/ 149225 h 660"/>
                <a:gd name="T20" fmla="*/ 1073150 w 950"/>
                <a:gd name="T21" fmla="*/ 146050 h 660"/>
                <a:gd name="T22" fmla="*/ 1069975 w 950"/>
                <a:gd name="T23" fmla="*/ 146050 h 660"/>
                <a:gd name="T24" fmla="*/ 1066800 w 950"/>
                <a:gd name="T25" fmla="*/ 142875 h 660"/>
                <a:gd name="T26" fmla="*/ 1060450 w 950"/>
                <a:gd name="T27" fmla="*/ 142875 h 660"/>
                <a:gd name="T28" fmla="*/ 1060450 w 950"/>
                <a:gd name="T29" fmla="*/ 139700 h 660"/>
                <a:gd name="T30" fmla="*/ 1044575 w 950"/>
                <a:gd name="T31" fmla="*/ 171450 h 660"/>
                <a:gd name="T32" fmla="*/ 1130300 w 950"/>
                <a:gd name="T33" fmla="*/ 250825 h 660"/>
                <a:gd name="T34" fmla="*/ 949325 w 950"/>
                <a:gd name="T35" fmla="*/ 320675 h 660"/>
                <a:gd name="T36" fmla="*/ 762000 w 950"/>
                <a:gd name="T37" fmla="*/ 438150 h 660"/>
                <a:gd name="T38" fmla="*/ 517525 w 950"/>
                <a:gd name="T39" fmla="*/ 320675 h 660"/>
                <a:gd name="T40" fmla="*/ 358775 w 950"/>
                <a:gd name="T41" fmla="*/ 187325 h 660"/>
                <a:gd name="T42" fmla="*/ 352425 w 950"/>
                <a:gd name="T43" fmla="*/ 180975 h 660"/>
                <a:gd name="T44" fmla="*/ 349250 w 950"/>
                <a:gd name="T45" fmla="*/ 184150 h 660"/>
                <a:gd name="T46" fmla="*/ 346075 w 950"/>
                <a:gd name="T47" fmla="*/ 193675 h 660"/>
                <a:gd name="T48" fmla="*/ 346075 w 950"/>
                <a:gd name="T49" fmla="*/ 193675 h 660"/>
                <a:gd name="T50" fmla="*/ 346075 w 950"/>
                <a:gd name="T51" fmla="*/ 193675 h 660"/>
                <a:gd name="T52" fmla="*/ 352425 w 950"/>
                <a:gd name="T53" fmla="*/ 180975 h 660"/>
                <a:gd name="T54" fmla="*/ 346075 w 950"/>
                <a:gd name="T55" fmla="*/ 171450 h 660"/>
                <a:gd name="T56" fmla="*/ 330200 w 950"/>
                <a:gd name="T57" fmla="*/ 180975 h 660"/>
                <a:gd name="T58" fmla="*/ 225425 w 950"/>
                <a:gd name="T59" fmla="*/ 225425 h 660"/>
                <a:gd name="T60" fmla="*/ 139700 w 950"/>
                <a:gd name="T61" fmla="*/ 406400 h 660"/>
                <a:gd name="T62" fmla="*/ 6350 w 950"/>
                <a:gd name="T63" fmla="*/ 485775 h 660"/>
                <a:gd name="T64" fmla="*/ 22225 w 950"/>
                <a:gd name="T65" fmla="*/ 555625 h 660"/>
                <a:gd name="T66" fmla="*/ 47625 w 950"/>
                <a:gd name="T67" fmla="*/ 587375 h 660"/>
                <a:gd name="T68" fmla="*/ 149225 w 950"/>
                <a:gd name="T69" fmla="*/ 619125 h 660"/>
                <a:gd name="T70" fmla="*/ 133350 w 950"/>
                <a:gd name="T71" fmla="*/ 704850 h 660"/>
                <a:gd name="T72" fmla="*/ 171450 w 950"/>
                <a:gd name="T73" fmla="*/ 774700 h 660"/>
                <a:gd name="T74" fmla="*/ 234950 w 950"/>
                <a:gd name="T75" fmla="*/ 806450 h 660"/>
                <a:gd name="T76" fmla="*/ 346075 w 950"/>
                <a:gd name="T77" fmla="*/ 850900 h 660"/>
                <a:gd name="T78" fmla="*/ 415925 w 950"/>
                <a:gd name="T79" fmla="*/ 866775 h 660"/>
                <a:gd name="T80" fmla="*/ 501650 w 950"/>
                <a:gd name="T81" fmla="*/ 812800 h 660"/>
                <a:gd name="T82" fmla="*/ 587375 w 950"/>
                <a:gd name="T83" fmla="*/ 838200 h 660"/>
                <a:gd name="T84" fmla="*/ 596900 w 950"/>
                <a:gd name="T85" fmla="*/ 930275 h 660"/>
                <a:gd name="T86" fmla="*/ 635000 w 950"/>
                <a:gd name="T87" fmla="*/ 977900 h 660"/>
                <a:gd name="T88" fmla="*/ 666750 w 950"/>
                <a:gd name="T89" fmla="*/ 1016000 h 660"/>
                <a:gd name="T90" fmla="*/ 793750 w 950"/>
                <a:gd name="T91" fmla="*/ 977900 h 660"/>
                <a:gd name="T92" fmla="*/ 847725 w 950"/>
                <a:gd name="T93" fmla="*/ 1016000 h 660"/>
                <a:gd name="T94" fmla="*/ 965200 w 950"/>
                <a:gd name="T95" fmla="*/ 1000125 h 660"/>
                <a:gd name="T96" fmla="*/ 1003300 w 950"/>
                <a:gd name="T97" fmla="*/ 993775 h 660"/>
                <a:gd name="T98" fmla="*/ 1114425 w 950"/>
                <a:gd name="T99" fmla="*/ 923925 h 660"/>
                <a:gd name="T100" fmla="*/ 1177925 w 950"/>
                <a:gd name="T101" fmla="*/ 812800 h 660"/>
                <a:gd name="T102" fmla="*/ 1177925 w 950"/>
                <a:gd name="T103" fmla="*/ 749300 h 660"/>
                <a:gd name="T104" fmla="*/ 1136650 w 950"/>
                <a:gd name="T105" fmla="*/ 631825 h 660"/>
                <a:gd name="T106" fmla="*/ 1193800 w 950"/>
                <a:gd name="T107" fmla="*/ 571500 h 660"/>
                <a:gd name="T108" fmla="*/ 1114425 w 950"/>
                <a:gd name="T109" fmla="*/ 561975 h 660"/>
                <a:gd name="T110" fmla="*/ 1120775 w 950"/>
                <a:gd name="T111" fmla="*/ 508000 h 660"/>
                <a:gd name="T112" fmla="*/ 1200150 w 950"/>
                <a:gd name="T113" fmla="*/ 460375 h 660"/>
                <a:gd name="T114" fmla="*/ 1209675 w 950"/>
                <a:gd name="T115" fmla="*/ 501650 h 660"/>
                <a:gd name="T116" fmla="*/ 1298575 w 950"/>
                <a:gd name="T117" fmla="*/ 415925 h 660"/>
                <a:gd name="T118" fmla="*/ 1412875 w 950"/>
                <a:gd name="T119" fmla="*/ 400050 h 660"/>
                <a:gd name="T120" fmla="*/ 1508125 w 950"/>
                <a:gd name="T121" fmla="*/ 187325 h 6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50"/>
                <a:gd name="T184" fmla="*/ 0 h 660"/>
                <a:gd name="T185" fmla="*/ 950 w 950"/>
                <a:gd name="T186" fmla="*/ 660 h 6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50" h="660">
                  <a:moveTo>
                    <a:pt x="890" y="118"/>
                  </a:moveTo>
                  <a:lnTo>
                    <a:pt x="890" y="118"/>
                  </a:lnTo>
                  <a:lnTo>
                    <a:pt x="880" y="98"/>
                  </a:lnTo>
                  <a:lnTo>
                    <a:pt x="840" y="88"/>
                  </a:lnTo>
                  <a:lnTo>
                    <a:pt x="792" y="0"/>
                  </a:lnTo>
                  <a:lnTo>
                    <a:pt x="746" y="0"/>
                  </a:lnTo>
                  <a:lnTo>
                    <a:pt x="732" y="24"/>
                  </a:lnTo>
                  <a:lnTo>
                    <a:pt x="702" y="78"/>
                  </a:lnTo>
                  <a:lnTo>
                    <a:pt x="672" y="78"/>
                  </a:lnTo>
                  <a:lnTo>
                    <a:pt x="668" y="88"/>
                  </a:lnTo>
                  <a:lnTo>
                    <a:pt x="668" y="90"/>
                  </a:lnTo>
                  <a:lnTo>
                    <a:pt x="670" y="90"/>
                  </a:lnTo>
                  <a:lnTo>
                    <a:pt x="672" y="90"/>
                  </a:lnTo>
                  <a:lnTo>
                    <a:pt x="672" y="92"/>
                  </a:lnTo>
                  <a:lnTo>
                    <a:pt x="674" y="92"/>
                  </a:lnTo>
                  <a:lnTo>
                    <a:pt x="676" y="92"/>
                  </a:lnTo>
                  <a:lnTo>
                    <a:pt x="676" y="94"/>
                  </a:lnTo>
                  <a:lnTo>
                    <a:pt x="678" y="94"/>
                  </a:lnTo>
                  <a:lnTo>
                    <a:pt x="676" y="94"/>
                  </a:lnTo>
                  <a:lnTo>
                    <a:pt x="676" y="92"/>
                  </a:lnTo>
                  <a:lnTo>
                    <a:pt x="674" y="92"/>
                  </a:lnTo>
                  <a:lnTo>
                    <a:pt x="672" y="92"/>
                  </a:lnTo>
                  <a:lnTo>
                    <a:pt x="672" y="90"/>
                  </a:lnTo>
                  <a:lnTo>
                    <a:pt x="670" y="90"/>
                  </a:lnTo>
                  <a:lnTo>
                    <a:pt x="668" y="90"/>
                  </a:lnTo>
                  <a:lnTo>
                    <a:pt x="668" y="88"/>
                  </a:lnTo>
                  <a:lnTo>
                    <a:pt x="658" y="108"/>
                  </a:lnTo>
                  <a:lnTo>
                    <a:pt x="658" y="132"/>
                  </a:lnTo>
                  <a:lnTo>
                    <a:pt x="702" y="138"/>
                  </a:lnTo>
                  <a:lnTo>
                    <a:pt x="712" y="158"/>
                  </a:lnTo>
                  <a:lnTo>
                    <a:pt x="668" y="172"/>
                  </a:lnTo>
                  <a:lnTo>
                    <a:pt x="632" y="188"/>
                  </a:lnTo>
                  <a:lnTo>
                    <a:pt x="598" y="202"/>
                  </a:lnTo>
                  <a:lnTo>
                    <a:pt x="588" y="236"/>
                  </a:lnTo>
                  <a:lnTo>
                    <a:pt x="534" y="242"/>
                  </a:lnTo>
                  <a:lnTo>
                    <a:pt x="480" y="276"/>
                  </a:lnTo>
                  <a:lnTo>
                    <a:pt x="430" y="252"/>
                  </a:lnTo>
                  <a:lnTo>
                    <a:pt x="370" y="246"/>
                  </a:lnTo>
                  <a:lnTo>
                    <a:pt x="326" y="202"/>
                  </a:lnTo>
                  <a:lnTo>
                    <a:pt x="262" y="182"/>
                  </a:lnTo>
                  <a:lnTo>
                    <a:pt x="256" y="132"/>
                  </a:lnTo>
                  <a:lnTo>
                    <a:pt x="226" y="118"/>
                  </a:lnTo>
                  <a:lnTo>
                    <a:pt x="222" y="114"/>
                  </a:lnTo>
                  <a:lnTo>
                    <a:pt x="220" y="116"/>
                  </a:lnTo>
                  <a:lnTo>
                    <a:pt x="218" y="120"/>
                  </a:lnTo>
                  <a:lnTo>
                    <a:pt x="218" y="122"/>
                  </a:lnTo>
                  <a:lnTo>
                    <a:pt x="218" y="124"/>
                  </a:lnTo>
                  <a:lnTo>
                    <a:pt x="218" y="122"/>
                  </a:lnTo>
                  <a:lnTo>
                    <a:pt x="218" y="120"/>
                  </a:lnTo>
                  <a:lnTo>
                    <a:pt x="222" y="114"/>
                  </a:lnTo>
                  <a:lnTo>
                    <a:pt x="218" y="108"/>
                  </a:lnTo>
                  <a:lnTo>
                    <a:pt x="208" y="114"/>
                  </a:lnTo>
                  <a:lnTo>
                    <a:pt x="208" y="124"/>
                  </a:lnTo>
                  <a:lnTo>
                    <a:pt x="208" y="114"/>
                  </a:lnTo>
                  <a:lnTo>
                    <a:pt x="192" y="118"/>
                  </a:lnTo>
                  <a:lnTo>
                    <a:pt x="182" y="148"/>
                  </a:lnTo>
                  <a:lnTo>
                    <a:pt x="142" y="142"/>
                  </a:lnTo>
                  <a:lnTo>
                    <a:pt x="132" y="192"/>
                  </a:lnTo>
                  <a:lnTo>
                    <a:pt x="98" y="198"/>
                  </a:lnTo>
                  <a:lnTo>
                    <a:pt x="88" y="256"/>
                  </a:lnTo>
                  <a:lnTo>
                    <a:pt x="68" y="276"/>
                  </a:lnTo>
                  <a:lnTo>
                    <a:pt x="44" y="296"/>
                  </a:lnTo>
                  <a:lnTo>
                    <a:pt x="4" y="306"/>
                  </a:lnTo>
                  <a:lnTo>
                    <a:pt x="0" y="326"/>
                  </a:lnTo>
                  <a:lnTo>
                    <a:pt x="10" y="334"/>
                  </a:lnTo>
                  <a:lnTo>
                    <a:pt x="14" y="350"/>
                  </a:lnTo>
                  <a:lnTo>
                    <a:pt x="4" y="354"/>
                  </a:lnTo>
                  <a:lnTo>
                    <a:pt x="14" y="364"/>
                  </a:lnTo>
                  <a:lnTo>
                    <a:pt x="30" y="370"/>
                  </a:lnTo>
                  <a:lnTo>
                    <a:pt x="44" y="390"/>
                  </a:lnTo>
                  <a:lnTo>
                    <a:pt x="64" y="390"/>
                  </a:lnTo>
                  <a:lnTo>
                    <a:pt x="94" y="390"/>
                  </a:lnTo>
                  <a:lnTo>
                    <a:pt x="98" y="398"/>
                  </a:lnTo>
                  <a:lnTo>
                    <a:pt x="78" y="428"/>
                  </a:lnTo>
                  <a:lnTo>
                    <a:pt x="84" y="444"/>
                  </a:lnTo>
                  <a:lnTo>
                    <a:pt x="74" y="458"/>
                  </a:lnTo>
                  <a:lnTo>
                    <a:pt x="84" y="478"/>
                  </a:lnTo>
                  <a:lnTo>
                    <a:pt x="108" y="488"/>
                  </a:lnTo>
                  <a:lnTo>
                    <a:pt x="104" y="492"/>
                  </a:lnTo>
                  <a:lnTo>
                    <a:pt x="114" y="492"/>
                  </a:lnTo>
                  <a:lnTo>
                    <a:pt x="148" y="508"/>
                  </a:lnTo>
                  <a:lnTo>
                    <a:pt x="178" y="522"/>
                  </a:lnTo>
                  <a:lnTo>
                    <a:pt x="208" y="528"/>
                  </a:lnTo>
                  <a:lnTo>
                    <a:pt x="218" y="536"/>
                  </a:lnTo>
                  <a:lnTo>
                    <a:pt x="226" y="536"/>
                  </a:lnTo>
                  <a:lnTo>
                    <a:pt x="242" y="546"/>
                  </a:lnTo>
                  <a:lnTo>
                    <a:pt x="262" y="546"/>
                  </a:lnTo>
                  <a:lnTo>
                    <a:pt x="282" y="546"/>
                  </a:lnTo>
                  <a:lnTo>
                    <a:pt x="296" y="528"/>
                  </a:lnTo>
                  <a:lnTo>
                    <a:pt x="316" y="512"/>
                  </a:lnTo>
                  <a:lnTo>
                    <a:pt x="340" y="512"/>
                  </a:lnTo>
                  <a:lnTo>
                    <a:pt x="360" y="528"/>
                  </a:lnTo>
                  <a:lnTo>
                    <a:pt x="370" y="528"/>
                  </a:lnTo>
                  <a:lnTo>
                    <a:pt x="380" y="532"/>
                  </a:lnTo>
                  <a:lnTo>
                    <a:pt x="386" y="556"/>
                  </a:lnTo>
                  <a:lnTo>
                    <a:pt x="376" y="586"/>
                  </a:lnTo>
                  <a:lnTo>
                    <a:pt x="376" y="596"/>
                  </a:lnTo>
                  <a:lnTo>
                    <a:pt x="390" y="600"/>
                  </a:lnTo>
                  <a:lnTo>
                    <a:pt x="400" y="616"/>
                  </a:lnTo>
                  <a:lnTo>
                    <a:pt x="400" y="626"/>
                  </a:lnTo>
                  <a:lnTo>
                    <a:pt x="424" y="636"/>
                  </a:lnTo>
                  <a:lnTo>
                    <a:pt x="420" y="640"/>
                  </a:lnTo>
                  <a:lnTo>
                    <a:pt x="444" y="636"/>
                  </a:lnTo>
                  <a:lnTo>
                    <a:pt x="450" y="616"/>
                  </a:lnTo>
                  <a:lnTo>
                    <a:pt x="500" y="616"/>
                  </a:lnTo>
                  <a:lnTo>
                    <a:pt x="518" y="630"/>
                  </a:lnTo>
                  <a:lnTo>
                    <a:pt x="524" y="646"/>
                  </a:lnTo>
                  <a:lnTo>
                    <a:pt x="534" y="640"/>
                  </a:lnTo>
                  <a:lnTo>
                    <a:pt x="568" y="660"/>
                  </a:lnTo>
                  <a:lnTo>
                    <a:pt x="568" y="646"/>
                  </a:lnTo>
                  <a:lnTo>
                    <a:pt x="608" y="630"/>
                  </a:lnTo>
                  <a:lnTo>
                    <a:pt x="612" y="626"/>
                  </a:lnTo>
                  <a:lnTo>
                    <a:pt x="622" y="620"/>
                  </a:lnTo>
                  <a:lnTo>
                    <a:pt x="632" y="626"/>
                  </a:lnTo>
                  <a:lnTo>
                    <a:pt x="652" y="616"/>
                  </a:lnTo>
                  <a:lnTo>
                    <a:pt x="678" y="600"/>
                  </a:lnTo>
                  <a:lnTo>
                    <a:pt x="702" y="582"/>
                  </a:lnTo>
                  <a:lnTo>
                    <a:pt x="712" y="562"/>
                  </a:lnTo>
                  <a:lnTo>
                    <a:pt x="726" y="542"/>
                  </a:lnTo>
                  <a:lnTo>
                    <a:pt x="742" y="512"/>
                  </a:lnTo>
                  <a:lnTo>
                    <a:pt x="742" y="498"/>
                  </a:lnTo>
                  <a:lnTo>
                    <a:pt x="736" y="488"/>
                  </a:lnTo>
                  <a:lnTo>
                    <a:pt x="742" y="472"/>
                  </a:lnTo>
                  <a:lnTo>
                    <a:pt x="736" y="454"/>
                  </a:lnTo>
                  <a:lnTo>
                    <a:pt x="712" y="404"/>
                  </a:lnTo>
                  <a:lnTo>
                    <a:pt x="716" y="398"/>
                  </a:lnTo>
                  <a:lnTo>
                    <a:pt x="736" y="374"/>
                  </a:lnTo>
                  <a:lnTo>
                    <a:pt x="752" y="370"/>
                  </a:lnTo>
                  <a:lnTo>
                    <a:pt x="754" y="368"/>
                  </a:lnTo>
                  <a:lnTo>
                    <a:pt x="754" y="364"/>
                  </a:lnTo>
                  <a:lnTo>
                    <a:pt x="752" y="360"/>
                  </a:lnTo>
                  <a:lnTo>
                    <a:pt x="726" y="354"/>
                  </a:lnTo>
                  <a:lnTo>
                    <a:pt x="712" y="360"/>
                  </a:lnTo>
                  <a:lnTo>
                    <a:pt x="702" y="354"/>
                  </a:lnTo>
                  <a:lnTo>
                    <a:pt x="692" y="340"/>
                  </a:lnTo>
                  <a:lnTo>
                    <a:pt x="682" y="330"/>
                  </a:lnTo>
                  <a:lnTo>
                    <a:pt x="706" y="320"/>
                  </a:lnTo>
                  <a:lnTo>
                    <a:pt x="722" y="306"/>
                  </a:lnTo>
                  <a:lnTo>
                    <a:pt x="746" y="290"/>
                  </a:lnTo>
                  <a:lnTo>
                    <a:pt x="756" y="290"/>
                  </a:lnTo>
                  <a:lnTo>
                    <a:pt x="742" y="310"/>
                  </a:lnTo>
                  <a:lnTo>
                    <a:pt x="752" y="320"/>
                  </a:lnTo>
                  <a:lnTo>
                    <a:pt x="762" y="316"/>
                  </a:lnTo>
                  <a:lnTo>
                    <a:pt x="786" y="306"/>
                  </a:lnTo>
                  <a:lnTo>
                    <a:pt x="792" y="284"/>
                  </a:lnTo>
                  <a:lnTo>
                    <a:pt x="806" y="272"/>
                  </a:lnTo>
                  <a:lnTo>
                    <a:pt x="820" y="282"/>
                  </a:lnTo>
                  <a:lnTo>
                    <a:pt x="818" y="262"/>
                  </a:lnTo>
                  <a:lnTo>
                    <a:pt x="838" y="250"/>
                  </a:lnTo>
                  <a:lnTo>
                    <a:pt x="864" y="254"/>
                  </a:lnTo>
                  <a:lnTo>
                    <a:pt x="876" y="246"/>
                  </a:lnTo>
                  <a:lnTo>
                    <a:pt x="890" y="252"/>
                  </a:lnTo>
                  <a:lnTo>
                    <a:pt x="900" y="198"/>
                  </a:lnTo>
                  <a:lnTo>
                    <a:pt x="924" y="192"/>
                  </a:lnTo>
                  <a:lnTo>
                    <a:pt x="950" y="118"/>
                  </a:lnTo>
                  <a:lnTo>
                    <a:pt x="890" y="118"/>
                  </a:lnTo>
                  <a:close/>
                </a:path>
              </a:pathLst>
            </a:custGeom>
            <a:solidFill>
              <a:srgbClr val="2F516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88" name="Freeform 260"/>
            <p:cNvSpPr>
              <a:spLocks/>
            </p:cNvSpPr>
            <p:nvPr/>
          </p:nvSpPr>
          <p:spPr bwMode="auto">
            <a:xfrm>
              <a:off x="6481239" y="4272816"/>
              <a:ext cx="56657" cy="70144"/>
            </a:xfrm>
            <a:custGeom>
              <a:avLst/>
              <a:gdLst>
                <a:gd name="T0" fmla="*/ 8164 w 42"/>
                <a:gd name="T1" fmla="*/ 0 h 54"/>
                <a:gd name="T2" fmla="*/ 0 w 42"/>
                <a:gd name="T3" fmla="*/ 30339 h 54"/>
                <a:gd name="T4" fmla="*/ 8164 w 42"/>
                <a:gd name="T5" fmla="*/ 68263 h 54"/>
                <a:gd name="T6" fmla="*/ 40821 w 42"/>
                <a:gd name="T7" fmla="*/ 68263 h 54"/>
                <a:gd name="T8" fmla="*/ 57150 w 42"/>
                <a:gd name="T9" fmla="*/ 37924 h 54"/>
                <a:gd name="T10" fmla="*/ 8164 w 42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54"/>
                <a:gd name="T20" fmla="*/ 42 w 42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54">
                  <a:moveTo>
                    <a:pt x="6" y="0"/>
                  </a:moveTo>
                  <a:lnTo>
                    <a:pt x="0" y="24"/>
                  </a:lnTo>
                  <a:lnTo>
                    <a:pt x="6" y="54"/>
                  </a:lnTo>
                  <a:lnTo>
                    <a:pt x="30" y="54"/>
                  </a:lnTo>
                  <a:lnTo>
                    <a:pt x="42" y="3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89" name="Freeform 261"/>
            <p:cNvSpPr>
              <a:spLocks/>
            </p:cNvSpPr>
            <p:nvPr/>
          </p:nvSpPr>
          <p:spPr bwMode="auto">
            <a:xfrm>
              <a:off x="7205186" y="3989185"/>
              <a:ext cx="53508" cy="54896"/>
            </a:xfrm>
            <a:custGeom>
              <a:avLst/>
              <a:gdLst>
                <a:gd name="T0" fmla="*/ 0 w 42"/>
                <a:gd name="T1" fmla="*/ 38554 h 42"/>
                <a:gd name="T2" fmla="*/ 15421 w 42"/>
                <a:gd name="T3" fmla="*/ 15421 h 42"/>
                <a:gd name="T4" fmla="*/ 38554 w 42"/>
                <a:gd name="T5" fmla="*/ 0 h 42"/>
                <a:gd name="T6" fmla="*/ 53975 w 42"/>
                <a:gd name="T7" fmla="*/ 15421 h 42"/>
                <a:gd name="T8" fmla="*/ 38554 w 42"/>
                <a:gd name="T9" fmla="*/ 38554 h 42"/>
                <a:gd name="T10" fmla="*/ 15421 w 42"/>
                <a:gd name="T11" fmla="*/ 53975 h 42"/>
                <a:gd name="T12" fmla="*/ 0 w 42"/>
                <a:gd name="T13" fmla="*/ 38554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42"/>
                <a:gd name="T23" fmla="*/ 42 w 42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42">
                  <a:moveTo>
                    <a:pt x="0" y="30"/>
                  </a:moveTo>
                  <a:lnTo>
                    <a:pt x="12" y="12"/>
                  </a:lnTo>
                  <a:lnTo>
                    <a:pt x="30" y="0"/>
                  </a:lnTo>
                  <a:lnTo>
                    <a:pt x="42" y="12"/>
                  </a:lnTo>
                  <a:lnTo>
                    <a:pt x="30" y="30"/>
                  </a:lnTo>
                  <a:lnTo>
                    <a:pt x="12" y="4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90" name="Freeform 262"/>
            <p:cNvSpPr>
              <a:spLocks/>
            </p:cNvSpPr>
            <p:nvPr/>
          </p:nvSpPr>
          <p:spPr bwMode="auto">
            <a:xfrm>
              <a:off x="7494765" y="3858046"/>
              <a:ext cx="34623" cy="91493"/>
            </a:xfrm>
            <a:custGeom>
              <a:avLst/>
              <a:gdLst>
                <a:gd name="T0" fmla="*/ 0 w 24"/>
                <a:gd name="T1" fmla="*/ 54637 h 72"/>
                <a:gd name="T2" fmla="*/ 0 w 24"/>
                <a:gd name="T3" fmla="*/ 23416 h 72"/>
                <a:gd name="T4" fmla="*/ 31750 w 24"/>
                <a:gd name="T5" fmla="*/ 0 h 72"/>
                <a:gd name="T6" fmla="*/ 31750 w 24"/>
                <a:gd name="T7" fmla="*/ 31221 h 72"/>
                <a:gd name="T8" fmla="*/ 7938 w 24"/>
                <a:gd name="T9" fmla="*/ 93663 h 72"/>
                <a:gd name="T10" fmla="*/ 0 w 24"/>
                <a:gd name="T11" fmla="*/ 54637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72"/>
                <a:gd name="T20" fmla="*/ 24 w 24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72">
                  <a:moveTo>
                    <a:pt x="0" y="42"/>
                  </a:moveTo>
                  <a:lnTo>
                    <a:pt x="0" y="18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6" y="7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91" name="Freeform 263"/>
            <p:cNvSpPr>
              <a:spLocks/>
            </p:cNvSpPr>
            <p:nvPr/>
          </p:nvSpPr>
          <p:spPr bwMode="auto">
            <a:xfrm>
              <a:off x="7730834" y="3614063"/>
              <a:ext cx="47215" cy="70144"/>
            </a:xfrm>
            <a:custGeom>
              <a:avLst/>
              <a:gdLst>
                <a:gd name="T0" fmla="*/ 0 w 36"/>
                <a:gd name="T1" fmla="*/ 23283 h 54"/>
                <a:gd name="T2" fmla="*/ 7673 w 36"/>
                <a:gd name="T3" fmla="*/ 46567 h 54"/>
                <a:gd name="T4" fmla="*/ 15346 w 36"/>
                <a:gd name="T5" fmla="*/ 69850 h 54"/>
                <a:gd name="T6" fmla="*/ 38365 w 36"/>
                <a:gd name="T7" fmla="*/ 54328 h 54"/>
                <a:gd name="T8" fmla="*/ 46038 w 36"/>
                <a:gd name="T9" fmla="*/ 23283 h 54"/>
                <a:gd name="T10" fmla="*/ 38365 w 36"/>
                <a:gd name="T11" fmla="*/ 0 h 54"/>
                <a:gd name="T12" fmla="*/ 0 w 36"/>
                <a:gd name="T13" fmla="*/ 23283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54"/>
                <a:gd name="T23" fmla="*/ 36 w 36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54">
                  <a:moveTo>
                    <a:pt x="0" y="18"/>
                  </a:moveTo>
                  <a:lnTo>
                    <a:pt x="6" y="36"/>
                  </a:lnTo>
                  <a:lnTo>
                    <a:pt x="12" y="54"/>
                  </a:lnTo>
                  <a:lnTo>
                    <a:pt x="30" y="42"/>
                  </a:lnTo>
                  <a:lnTo>
                    <a:pt x="36" y="18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8751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92" name="Freeform 264"/>
            <p:cNvSpPr>
              <a:spLocks/>
            </p:cNvSpPr>
            <p:nvPr/>
          </p:nvSpPr>
          <p:spPr bwMode="auto">
            <a:xfrm>
              <a:off x="7787491" y="3254189"/>
              <a:ext cx="343089" cy="378173"/>
            </a:xfrm>
            <a:custGeom>
              <a:avLst/>
              <a:gdLst>
                <a:gd name="T0" fmla="*/ 7829 w 264"/>
                <a:gd name="T1" fmla="*/ 320203 h 289"/>
                <a:gd name="T2" fmla="*/ 54805 w 264"/>
                <a:gd name="T3" fmla="*/ 304646 h 289"/>
                <a:gd name="T4" fmla="*/ 86122 w 264"/>
                <a:gd name="T5" fmla="*/ 304646 h 289"/>
                <a:gd name="T6" fmla="*/ 140926 w 264"/>
                <a:gd name="T7" fmla="*/ 257977 h 289"/>
                <a:gd name="T8" fmla="*/ 180073 w 264"/>
                <a:gd name="T9" fmla="*/ 242421 h 289"/>
                <a:gd name="T10" fmla="*/ 187902 w 264"/>
                <a:gd name="T11" fmla="*/ 203530 h 289"/>
                <a:gd name="T12" fmla="*/ 203560 w 264"/>
                <a:gd name="T13" fmla="*/ 141304 h 289"/>
                <a:gd name="T14" fmla="*/ 203560 w 264"/>
                <a:gd name="T15" fmla="*/ 93338 h 289"/>
                <a:gd name="T16" fmla="*/ 227048 w 264"/>
                <a:gd name="T17" fmla="*/ 62226 h 289"/>
                <a:gd name="T18" fmla="*/ 227048 w 264"/>
                <a:gd name="T19" fmla="*/ 23335 h 289"/>
                <a:gd name="T20" fmla="*/ 242707 w 264"/>
                <a:gd name="T21" fmla="*/ 0 h 289"/>
                <a:gd name="T22" fmla="*/ 274024 w 264"/>
                <a:gd name="T23" fmla="*/ 23335 h 289"/>
                <a:gd name="T24" fmla="*/ 320999 w 264"/>
                <a:gd name="T25" fmla="*/ 38891 h 289"/>
                <a:gd name="T26" fmla="*/ 344487 w 264"/>
                <a:gd name="T27" fmla="*/ 38891 h 289"/>
                <a:gd name="T28" fmla="*/ 313170 w 264"/>
                <a:gd name="T29" fmla="*/ 70004 h 289"/>
                <a:gd name="T30" fmla="*/ 289682 w 264"/>
                <a:gd name="T31" fmla="*/ 85560 h 289"/>
                <a:gd name="T32" fmla="*/ 274024 w 264"/>
                <a:gd name="T33" fmla="*/ 110191 h 289"/>
                <a:gd name="T34" fmla="*/ 234877 w 264"/>
                <a:gd name="T35" fmla="*/ 77782 h 289"/>
                <a:gd name="T36" fmla="*/ 211390 w 264"/>
                <a:gd name="T37" fmla="*/ 125748 h 289"/>
                <a:gd name="T38" fmla="*/ 242707 w 264"/>
                <a:gd name="T39" fmla="*/ 180195 h 289"/>
                <a:gd name="T40" fmla="*/ 219219 w 264"/>
                <a:gd name="T41" fmla="*/ 219086 h 289"/>
                <a:gd name="T42" fmla="*/ 211390 w 264"/>
                <a:gd name="T43" fmla="*/ 250199 h 289"/>
                <a:gd name="T44" fmla="*/ 211390 w 264"/>
                <a:gd name="T45" fmla="*/ 304646 h 289"/>
                <a:gd name="T46" fmla="*/ 195731 w 264"/>
                <a:gd name="T47" fmla="*/ 320203 h 289"/>
                <a:gd name="T48" fmla="*/ 180073 w 264"/>
                <a:gd name="T49" fmla="*/ 312424 h 289"/>
                <a:gd name="T50" fmla="*/ 164414 w 264"/>
                <a:gd name="T51" fmla="*/ 320203 h 289"/>
                <a:gd name="T52" fmla="*/ 133097 w 264"/>
                <a:gd name="T53" fmla="*/ 320203 h 289"/>
                <a:gd name="T54" fmla="*/ 117439 w 264"/>
                <a:gd name="T55" fmla="*/ 320203 h 289"/>
                <a:gd name="T56" fmla="*/ 86122 w 264"/>
                <a:gd name="T57" fmla="*/ 351315 h 289"/>
                <a:gd name="T58" fmla="*/ 78292 w 264"/>
                <a:gd name="T59" fmla="*/ 335759 h 289"/>
                <a:gd name="T60" fmla="*/ 62634 w 264"/>
                <a:gd name="T61" fmla="*/ 343537 h 289"/>
                <a:gd name="T62" fmla="*/ 46975 w 264"/>
                <a:gd name="T63" fmla="*/ 351315 h 289"/>
                <a:gd name="T64" fmla="*/ 15658 w 264"/>
                <a:gd name="T65" fmla="*/ 374650 h 289"/>
                <a:gd name="T66" fmla="*/ 0 w 264"/>
                <a:gd name="T67" fmla="*/ 335759 h 289"/>
                <a:gd name="T68" fmla="*/ 7829 w 264"/>
                <a:gd name="T69" fmla="*/ 320203 h 2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4"/>
                <a:gd name="T106" fmla="*/ 0 h 289"/>
                <a:gd name="T107" fmla="*/ 264 w 264"/>
                <a:gd name="T108" fmla="*/ 289 h 28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4" h="289">
                  <a:moveTo>
                    <a:pt x="6" y="247"/>
                  </a:moveTo>
                  <a:lnTo>
                    <a:pt x="42" y="235"/>
                  </a:lnTo>
                  <a:lnTo>
                    <a:pt x="66" y="235"/>
                  </a:lnTo>
                  <a:lnTo>
                    <a:pt x="108" y="199"/>
                  </a:lnTo>
                  <a:lnTo>
                    <a:pt x="138" y="187"/>
                  </a:lnTo>
                  <a:lnTo>
                    <a:pt x="144" y="157"/>
                  </a:lnTo>
                  <a:lnTo>
                    <a:pt x="156" y="109"/>
                  </a:lnTo>
                  <a:lnTo>
                    <a:pt x="156" y="72"/>
                  </a:lnTo>
                  <a:lnTo>
                    <a:pt x="174" y="48"/>
                  </a:lnTo>
                  <a:lnTo>
                    <a:pt x="174" y="18"/>
                  </a:lnTo>
                  <a:lnTo>
                    <a:pt x="186" y="0"/>
                  </a:lnTo>
                  <a:lnTo>
                    <a:pt x="210" y="18"/>
                  </a:lnTo>
                  <a:lnTo>
                    <a:pt x="246" y="30"/>
                  </a:lnTo>
                  <a:lnTo>
                    <a:pt x="264" y="30"/>
                  </a:lnTo>
                  <a:lnTo>
                    <a:pt x="240" y="54"/>
                  </a:lnTo>
                  <a:lnTo>
                    <a:pt x="222" y="66"/>
                  </a:lnTo>
                  <a:lnTo>
                    <a:pt x="210" y="85"/>
                  </a:lnTo>
                  <a:lnTo>
                    <a:pt x="180" y="60"/>
                  </a:lnTo>
                  <a:lnTo>
                    <a:pt x="162" y="97"/>
                  </a:lnTo>
                  <a:lnTo>
                    <a:pt x="186" y="139"/>
                  </a:lnTo>
                  <a:lnTo>
                    <a:pt x="168" y="169"/>
                  </a:lnTo>
                  <a:lnTo>
                    <a:pt x="162" y="193"/>
                  </a:lnTo>
                  <a:lnTo>
                    <a:pt x="162" y="235"/>
                  </a:lnTo>
                  <a:lnTo>
                    <a:pt x="150" y="247"/>
                  </a:lnTo>
                  <a:lnTo>
                    <a:pt x="138" y="241"/>
                  </a:lnTo>
                  <a:lnTo>
                    <a:pt x="126" y="247"/>
                  </a:lnTo>
                  <a:lnTo>
                    <a:pt x="102" y="247"/>
                  </a:lnTo>
                  <a:lnTo>
                    <a:pt x="90" y="247"/>
                  </a:lnTo>
                  <a:lnTo>
                    <a:pt x="66" y="271"/>
                  </a:lnTo>
                  <a:lnTo>
                    <a:pt x="60" y="259"/>
                  </a:lnTo>
                  <a:lnTo>
                    <a:pt x="48" y="265"/>
                  </a:lnTo>
                  <a:lnTo>
                    <a:pt x="36" y="271"/>
                  </a:lnTo>
                  <a:lnTo>
                    <a:pt x="12" y="289"/>
                  </a:lnTo>
                  <a:lnTo>
                    <a:pt x="0" y="259"/>
                  </a:lnTo>
                  <a:lnTo>
                    <a:pt x="6" y="247"/>
                  </a:lnTo>
                  <a:close/>
                </a:path>
              </a:pathLst>
            </a:custGeom>
            <a:solidFill>
              <a:srgbClr val="E8751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93" name="Freeform 265"/>
            <p:cNvSpPr>
              <a:spLocks/>
            </p:cNvSpPr>
            <p:nvPr/>
          </p:nvSpPr>
          <p:spPr bwMode="auto">
            <a:xfrm>
              <a:off x="8029857" y="2912613"/>
              <a:ext cx="59803" cy="304978"/>
            </a:xfrm>
            <a:custGeom>
              <a:avLst/>
              <a:gdLst>
                <a:gd name="T0" fmla="*/ 15478 w 48"/>
                <a:gd name="T1" fmla="*/ 290676 h 234"/>
                <a:gd name="T2" fmla="*/ 15478 w 48"/>
                <a:gd name="T3" fmla="*/ 235683 h 234"/>
                <a:gd name="T4" fmla="*/ 7739 w 48"/>
                <a:gd name="T5" fmla="*/ 117842 h 234"/>
                <a:gd name="T6" fmla="*/ 0 w 48"/>
                <a:gd name="T7" fmla="*/ 86417 h 234"/>
                <a:gd name="T8" fmla="*/ 7739 w 48"/>
                <a:gd name="T9" fmla="*/ 39281 h 234"/>
                <a:gd name="T10" fmla="*/ 15478 w 48"/>
                <a:gd name="T11" fmla="*/ 0 h 234"/>
                <a:gd name="T12" fmla="*/ 30957 w 48"/>
                <a:gd name="T13" fmla="*/ 47137 h 234"/>
                <a:gd name="T14" fmla="*/ 30957 w 48"/>
                <a:gd name="T15" fmla="*/ 78561 h 234"/>
                <a:gd name="T16" fmla="*/ 61913 w 48"/>
                <a:gd name="T17" fmla="*/ 204259 h 234"/>
                <a:gd name="T18" fmla="*/ 38696 w 48"/>
                <a:gd name="T19" fmla="*/ 188546 h 234"/>
                <a:gd name="T20" fmla="*/ 30957 w 48"/>
                <a:gd name="T21" fmla="*/ 219971 h 234"/>
                <a:gd name="T22" fmla="*/ 30957 w 48"/>
                <a:gd name="T23" fmla="*/ 259251 h 234"/>
                <a:gd name="T24" fmla="*/ 54174 w 48"/>
                <a:gd name="T25" fmla="*/ 306388 h 234"/>
                <a:gd name="T26" fmla="*/ 15478 w 48"/>
                <a:gd name="T27" fmla="*/ 290676 h 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8"/>
                <a:gd name="T43" fmla="*/ 0 h 234"/>
                <a:gd name="T44" fmla="*/ 48 w 48"/>
                <a:gd name="T45" fmla="*/ 234 h 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8" h="234">
                  <a:moveTo>
                    <a:pt x="12" y="222"/>
                  </a:moveTo>
                  <a:lnTo>
                    <a:pt x="12" y="180"/>
                  </a:lnTo>
                  <a:lnTo>
                    <a:pt x="6" y="90"/>
                  </a:lnTo>
                  <a:lnTo>
                    <a:pt x="0" y="66"/>
                  </a:lnTo>
                  <a:lnTo>
                    <a:pt x="6" y="30"/>
                  </a:lnTo>
                  <a:lnTo>
                    <a:pt x="12" y="0"/>
                  </a:lnTo>
                  <a:lnTo>
                    <a:pt x="24" y="36"/>
                  </a:lnTo>
                  <a:lnTo>
                    <a:pt x="24" y="60"/>
                  </a:lnTo>
                  <a:lnTo>
                    <a:pt x="48" y="156"/>
                  </a:lnTo>
                  <a:lnTo>
                    <a:pt x="30" y="144"/>
                  </a:lnTo>
                  <a:lnTo>
                    <a:pt x="24" y="168"/>
                  </a:lnTo>
                  <a:lnTo>
                    <a:pt x="24" y="198"/>
                  </a:lnTo>
                  <a:lnTo>
                    <a:pt x="42" y="234"/>
                  </a:lnTo>
                  <a:lnTo>
                    <a:pt x="12" y="222"/>
                  </a:lnTo>
                  <a:close/>
                </a:path>
              </a:pathLst>
            </a:custGeom>
            <a:solidFill>
              <a:srgbClr val="E8751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94" name="Freeform 272"/>
            <p:cNvSpPr>
              <a:spLocks/>
            </p:cNvSpPr>
            <p:nvPr/>
          </p:nvSpPr>
          <p:spPr bwMode="auto">
            <a:xfrm>
              <a:off x="7479026" y="4037982"/>
              <a:ext cx="141643" cy="192137"/>
            </a:xfrm>
            <a:custGeom>
              <a:avLst/>
              <a:gdLst>
                <a:gd name="T0" fmla="*/ 15699 w 108"/>
                <a:gd name="T1" fmla="*/ 23276 h 151"/>
                <a:gd name="T2" fmla="*/ 0 w 108"/>
                <a:gd name="T3" fmla="*/ 54311 h 151"/>
                <a:gd name="T4" fmla="*/ 7849 w 108"/>
                <a:gd name="T5" fmla="*/ 93105 h 151"/>
                <a:gd name="T6" fmla="*/ 23548 w 108"/>
                <a:gd name="T7" fmla="*/ 109916 h 151"/>
                <a:gd name="T8" fmla="*/ 47096 w 108"/>
                <a:gd name="T9" fmla="*/ 117674 h 151"/>
                <a:gd name="T10" fmla="*/ 94191 w 108"/>
                <a:gd name="T11" fmla="*/ 140951 h 151"/>
                <a:gd name="T12" fmla="*/ 102041 w 108"/>
                <a:gd name="T13" fmla="*/ 179744 h 151"/>
                <a:gd name="T14" fmla="*/ 141287 w 108"/>
                <a:gd name="T15" fmla="*/ 195262 h 151"/>
                <a:gd name="T16" fmla="*/ 133438 w 108"/>
                <a:gd name="T17" fmla="*/ 164227 h 151"/>
                <a:gd name="T18" fmla="*/ 102041 w 108"/>
                <a:gd name="T19" fmla="*/ 117674 h 151"/>
                <a:gd name="T20" fmla="*/ 54945 w 108"/>
                <a:gd name="T21" fmla="*/ 85346 h 151"/>
                <a:gd name="T22" fmla="*/ 62794 w 108"/>
                <a:gd name="T23" fmla="*/ 62070 h 151"/>
                <a:gd name="T24" fmla="*/ 70644 w 108"/>
                <a:gd name="T25" fmla="*/ 15518 h 151"/>
                <a:gd name="T26" fmla="*/ 39246 w 108"/>
                <a:gd name="T27" fmla="*/ 0 h 151"/>
                <a:gd name="T28" fmla="*/ 15699 w 108"/>
                <a:gd name="T29" fmla="*/ 23276 h 1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51"/>
                <a:gd name="T47" fmla="*/ 108 w 108"/>
                <a:gd name="T48" fmla="*/ 151 h 1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51">
                  <a:moveTo>
                    <a:pt x="12" y="18"/>
                  </a:moveTo>
                  <a:lnTo>
                    <a:pt x="0" y="42"/>
                  </a:lnTo>
                  <a:lnTo>
                    <a:pt x="6" y="72"/>
                  </a:lnTo>
                  <a:lnTo>
                    <a:pt x="18" y="85"/>
                  </a:lnTo>
                  <a:lnTo>
                    <a:pt x="36" y="91"/>
                  </a:lnTo>
                  <a:lnTo>
                    <a:pt x="72" y="109"/>
                  </a:lnTo>
                  <a:lnTo>
                    <a:pt x="78" y="139"/>
                  </a:lnTo>
                  <a:lnTo>
                    <a:pt x="108" y="151"/>
                  </a:lnTo>
                  <a:lnTo>
                    <a:pt x="102" y="127"/>
                  </a:lnTo>
                  <a:lnTo>
                    <a:pt x="78" y="91"/>
                  </a:lnTo>
                  <a:lnTo>
                    <a:pt x="42" y="66"/>
                  </a:lnTo>
                  <a:lnTo>
                    <a:pt x="48" y="48"/>
                  </a:lnTo>
                  <a:lnTo>
                    <a:pt x="54" y="12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95" name="Freeform 273"/>
            <p:cNvSpPr>
              <a:spLocks/>
            </p:cNvSpPr>
            <p:nvPr/>
          </p:nvSpPr>
          <p:spPr bwMode="auto">
            <a:xfrm>
              <a:off x="7535683" y="4263666"/>
              <a:ext cx="116462" cy="94544"/>
            </a:xfrm>
            <a:custGeom>
              <a:avLst/>
              <a:gdLst>
                <a:gd name="T0" fmla="*/ 0 w 90"/>
                <a:gd name="T1" fmla="*/ 69056 h 72"/>
                <a:gd name="T2" fmla="*/ 23177 w 90"/>
                <a:gd name="T3" fmla="*/ 30692 h 72"/>
                <a:gd name="T4" fmla="*/ 54081 w 90"/>
                <a:gd name="T5" fmla="*/ 30692 h 72"/>
                <a:gd name="T6" fmla="*/ 77258 w 90"/>
                <a:gd name="T7" fmla="*/ 0 h 72"/>
                <a:gd name="T8" fmla="*/ 115887 w 90"/>
                <a:gd name="T9" fmla="*/ 30692 h 72"/>
                <a:gd name="T10" fmla="*/ 115887 w 90"/>
                <a:gd name="T11" fmla="*/ 92075 h 72"/>
                <a:gd name="T12" fmla="*/ 77258 w 90"/>
                <a:gd name="T13" fmla="*/ 76729 h 72"/>
                <a:gd name="T14" fmla="*/ 54081 w 90"/>
                <a:gd name="T15" fmla="*/ 76729 h 72"/>
                <a:gd name="T16" fmla="*/ 30903 w 90"/>
                <a:gd name="T17" fmla="*/ 61383 h 72"/>
                <a:gd name="T18" fmla="*/ 0 w 90"/>
                <a:gd name="T19" fmla="*/ 69056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72"/>
                <a:gd name="T32" fmla="*/ 90 w 90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72">
                  <a:moveTo>
                    <a:pt x="0" y="54"/>
                  </a:moveTo>
                  <a:lnTo>
                    <a:pt x="18" y="24"/>
                  </a:lnTo>
                  <a:lnTo>
                    <a:pt x="42" y="24"/>
                  </a:lnTo>
                  <a:lnTo>
                    <a:pt x="60" y="0"/>
                  </a:lnTo>
                  <a:lnTo>
                    <a:pt x="90" y="24"/>
                  </a:lnTo>
                  <a:lnTo>
                    <a:pt x="90" y="72"/>
                  </a:lnTo>
                  <a:lnTo>
                    <a:pt x="60" y="60"/>
                  </a:lnTo>
                  <a:lnTo>
                    <a:pt x="42" y="60"/>
                  </a:lnTo>
                  <a:lnTo>
                    <a:pt x="24" y="4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96" name="Freeform 298"/>
            <p:cNvSpPr>
              <a:spLocks/>
            </p:cNvSpPr>
            <p:nvPr/>
          </p:nvSpPr>
          <p:spPr bwMode="auto">
            <a:xfrm>
              <a:off x="6679536" y="3839747"/>
              <a:ext cx="116462" cy="100642"/>
            </a:xfrm>
            <a:custGeom>
              <a:avLst/>
              <a:gdLst/>
              <a:ahLst/>
              <a:cxnLst>
                <a:cxn ang="0">
                  <a:pos x="72" y="42"/>
                </a:cxn>
                <a:cxn ang="0">
                  <a:pos x="78" y="30"/>
                </a:cxn>
                <a:cxn ang="0">
                  <a:pos x="84" y="18"/>
                </a:cxn>
                <a:cxn ang="0">
                  <a:pos x="48" y="12"/>
                </a:cxn>
                <a:cxn ang="0">
                  <a:pos x="30" y="0"/>
                </a:cxn>
                <a:cxn ang="0">
                  <a:pos x="12" y="0"/>
                </a:cxn>
                <a:cxn ang="0">
                  <a:pos x="6" y="12"/>
                </a:cxn>
                <a:cxn ang="0">
                  <a:pos x="0" y="18"/>
                </a:cxn>
                <a:cxn ang="0">
                  <a:pos x="6" y="30"/>
                </a:cxn>
                <a:cxn ang="0">
                  <a:pos x="18" y="78"/>
                </a:cxn>
                <a:cxn ang="0">
                  <a:pos x="54" y="72"/>
                </a:cxn>
                <a:cxn ang="0">
                  <a:pos x="78" y="66"/>
                </a:cxn>
                <a:cxn ang="0">
                  <a:pos x="84" y="72"/>
                </a:cxn>
                <a:cxn ang="0">
                  <a:pos x="90" y="48"/>
                </a:cxn>
                <a:cxn ang="0">
                  <a:pos x="72" y="42"/>
                </a:cxn>
              </a:cxnLst>
              <a:rect l="0" t="0" r="r" b="b"/>
              <a:pathLst>
                <a:path w="90" h="78">
                  <a:moveTo>
                    <a:pt x="72" y="42"/>
                  </a:moveTo>
                  <a:lnTo>
                    <a:pt x="78" y="30"/>
                  </a:lnTo>
                  <a:lnTo>
                    <a:pt x="84" y="18"/>
                  </a:lnTo>
                  <a:lnTo>
                    <a:pt x="48" y="12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8" y="78"/>
                  </a:lnTo>
                  <a:lnTo>
                    <a:pt x="54" y="72"/>
                  </a:lnTo>
                  <a:lnTo>
                    <a:pt x="78" y="66"/>
                  </a:lnTo>
                  <a:lnTo>
                    <a:pt x="84" y="72"/>
                  </a:lnTo>
                  <a:lnTo>
                    <a:pt x="90" y="48"/>
                  </a:lnTo>
                  <a:lnTo>
                    <a:pt x="72" y="42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97" name="Freeform 329"/>
            <p:cNvSpPr>
              <a:spLocks/>
            </p:cNvSpPr>
            <p:nvPr/>
          </p:nvSpPr>
          <p:spPr bwMode="auto">
            <a:xfrm>
              <a:off x="6994296" y="3949539"/>
              <a:ext cx="176266" cy="292779"/>
            </a:xfrm>
            <a:custGeom>
              <a:avLst/>
              <a:gdLst>
                <a:gd name="T0" fmla="*/ 132590 w 138"/>
                <a:gd name="T1" fmla="*/ 265604 h 223"/>
                <a:gd name="T2" fmla="*/ 155989 w 138"/>
                <a:gd name="T3" fmla="*/ 257830 h 223"/>
                <a:gd name="T4" fmla="*/ 179387 w 138"/>
                <a:gd name="T5" fmla="*/ 242282 h 223"/>
                <a:gd name="T6" fmla="*/ 179387 w 138"/>
                <a:gd name="T7" fmla="*/ 195640 h 223"/>
                <a:gd name="T8" fmla="*/ 179387 w 138"/>
                <a:gd name="T9" fmla="*/ 155475 h 223"/>
                <a:gd name="T10" fmla="*/ 155989 w 138"/>
                <a:gd name="T11" fmla="*/ 132154 h 223"/>
                <a:gd name="T12" fmla="*/ 124791 w 138"/>
                <a:gd name="T13" fmla="*/ 93285 h 223"/>
                <a:gd name="T14" fmla="*/ 101393 w 138"/>
                <a:gd name="T15" fmla="*/ 62190 h 223"/>
                <a:gd name="T16" fmla="*/ 109192 w 138"/>
                <a:gd name="T17" fmla="*/ 46643 h 223"/>
                <a:gd name="T18" fmla="*/ 101393 w 138"/>
                <a:gd name="T19" fmla="*/ 31095 h 223"/>
                <a:gd name="T20" fmla="*/ 77994 w 138"/>
                <a:gd name="T21" fmla="*/ 23321 h 223"/>
                <a:gd name="T22" fmla="*/ 62395 w 138"/>
                <a:gd name="T23" fmla="*/ 0 h 223"/>
                <a:gd name="T24" fmla="*/ 54596 w 138"/>
                <a:gd name="T25" fmla="*/ 0 h 223"/>
                <a:gd name="T26" fmla="*/ 15599 w 138"/>
                <a:gd name="T27" fmla="*/ 7774 h 223"/>
                <a:gd name="T28" fmla="*/ 0 w 138"/>
                <a:gd name="T29" fmla="*/ 31095 h 223"/>
                <a:gd name="T30" fmla="*/ 0 w 138"/>
                <a:gd name="T31" fmla="*/ 31095 h 223"/>
                <a:gd name="T32" fmla="*/ 7799 w 138"/>
                <a:gd name="T33" fmla="*/ 46643 h 223"/>
                <a:gd name="T34" fmla="*/ 15599 w 138"/>
                <a:gd name="T35" fmla="*/ 93285 h 223"/>
                <a:gd name="T36" fmla="*/ 70195 w 138"/>
                <a:gd name="T37" fmla="*/ 93285 h 223"/>
                <a:gd name="T38" fmla="*/ 93593 w 138"/>
                <a:gd name="T39" fmla="*/ 101059 h 223"/>
                <a:gd name="T40" fmla="*/ 132590 w 138"/>
                <a:gd name="T41" fmla="*/ 163249 h 223"/>
                <a:gd name="T42" fmla="*/ 124791 w 138"/>
                <a:gd name="T43" fmla="*/ 187866 h 223"/>
                <a:gd name="T44" fmla="*/ 77994 w 138"/>
                <a:gd name="T45" fmla="*/ 195640 h 223"/>
                <a:gd name="T46" fmla="*/ 54596 w 138"/>
                <a:gd name="T47" fmla="*/ 211187 h 223"/>
                <a:gd name="T48" fmla="*/ 54596 w 138"/>
                <a:gd name="T49" fmla="*/ 242282 h 223"/>
                <a:gd name="T50" fmla="*/ 93593 w 138"/>
                <a:gd name="T51" fmla="*/ 281151 h 223"/>
                <a:gd name="T52" fmla="*/ 109192 w 138"/>
                <a:gd name="T53" fmla="*/ 288925 h 223"/>
                <a:gd name="T54" fmla="*/ 124791 w 138"/>
                <a:gd name="T55" fmla="*/ 281151 h 223"/>
                <a:gd name="T56" fmla="*/ 132590 w 138"/>
                <a:gd name="T57" fmla="*/ 265604 h 2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8"/>
                <a:gd name="T88" fmla="*/ 0 h 223"/>
                <a:gd name="T89" fmla="*/ 138 w 138"/>
                <a:gd name="T90" fmla="*/ 223 h 2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8" h="223">
                  <a:moveTo>
                    <a:pt x="102" y="205"/>
                  </a:moveTo>
                  <a:lnTo>
                    <a:pt x="120" y="199"/>
                  </a:lnTo>
                  <a:lnTo>
                    <a:pt x="138" y="187"/>
                  </a:lnTo>
                  <a:lnTo>
                    <a:pt x="138" y="151"/>
                  </a:lnTo>
                  <a:lnTo>
                    <a:pt x="138" y="120"/>
                  </a:lnTo>
                  <a:lnTo>
                    <a:pt x="120" y="102"/>
                  </a:lnTo>
                  <a:lnTo>
                    <a:pt x="96" y="72"/>
                  </a:lnTo>
                  <a:lnTo>
                    <a:pt x="78" y="48"/>
                  </a:lnTo>
                  <a:lnTo>
                    <a:pt x="84" y="36"/>
                  </a:lnTo>
                  <a:lnTo>
                    <a:pt x="78" y="24"/>
                  </a:lnTo>
                  <a:lnTo>
                    <a:pt x="60" y="18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12" y="6"/>
                  </a:lnTo>
                  <a:lnTo>
                    <a:pt x="0" y="24"/>
                  </a:lnTo>
                  <a:lnTo>
                    <a:pt x="6" y="36"/>
                  </a:lnTo>
                  <a:lnTo>
                    <a:pt x="12" y="72"/>
                  </a:lnTo>
                  <a:lnTo>
                    <a:pt x="54" y="72"/>
                  </a:lnTo>
                  <a:lnTo>
                    <a:pt x="72" y="78"/>
                  </a:lnTo>
                  <a:lnTo>
                    <a:pt x="102" y="126"/>
                  </a:lnTo>
                  <a:lnTo>
                    <a:pt x="96" y="145"/>
                  </a:lnTo>
                  <a:lnTo>
                    <a:pt x="60" y="151"/>
                  </a:lnTo>
                  <a:lnTo>
                    <a:pt x="42" y="163"/>
                  </a:lnTo>
                  <a:lnTo>
                    <a:pt x="42" y="187"/>
                  </a:lnTo>
                  <a:lnTo>
                    <a:pt x="72" y="217"/>
                  </a:lnTo>
                  <a:lnTo>
                    <a:pt x="84" y="223"/>
                  </a:lnTo>
                  <a:lnTo>
                    <a:pt x="96" y="217"/>
                  </a:lnTo>
                  <a:lnTo>
                    <a:pt x="102" y="205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98" name="Freeform 330"/>
            <p:cNvSpPr>
              <a:spLocks/>
            </p:cNvSpPr>
            <p:nvPr/>
          </p:nvSpPr>
          <p:spPr bwMode="auto">
            <a:xfrm>
              <a:off x="7047806" y="3919041"/>
              <a:ext cx="182561" cy="353775"/>
            </a:xfrm>
            <a:custGeom>
              <a:avLst/>
              <a:gdLst>
                <a:gd name="T0" fmla="*/ 86553 w 138"/>
                <a:gd name="T1" fmla="*/ 0 h 271"/>
                <a:gd name="T2" fmla="*/ 7868 w 138"/>
                <a:gd name="T3" fmla="*/ 0 h 271"/>
                <a:gd name="T4" fmla="*/ 0 w 138"/>
                <a:gd name="T5" fmla="*/ 31492 h 271"/>
                <a:gd name="T6" fmla="*/ 7868 w 138"/>
                <a:gd name="T7" fmla="*/ 31492 h 271"/>
                <a:gd name="T8" fmla="*/ 23605 w 138"/>
                <a:gd name="T9" fmla="*/ 55111 h 271"/>
                <a:gd name="T10" fmla="*/ 47211 w 138"/>
                <a:gd name="T11" fmla="*/ 62984 h 271"/>
                <a:gd name="T12" fmla="*/ 55079 w 138"/>
                <a:gd name="T13" fmla="*/ 78731 h 271"/>
                <a:gd name="T14" fmla="*/ 47211 w 138"/>
                <a:gd name="T15" fmla="*/ 94477 h 271"/>
                <a:gd name="T16" fmla="*/ 70816 w 138"/>
                <a:gd name="T17" fmla="*/ 125969 h 271"/>
                <a:gd name="T18" fmla="*/ 102290 w 138"/>
                <a:gd name="T19" fmla="*/ 165334 h 271"/>
                <a:gd name="T20" fmla="*/ 125896 w 138"/>
                <a:gd name="T21" fmla="*/ 188954 h 271"/>
                <a:gd name="T22" fmla="*/ 125896 w 138"/>
                <a:gd name="T23" fmla="*/ 229631 h 271"/>
                <a:gd name="T24" fmla="*/ 125896 w 138"/>
                <a:gd name="T25" fmla="*/ 276869 h 271"/>
                <a:gd name="T26" fmla="*/ 102290 w 138"/>
                <a:gd name="T27" fmla="*/ 292615 h 271"/>
                <a:gd name="T28" fmla="*/ 78685 w 138"/>
                <a:gd name="T29" fmla="*/ 300489 h 271"/>
                <a:gd name="T30" fmla="*/ 70816 w 138"/>
                <a:gd name="T31" fmla="*/ 316235 h 271"/>
                <a:gd name="T32" fmla="*/ 55079 w 138"/>
                <a:gd name="T33" fmla="*/ 324108 h 271"/>
                <a:gd name="T34" fmla="*/ 62948 w 138"/>
                <a:gd name="T35" fmla="*/ 331981 h 271"/>
                <a:gd name="T36" fmla="*/ 86553 w 138"/>
                <a:gd name="T37" fmla="*/ 355600 h 271"/>
                <a:gd name="T38" fmla="*/ 141633 w 138"/>
                <a:gd name="T39" fmla="*/ 316235 h 271"/>
                <a:gd name="T40" fmla="*/ 180975 w 138"/>
                <a:gd name="T41" fmla="*/ 276869 h 271"/>
                <a:gd name="T42" fmla="*/ 149501 w 138"/>
                <a:gd name="T43" fmla="*/ 173207 h 271"/>
                <a:gd name="T44" fmla="*/ 133764 w 138"/>
                <a:gd name="T45" fmla="*/ 149588 h 271"/>
                <a:gd name="T46" fmla="*/ 102290 w 138"/>
                <a:gd name="T47" fmla="*/ 110223 h 271"/>
                <a:gd name="T48" fmla="*/ 86553 w 138"/>
                <a:gd name="T49" fmla="*/ 78731 h 271"/>
                <a:gd name="T50" fmla="*/ 102290 w 138"/>
                <a:gd name="T51" fmla="*/ 62984 h 271"/>
                <a:gd name="T52" fmla="*/ 125896 w 138"/>
                <a:gd name="T53" fmla="*/ 47238 h 271"/>
                <a:gd name="T54" fmla="*/ 118027 w 138"/>
                <a:gd name="T55" fmla="*/ 23619 h 271"/>
                <a:gd name="T56" fmla="*/ 86553 w 138"/>
                <a:gd name="T57" fmla="*/ 0 h 2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8"/>
                <a:gd name="T88" fmla="*/ 0 h 271"/>
                <a:gd name="T89" fmla="*/ 138 w 138"/>
                <a:gd name="T90" fmla="*/ 271 h 27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8" h="271">
                  <a:moveTo>
                    <a:pt x="6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8" y="42"/>
                  </a:lnTo>
                  <a:lnTo>
                    <a:pt x="36" y="48"/>
                  </a:lnTo>
                  <a:lnTo>
                    <a:pt x="42" y="60"/>
                  </a:lnTo>
                  <a:lnTo>
                    <a:pt x="36" y="72"/>
                  </a:lnTo>
                  <a:lnTo>
                    <a:pt x="54" y="96"/>
                  </a:lnTo>
                  <a:lnTo>
                    <a:pt x="78" y="126"/>
                  </a:lnTo>
                  <a:lnTo>
                    <a:pt x="96" y="144"/>
                  </a:lnTo>
                  <a:lnTo>
                    <a:pt x="96" y="175"/>
                  </a:lnTo>
                  <a:lnTo>
                    <a:pt x="96" y="211"/>
                  </a:lnTo>
                  <a:lnTo>
                    <a:pt x="78" y="223"/>
                  </a:lnTo>
                  <a:lnTo>
                    <a:pt x="60" y="229"/>
                  </a:lnTo>
                  <a:lnTo>
                    <a:pt x="54" y="241"/>
                  </a:lnTo>
                  <a:lnTo>
                    <a:pt x="42" y="247"/>
                  </a:lnTo>
                  <a:lnTo>
                    <a:pt x="48" y="253"/>
                  </a:lnTo>
                  <a:lnTo>
                    <a:pt x="66" y="271"/>
                  </a:lnTo>
                  <a:lnTo>
                    <a:pt x="108" y="241"/>
                  </a:lnTo>
                  <a:lnTo>
                    <a:pt x="138" y="211"/>
                  </a:lnTo>
                  <a:lnTo>
                    <a:pt x="114" y="132"/>
                  </a:lnTo>
                  <a:lnTo>
                    <a:pt x="102" y="114"/>
                  </a:lnTo>
                  <a:lnTo>
                    <a:pt x="78" y="84"/>
                  </a:lnTo>
                  <a:lnTo>
                    <a:pt x="66" y="60"/>
                  </a:lnTo>
                  <a:lnTo>
                    <a:pt x="78" y="48"/>
                  </a:lnTo>
                  <a:lnTo>
                    <a:pt x="96" y="36"/>
                  </a:lnTo>
                  <a:lnTo>
                    <a:pt x="90" y="1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99" name="Freeform 331"/>
            <p:cNvSpPr>
              <a:spLocks/>
            </p:cNvSpPr>
            <p:nvPr/>
          </p:nvSpPr>
          <p:spPr bwMode="auto">
            <a:xfrm>
              <a:off x="6490680" y="3723855"/>
              <a:ext cx="195151" cy="94542"/>
            </a:xfrm>
            <a:custGeom>
              <a:avLst/>
              <a:gdLst/>
              <a:ahLst/>
              <a:cxnLst>
                <a:cxn ang="0">
                  <a:pos x="102" y="36"/>
                </a:cxn>
                <a:cxn ang="0">
                  <a:pos x="66" y="18"/>
                </a:cxn>
                <a:cxn ang="0">
                  <a:pos x="24" y="0"/>
                </a:cxn>
                <a:cxn ang="0">
                  <a:pos x="12" y="0"/>
                </a:cxn>
                <a:cxn ang="0">
                  <a:pos x="0" y="30"/>
                </a:cxn>
                <a:cxn ang="0">
                  <a:pos x="60" y="60"/>
                </a:cxn>
                <a:cxn ang="0">
                  <a:pos x="102" y="66"/>
                </a:cxn>
                <a:cxn ang="0">
                  <a:pos x="126" y="72"/>
                </a:cxn>
                <a:cxn ang="0">
                  <a:pos x="138" y="72"/>
                </a:cxn>
                <a:cxn ang="0">
                  <a:pos x="150" y="54"/>
                </a:cxn>
                <a:cxn ang="0">
                  <a:pos x="150" y="54"/>
                </a:cxn>
                <a:cxn ang="0">
                  <a:pos x="138" y="42"/>
                </a:cxn>
                <a:cxn ang="0">
                  <a:pos x="102" y="36"/>
                </a:cxn>
              </a:cxnLst>
              <a:rect l="0" t="0" r="r" b="b"/>
              <a:pathLst>
                <a:path w="150" h="72">
                  <a:moveTo>
                    <a:pt x="102" y="36"/>
                  </a:moveTo>
                  <a:lnTo>
                    <a:pt x="66" y="18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30"/>
                  </a:lnTo>
                  <a:lnTo>
                    <a:pt x="60" y="60"/>
                  </a:lnTo>
                  <a:lnTo>
                    <a:pt x="102" y="66"/>
                  </a:lnTo>
                  <a:lnTo>
                    <a:pt x="126" y="72"/>
                  </a:lnTo>
                  <a:lnTo>
                    <a:pt x="138" y="72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38" y="42"/>
                  </a:lnTo>
                  <a:lnTo>
                    <a:pt x="102" y="36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0" name="Freeform 333"/>
            <p:cNvSpPr>
              <a:spLocks/>
            </p:cNvSpPr>
            <p:nvPr/>
          </p:nvSpPr>
          <p:spPr bwMode="auto">
            <a:xfrm>
              <a:off x="6704717" y="3046804"/>
              <a:ext cx="777458" cy="390373"/>
            </a:xfrm>
            <a:custGeom>
              <a:avLst/>
              <a:gdLst/>
              <a:ahLst/>
              <a:cxnLst>
                <a:cxn ang="0">
                  <a:pos x="42" y="126"/>
                </a:cxn>
                <a:cxn ang="0">
                  <a:pos x="48" y="186"/>
                </a:cxn>
                <a:cxn ang="0">
                  <a:pos x="127" y="210"/>
                </a:cxn>
                <a:cxn ang="0">
                  <a:pos x="181" y="264"/>
                </a:cxn>
                <a:cxn ang="0">
                  <a:pos x="253" y="270"/>
                </a:cxn>
                <a:cxn ang="0">
                  <a:pos x="313" y="301"/>
                </a:cxn>
                <a:cxn ang="0">
                  <a:pos x="379" y="258"/>
                </a:cxn>
                <a:cxn ang="0">
                  <a:pos x="445" y="252"/>
                </a:cxn>
                <a:cxn ang="0">
                  <a:pos x="457" y="210"/>
                </a:cxn>
                <a:cxn ang="0">
                  <a:pos x="499" y="192"/>
                </a:cxn>
                <a:cxn ang="0">
                  <a:pos x="541" y="174"/>
                </a:cxn>
                <a:cxn ang="0">
                  <a:pos x="595" y="156"/>
                </a:cxn>
                <a:cxn ang="0">
                  <a:pos x="583" y="132"/>
                </a:cxn>
                <a:cxn ang="0">
                  <a:pos x="529" y="126"/>
                </a:cxn>
                <a:cxn ang="0">
                  <a:pos x="529" y="96"/>
                </a:cxn>
                <a:cxn ang="0">
                  <a:pos x="541" y="72"/>
                </a:cxn>
                <a:cxn ang="0">
                  <a:pos x="499" y="60"/>
                </a:cxn>
                <a:cxn ang="0">
                  <a:pos x="403" y="84"/>
                </a:cxn>
                <a:cxn ang="0">
                  <a:pos x="367" y="54"/>
                </a:cxn>
                <a:cxn ang="0">
                  <a:pos x="307" y="54"/>
                </a:cxn>
                <a:cxn ang="0">
                  <a:pos x="289" y="36"/>
                </a:cxn>
                <a:cxn ang="0">
                  <a:pos x="217" y="0"/>
                </a:cxn>
                <a:cxn ang="0">
                  <a:pos x="193" y="30"/>
                </a:cxn>
                <a:cxn ang="0">
                  <a:pos x="169" y="66"/>
                </a:cxn>
                <a:cxn ang="0">
                  <a:pos x="121" y="48"/>
                </a:cxn>
                <a:cxn ang="0">
                  <a:pos x="54" y="54"/>
                </a:cxn>
                <a:cxn ang="0">
                  <a:pos x="12" y="78"/>
                </a:cxn>
                <a:cxn ang="0">
                  <a:pos x="0" y="102"/>
                </a:cxn>
                <a:cxn ang="0">
                  <a:pos x="6" y="108"/>
                </a:cxn>
                <a:cxn ang="0">
                  <a:pos x="42" y="126"/>
                </a:cxn>
              </a:cxnLst>
              <a:rect l="0" t="0" r="r" b="b"/>
              <a:pathLst>
                <a:path w="595" h="301">
                  <a:moveTo>
                    <a:pt x="42" y="126"/>
                  </a:moveTo>
                  <a:lnTo>
                    <a:pt x="48" y="186"/>
                  </a:lnTo>
                  <a:lnTo>
                    <a:pt x="127" y="210"/>
                  </a:lnTo>
                  <a:lnTo>
                    <a:pt x="181" y="264"/>
                  </a:lnTo>
                  <a:lnTo>
                    <a:pt x="253" y="270"/>
                  </a:lnTo>
                  <a:lnTo>
                    <a:pt x="313" y="301"/>
                  </a:lnTo>
                  <a:lnTo>
                    <a:pt x="379" y="258"/>
                  </a:lnTo>
                  <a:lnTo>
                    <a:pt x="445" y="252"/>
                  </a:lnTo>
                  <a:lnTo>
                    <a:pt x="457" y="210"/>
                  </a:lnTo>
                  <a:lnTo>
                    <a:pt x="499" y="192"/>
                  </a:lnTo>
                  <a:lnTo>
                    <a:pt x="541" y="174"/>
                  </a:lnTo>
                  <a:lnTo>
                    <a:pt x="595" y="156"/>
                  </a:lnTo>
                  <a:lnTo>
                    <a:pt x="583" y="132"/>
                  </a:lnTo>
                  <a:lnTo>
                    <a:pt x="529" y="126"/>
                  </a:lnTo>
                  <a:lnTo>
                    <a:pt x="529" y="96"/>
                  </a:lnTo>
                  <a:lnTo>
                    <a:pt x="541" y="72"/>
                  </a:lnTo>
                  <a:lnTo>
                    <a:pt x="499" y="60"/>
                  </a:lnTo>
                  <a:lnTo>
                    <a:pt x="403" y="84"/>
                  </a:lnTo>
                  <a:lnTo>
                    <a:pt x="367" y="54"/>
                  </a:lnTo>
                  <a:lnTo>
                    <a:pt x="307" y="54"/>
                  </a:lnTo>
                  <a:lnTo>
                    <a:pt x="289" y="36"/>
                  </a:lnTo>
                  <a:lnTo>
                    <a:pt x="217" y="0"/>
                  </a:lnTo>
                  <a:lnTo>
                    <a:pt x="193" y="30"/>
                  </a:lnTo>
                  <a:lnTo>
                    <a:pt x="169" y="66"/>
                  </a:lnTo>
                  <a:lnTo>
                    <a:pt x="121" y="48"/>
                  </a:lnTo>
                  <a:lnTo>
                    <a:pt x="54" y="54"/>
                  </a:lnTo>
                  <a:lnTo>
                    <a:pt x="12" y="78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2" y="126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1" name="Freeform 446"/>
            <p:cNvSpPr>
              <a:spLocks/>
            </p:cNvSpPr>
            <p:nvPr/>
          </p:nvSpPr>
          <p:spPr bwMode="auto">
            <a:xfrm>
              <a:off x="6925049" y="3980037"/>
              <a:ext cx="201446" cy="362923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0" y="23"/>
                </a:cxn>
                <a:cxn ang="0">
                  <a:pos x="15" y="47"/>
                </a:cxn>
                <a:cxn ang="0">
                  <a:pos x="15" y="60"/>
                </a:cxn>
                <a:cxn ang="0">
                  <a:pos x="22" y="78"/>
                </a:cxn>
                <a:cxn ang="0">
                  <a:pos x="19" y="93"/>
                </a:cxn>
                <a:cxn ang="0">
                  <a:pos x="23" y="110"/>
                </a:cxn>
                <a:cxn ang="0">
                  <a:pos x="26" y="118"/>
                </a:cxn>
                <a:cxn ang="0">
                  <a:pos x="19" y="126"/>
                </a:cxn>
                <a:cxn ang="0">
                  <a:pos x="13" y="159"/>
                </a:cxn>
                <a:cxn ang="0">
                  <a:pos x="33" y="182"/>
                </a:cxn>
                <a:cxn ang="0">
                  <a:pos x="34" y="178"/>
                </a:cxn>
                <a:cxn ang="0">
                  <a:pos x="46" y="185"/>
                </a:cxn>
                <a:cxn ang="0">
                  <a:pos x="46" y="190"/>
                </a:cxn>
                <a:cxn ang="0">
                  <a:pos x="56" y="188"/>
                </a:cxn>
                <a:cxn ang="0">
                  <a:pos x="59" y="184"/>
                </a:cxn>
                <a:cxn ang="0">
                  <a:pos x="43" y="174"/>
                </a:cxn>
                <a:cxn ang="0">
                  <a:pos x="27" y="149"/>
                </a:cxn>
                <a:cxn ang="0">
                  <a:pos x="19" y="138"/>
                </a:cxn>
                <a:cxn ang="0">
                  <a:pos x="32" y="113"/>
                </a:cxn>
                <a:cxn ang="0">
                  <a:pos x="57" y="108"/>
                </a:cxn>
                <a:cxn ang="0">
                  <a:pos x="70" y="119"/>
                </a:cxn>
                <a:cxn ang="0">
                  <a:pos x="63" y="97"/>
                </a:cxn>
                <a:cxn ang="0">
                  <a:pos x="72" y="87"/>
                </a:cxn>
                <a:cxn ang="0">
                  <a:pos x="101" y="87"/>
                </a:cxn>
                <a:cxn ang="0">
                  <a:pos x="107" y="73"/>
                </a:cxn>
                <a:cxn ang="0">
                  <a:pos x="95" y="50"/>
                </a:cxn>
                <a:cxn ang="0">
                  <a:pos x="85" y="37"/>
                </a:cxn>
                <a:cxn ang="0">
                  <a:pos x="48" y="27"/>
                </a:cxn>
                <a:cxn ang="0">
                  <a:pos x="36" y="0"/>
                </a:cxn>
                <a:cxn ang="0">
                  <a:pos x="7" y="9"/>
                </a:cxn>
              </a:cxnLst>
              <a:rect l="0" t="0" r="r" b="b"/>
              <a:pathLst>
                <a:path w="107" h="190">
                  <a:moveTo>
                    <a:pt x="7" y="9"/>
                  </a:moveTo>
                  <a:lnTo>
                    <a:pt x="0" y="23"/>
                  </a:lnTo>
                  <a:lnTo>
                    <a:pt x="15" y="47"/>
                  </a:lnTo>
                  <a:lnTo>
                    <a:pt x="15" y="60"/>
                  </a:lnTo>
                  <a:lnTo>
                    <a:pt x="22" y="78"/>
                  </a:lnTo>
                  <a:lnTo>
                    <a:pt x="19" y="93"/>
                  </a:lnTo>
                  <a:lnTo>
                    <a:pt x="23" y="110"/>
                  </a:lnTo>
                  <a:lnTo>
                    <a:pt x="26" y="118"/>
                  </a:lnTo>
                  <a:lnTo>
                    <a:pt x="19" y="126"/>
                  </a:lnTo>
                  <a:lnTo>
                    <a:pt x="13" y="159"/>
                  </a:lnTo>
                  <a:lnTo>
                    <a:pt x="33" y="182"/>
                  </a:lnTo>
                  <a:lnTo>
                    <a:pt x="34" y="178"/>
                  </a:lnTo>
                  <a:lnTo>
                    <a:pt x="46" y="185"/>
                  </a:lnTo>
                  <a:lnTo>
                    <a:pt x="46" y="190"/>
                  </a:lnTo>
                  <a:lnTo>
                    <a:pt x="56" y="188"/>
                  </a:lnTo>
                  <a:lnTo>
                    <a:pt x="59" y="184"/>
                  </a:lnTo>
                  <a:lnTo>
                    <a:pt x="43" y="174"/>
                  </a:lnTo>
                  <a:lnTo>
                    <a:pt x="27" y="149"/>
                  </a:lnTo>
                  <a:lnTo>
                    <a:pt x="19" y="138"/>
                  </a:lnTo>
                  <a:lnTo>
                    <a:pt x="32" y="113"/>
                  </a:lnTo>
                  <a:lnTo>
                    <a:pt x="57" y="108"/>
                  </a:lnTo>
                  <a:lnTo>
                    <a:pt x="70" y="119"/>
                  </a:lnTo>
                  <a:lnTo>
                    <a:pt x="63" y="97"/>
                  </a:lnTo>
                  <a:lnTo>
                    <a:pt x="72" y="87"/>
                  </a:lnTo>
                  <a:lnTo>
                    <a:pt x="101" y="87"/>
                  </a:lnTo>
                  <a:lnTo>
                    <a:pt x="107" y="73"/>
                  </a:lnTo>
                  <a:lnTo>
                    <a:pt x="95" y="50"/>
                  </a:lnTo>
                  <a:lnTo>
                    <a:pt x="85" y="37"/>
                  </a:lnTo>
                  <a:lnTo>
                    <a:pt x="48" y="27"/>
                  </a:lnTo>
                  <a:lnTo>
                    <a:pt x="36" y="0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4BA6D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2" name="Freeform 447"/>
            <p:cNvSpPr>
              <a:spLocks/>
            </p:cNvSpPr>
            <p:nvPr/>
          </p:nvSpPr>
          <p:spPr bwMode="auto">
            <a:xfrm>
              <a:off x="6792850" y="3775701"/>
              <a:ext cx="226627" cy="44526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55" y="17"/>
                </a:cxn>
                <a:cxn ang="0">
                  <a:pos x="40" y="26"/>
                </a:cxn>
                <a:cxn ang="0">
                  <a:pos x="15" y="60"/>
                </a:cxn>
                <a:cxn ang="0">
                  <a:pos x="7" y="85"/>
                </a:cxn>
                <a:cxn ang="0">
                  <a:pos x="0" y="98"/>
                </a:cxn>
                <a:cxn ang="0">
                  <a:pos x="23" y="123"/>
                </a:cxn>
                <a:cxn ang="0">
                  <a:pos x="31" y="142"/>
                </a:cxn>
                <a:cxn ang="0">
                  <a:pos x="26" y="161"/>
                </a:cxn>
                <a:cxn ang="0">
                  <a:pos x="44" y="165"/>
                </a:cxn>
                <a:cxn ang="0">
                  <a:pos x="58" y="157"/>
                </a:cxn>
                <a:cxn ang="0">
                  <a:pos x="65" y="148"/>
                </a:cxn>
                <a:cxn ang="0">
                  <a:pos x="80" y="188"/>
                </a:cxn>
                <a:cxn ang="0">
                  <a:pos x="86" y="211"/>
                </a:cxn>
                <a:cxn ang="0">
                  <a:pos x="85" y="233"/>
                </a:cxn>
                <a:cxn ang="0">
                  <a:pos x="99" y="212"/>
                </a:cxn>
                <a:cxn ang="0">
                  <a:pos x="92" y="188"/>
                </a:cxn>
                <a:cxn ang="0">
                  <a:pos x="80" y="173"/>
                </a:cxn>
                <a:cxn ang="0">
                  <a:pos x="86" y="161"/>
                </a:cxn>
                <a:cxn ang="0">
                  <a:pos x="85" y="151"/>
                </a:cxn>
                <a:cxn ang="0">
                  <a:pos x="69" y="130"/>
                </a:cxn>
                <a:cxn ang="0">
                  <a:pos x="77" y="114"/>
                </a:cxn>
                <a:cxn ang="0">
                  <a:pos x="106" y="106"/>
                </a:cxn>
                <a:cxn ang="0">
                  <a:pos x="120" y="91"/>
                </a:cxn>
                <a:cxn ang="0">
                  <a:pos x="111" y="91"/>
                </a:cxn>
                <a:cxn ang="0">
                  <a:pos x="104" y="87"/>
                </a:cxn>
                <a:cxn ang="0">
                  <a:pos x="93" y="84"/>
                </a:cxn>
                <a:cxn ang="0">
                  <a:pos x="98" y="73"/>
                </a:cxn>
                <a:cxn ang="0">
                  <a:pos x="88" y="60"/>
                </a:cxn>
                <a:cxn ang="0">
                  <a:pos x="77" y="42"/>
                </a:cxn>
                <a:cxn ang="0">
                  <a:pos x="86" y="34"/>
                </a:cxn>
                <a:cxn ang="0">
                  <a:pos x="86" y="13"/>
                </a:cxn>
                <a:cxn ang="0">
                  <a:pos x="72" y="0"/>
                </a:cxn>
              </a:cxnLst>
              <a:rect l="0" t="0" r="r" b="b"/>
              <a:pathLst>
                <a:path w="120" h="233">
                  <a:moveTo>
                    <a:pt x="72" y="0"/>
                  </a:moveTo>
                  <a:lnTo>
                    <a:pt x="55" y="17"/>
                  </a:lnTo>
                  <a:lnTo>
                    <a:pt x="40" y="26"/>
                  </a:lnTo>
                  <a:lnTo>
                    <a:pt x="15" y="60"/>
                  </a:lnTo>
                  <a:lnTo>
                    <a:pt x="7" y="85"/>
                  </a:lnTo>
                  <a:lnTo>
                    <a:pt x="0" y="98"/>
                  </a:lnTo>
                  <a:lnTo>
                    <a:pt x="23" y="123"/>
                  </a:lnTo>
                  <a:lnTo>
                    <a:pt x="31" y="142"/>
                  </a:lnTo>
                  <a:lnTo>
                    <a:pt x="26" y="161"/>
                  </a:lnTo>
                  <a:lnTo>
                    <a:pt x="44" y="165"/>
                  </a:lnTo>
                  <a:lnTo>
                    <a:pt x="58" y="157"/>
                  </a:lnTo>
                  <a:lnTo>
                    <a:pt x="65" y="148"/>
                  </a:lnTo>
                  <a:lnTo>
                    <a:pt x="80" y="188"/>
                  </a:lnTo>
                  <a:lnTo>
                    <a:pt x="86" y="211"/>
                  </a:lnTo>
                  <a:lnTo>
                    <a:pt x="85" y="233"/>
                  </a:lnTo>
                  <a:lnTo>
                    <a:pt x="99" y="212"/>
                  </a:lnTo>
                  <a:lnTo>
                    <a:pt x="92" y="188"/>
                  </a:lnTo>
                  <a:lnTo>
                    <a:pt x="80" y="173"/>
                  </a:lnTo>
                  <a:lnTo>
                    <a:pt x="86" y="161"/>
                  </a:lnTo>
                  <a:lnTo>
                    <a:pt x="85" y="151"/>
                  </a:lnTo>
                  <a:lnTo>
                    <a:pt x="69" y="130"/>
                  </a:lnTo>
                  <a:lnTo>
                    <a:pt x="77" y="114"/>
                  </a:lnTo>
                  <a:lnTo>
                    <a:pt x="106" y="106"/>
                  </a:lnTo>
                  <a:lnTo>
                    <a:pt x="120" y="91"/>
                  </a:lnTo>
                  <a:lnTo>
                    <a:pt x="111" y="91"/>
                  </a:lnTo>
                  <a:lnTo>
                    <a:pt x="104" y="87"/>
                  </a:lnTo>
                  <a:lnTo>
                    <a:pt x="93" y="84"/>
                  </a:lnTo>
                  <a:lnTo>
                    <a:pt x="98" y="73"/>
                  </a:lnTo>
                  <a:lnTo>
                    <a:pt x="88" y="60"/>
                  </a:lnTo>
                  <a:lnTo>
                    <a:pt x="77" y="42"/>
                  </a:lnTo>
                  <a:lnTo>
                    <a:pt x="86" y="34"/>
                  </a:lnTo>
                  <a:lnTo>
                    <a:pt x="86" y="1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4BA6D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3" name="Line 449"/>
            <p:cNvSpPr>
              <a:spLocks noChangeShapeType="1"/>
            </p:cNvSpPr>
            <p:nvPr/>
          </p:nvSpPr>
          <p:spPr bwMode="auto">
            <a:xfrm>
              <a:off x="7441255" y="4053232"/>
              <a:ext cx="0" cy="0"/>
            </a:xfrm>
            <a:prstGeom prst="line">
              <a:avLst/>
            </a:prstGeom>
            <a:grp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204" name="Freeform 506"/>
            <p:cNvSpPr>
              <a:spLocks/>
            </p:cNvSpPr>
            <p:nvPr/>
          </p:nvSpPr>
          <p:spPr bwMode="auto">
            <a:xfrm>
              <a:off x="7589193" y="3339583"/>
              <a:ext cx="122755" cy="155538"/>
            </a:xfrm>
            <a:custGeom>
              <a:avLst/>
              <a:gdLst/>
              <a:ahLst/>
              <a:cxnLst>
                <a:cxn ang="0">
                  <a:pos x="32" y="12"/>
                </a:cxn>
                <a:cxn ang="0">
                  <a:pos x="34" y="32"/>
                </a:cxn>
                <a:cxn ang="0">
                  <a:pos x="20" y="22"/>
                </a:cxn>
                <a:cxn ang="0">
                  <a:pos x="6" y="3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6" y="56"/>
                </a:cxn>
                <a:cxn ang="0">
                  <a:pos x="6" y="56"/>
                </a:cxn>
                <a:cxn ang="0">
                  <a:pos x="10" y="56"/>
                </a:cxn>
                <a:cxn ang="0">
                  <a:pos x="10" y="56"/>
                </a:cxn>
                <a:cxn ang="0">
                  <a:pos x="30" y="70"/>
                </a:cxn>
                <a:cxn ang="0">
                  <a:pos x="34" y="84"/>
                </a:cxn>
                <a:cxn ang="0">
                  <a:pos x="34" y="84"/>
                </a:cxn>
                <a:cxn ang="0">
                  <a:pos x="36" y="92"/>
                </a:cxn>
                <a:cxn ang="0">
                  <a:pos x="40" y="98"/>
                </a:cxn>
                <a:cxn ang="0">
                  <a:pos x="70" y="88"/>
                </a:cxn>
                <a:cxn ang="0">
                  <a:pos x="70" y="84"/>
                </a:cxn>
                <a:cxn ang="0">
                  <a:pos x="70" y="84"/>
                </a:cxn>
                <a:cxn ang="0">
                  <a:pos x="68" y="82"/>
                </a:cxn>
                <a:cxn ang="0">
                  <a:pos x="66" y="78"/>
                </a:cxn>
                <a:cxn ang="0">
                  <a:pos x="64" y="76"/>
                </a:cxn>
                <a:cxn ang="0">
                  <a:pos x="64" y="76"/>
                </a:cxn>
                <a:cxn ang="0">
                  <a:pos x="64" y="60"/>
                </a:cxn>
                <a:cxn ang="0">
                  <a:pos x="64" y="60"/>
                </a:cxn>
                <a:cxn ang="0">
                  <a:pos x="64" y="46"/>
                </a:cxn>
                <a:cxn ang="0">
                  <a:pos x="64" y="46"/>
                </a:cxn>
                <a:cxn ang="0">
                  <a:pos x="54" y="26"/>
                </a:cxn>
                <a:cxn ang="0">
                  <a:pos x="54" y="26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78" y="4"/>
                </a:cxn>
                <a:cxn ang="0">
                  <a:pos x="52" y="0"/>
                </a:cxn>
                <a:cxn ang="0">
                  <a:pos x="32" y="12"/>
                </a:cxn>
              </a:cxnLst>
              <a:rect l="0" t="0" r="r" b="b"/>
              <a:pathLst>
                <a:path w="78" h="98">
                  <a:moveTo>
                    <a:pt x="32" y="12"/>
                  </a:moveTo>
                  <a:lnTo>
                    <a:pt x="34" y="32"/>
                  </a:lnTo>
                  <a:lnTo>
                    <a:pt x="20" y="22"/>
                  </a:lnTo>
                  <a:lnTo>
                    <a:pt x="6" y="3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30" y="70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6" y="92"/>
                  </a:lnTo>
                  <a:lnTo>
                    <a:pt x="40" y="98"/>
                  </a:lnTo>
                  <a:lnTo>
                    <a:pt x="70" y="88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68" y="82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78" y="4"/>
                  </a:lnTo>
                  <a:lnTo>
                    <a:pt x="52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5" name="Freeform 517"/>
            <p:cNvSpPr>
              <a:spLocks/>
            </p:cNvSpPr>
            <p:nvPr/>
          </p:nvSpPr>
          <p:spPr bwMode="auto">
            <a:xfrm>
              <a:off x="7636406" y="3479873"/>
              <a:ext cx="84986" cy="103693"/>
            </a:xfrm>
            <a:custGeom>
              <a:avLst/>
              <a:gdLst>
                <a:gd name="T0" fmla="*/ 15875 w 54"/>
                <a:gd name="T1" fmla="*/ 19050 h 66"/>
                <a:gd name="T2" fmla="*/ 15875 w 54"/>
                <a:gd name="T3" fmla="*/ 19050 h 66"/>
                <a:gd name="T4" fmla="*/ 15875 w 54"/>
                <a:gd name="T5" fmla="*/ 57150 h 66"/>
                <a:gd name="T6" fmla="*/ 15875 w 54"/>
                <a:gd name="T7" fmla="*/ 57150 h 66"/>
                <a:gd name="T8" fmla="*/ 0 w 54"/>
                <a:gd name="T9" fmla="*/ 104775 h 66"/>
                <a:gd name="T10" fmla="*/ 0 w 54"/>
                <a:gd name="T11" fmla="*/ 104775 h 66"/>
                <a:gd name="T12" fmla="*/ 31750 w 54"/>
                <a:gd name="T13" fmla="*/ 104775 h 66"/>
                <a:gd name="T14" fmla="*/ 31750 w 54"/>
                <a:gd name="T15" fmla="*/ 104775 h 66"/>
                <a:gd name="T16" fmla="*/ 63500 w 54"/>
                <a:gd name="T17" fmla="*/ 95250 h 66"/>
                <a:gd name="T18" fmla="*/ 63500 w 54"/>
                <a:gd name="T19" fmla="*/ 95250 h 66"/>
                <a:gd name="T20" fmla="*/ 79375 w 54"/>
                <a:gd name="T21" fmla="*/ 82550 h 66"/>
                <a:gd name="T22" fmla="*/ 79375 w 54"/>
                <a:gd name="T23" fmla="*/ 82550 h 66"/>
                <a:gd name="T24" fmla="*/ 85725 w 54"/>
                <a:gd name="T25" fmla="*/ 57150 h 66"/>
                <a:gd name="T26" fmla="*/ 63500 w 54"/>
                <a:gd name="T27" fmla="*/ 0 h 66"/>
                <a:gd name="T28" fmla="*/ 15875 w 54"/>
                <a:gd name="T29" fmla="*/ 15875 h 66"/>
                <a:gd name="T30" fmla="*/ 15875 w 54"/>
                <a:gd name="T31" fmla="*/ 15875 h 66"/>
                <a:gd name="T32" fmla="*/ 15875 w 54"/>
                <a:gd name="T33" fmla="*/ 19050 h 66"/>
                <a:gd name="T34" fmla="*/ 15875 w 54"/>
                <a:gd name="T35" fmla="*/ 19050 h 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4"/>
                <a:gd name="T55" fmla="*/ 0 h 66"/>
                <a:gd name="T56" fmla="*/ 54 w 54"/>
                <a:gd name="T57" fmla="*/ 66 h 6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4" h="66">
                  <a:moveTo>
                    <a:pt x="10" y="12"/>
                  </a:moveTo>
                  <a:lnTo>
                    <a:pt x="10" y="12"/>
                  </a:lnTo>
                  <a:lnTo>
                    <a:pt x="10" y="36"/>
                  </a:lnTo>
                  <a:lnTo>
                    <a:pt x="0" y="66"/>
                  </a:lnTo>
                  <a:lnTo>
                    <a:pt x="20" y="66"/>
                  </a:lnTo>
                  <a:lnTo>
                    <a:pt x="40" y="60"/>
                  </a:lnTo>
                  <a:lnTo>
                    <a:pt x="50" y="52"/>
                  </a:lnTo>
                  <a:lnTo>
                    <a:pt x="54" y="36"/>
                  </a:lnTo>
                  <a:lnTo>
                    <a:pt x="40" y="0"/>
                  </a:lnTo>
                  <a:lnTo>
                    <a:pt x="10" y="1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2F516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6" name="Freeform 213"/>
            <p:cNvSpPr>
              <a:spLocks/>
            </p:cNvSpPr>
            <p:nvPr/>
          </p:nvSpPr>
          <p:spPr bwMode="auto">
            <a:xfrm>
              <a:off x="2131257" y="3208441"/>
              <a:ext cx="374563" cy="201286"/>
            </a:xfrm>
            <a:custGeom>
              <a:avLst/>
              <a:gdLst>
                <a:gd name="T0" fmla="*/ 27592 w 2276475"/>
                <a:gd name="T1" fmla="*/ 4167 h 1209675"/>
                <a:gd name="T2" fmla="*/ 20564 w 2276475"/>
                <a:gd name="T3" fmla="*/ 521 h 1209675"/>
                <a:gd name="T4" fmla="*/ 14317 w 2276475"/>
                <a:gd name="T5" fmla="*/ 0 h 1209675"/>
                <a:gd name="T6" fmla="*/ 5466 w 2276475"/>
                <a:gd name="T7" fmla="*/ 6771 h 1209675"/>
                <a:gd name="T8" fmla="*/ 0 w 2276475"/>
                <a:gd name="T9" fmla="*/ 13803 h 1209675"/>
                <a:gd name="T10" fmla="*/ 2863 w 2276475"/>
                <a:gd name="T11" fmla="*/ 14584 h 1209675"/>
                <a:gd name="T12" fmla="*/ 5466 w 2276475"/>
                <a:gd name="T13" fmla="*/ 12761 h 1209675"/>
                <a:gd name="T14" fmla="*/ 6247 w 2276475"/>
                <a:gd name="T15" fmla="*/ 12240 h 1209675"/>
                <a:gd name="T16" fmla="*/ 13536 w 2276475"/>
                <a:gd name="T17" fmla="*/ 8855 h 1209675"/>
                <a:gd name="T18" fmla="*/ 27072 w 2276475"/>
                <a:gd name="T19" fmla="*/ 7813 h 1209675"/>
                <a:gd name="T20" fmla="*/ 30976 w 2276475"/>
                <a:gd name="T21" fmla="*/ 8334 h 1209675"/>
                <a:gd name="T22" fmla="*/ 23167 w 2276475"/>
                <a:gd name="T23" fmla="*/ 9376 h 1209675"/>
                <a:gd name="T24" fmla="*/ 18482 w 2276475"/>
                <a:gd name="T25" fmla="*/ 11719 h 1209675"/>
                <a:gd name="T26" fmla="*/ 16399 w 2276475"/>
                <a:gd name="T27" fmla="*/ 18751 h 1209675"/>
                <a:gd name="T28" fmla="*/ 17440 w 2276475"/>
                <a:gd name="T29" fmla="*/ 28387 h 1209675"/>
                <a:gd name="T30" fmla="*/ 22907 w 2276475"/>
                <a:gd name="T31" fmla="*/ 31512 h 1209675"/>
                <a:gd name="T32" fmla="*/ 25249 w 2276475"/>
                <a:gd name="T33" fmla="*/ 24741 h 1209675"/>
                <a:gd name="T34" fmla="*/ 22386 w 2276475"/>
                <a:gd name="T35" fmla="*/ 15886 h 1209675"/>
                <a:gd name="T36" fmla="*/ 27332 w 2276475"/>
                <a:gd name="T37" fmla="*/ 12240 h 1209675"/>
                <a:gd name="T38" fmla="*/ 29414 w 2276475"/>
                <a:gd name="T39" fmla="*/ 10157 h 1209675"/>
                <a:gd name="T40" fmla="*/ 32798 w 2276475"/>
                <a:gd name="T41" fmla="*/ 13803 h 1209675"/>
                <a:gd name="T42" fmla="*/ 33319 w 2276475"/>
                <a:gd name="T43" fmla="*/ 17970 h 1209675"/>
                <a:gd name="T44" fmla="*/ 35401 w 2276475"/>
                <a:gd name="T45" fmla="*/ 21356 h 1209675"/>
                <a:gd name="T46" fmla="*/ 38265 w 2276475"/>
                <a:gd name="T47" fmla="*/ 26043 h 1209675"/>
                <a:gd name="T48" fmla="*/ 45553 w 2276475"/>
                <a:gd name="T49" fmla="*/ 23960 h 1209675"/>
                <a:gd name="T50" fmla="*/ 49978 w 2276475"/>
                <a:gd name="T51" fmla="*/ 19272 h 1209675"/>
                <a:gd name="T52" fmla="*/ 62213 w 2276475"/>
                <a:gd name="T53" fmla="*/ 16147 h 1209675"/>
                <a:gd name="T54" fmla="*/ 59089 w 2276475"/>
                <a:gd name="T55" fmla="*/ 14063 h 1209675"/>
                <a:gd name="T56" fmla="*/ 49197 w 2276475"/>
                <a:gd name="T57" fmla="*/ 16407 h 1209675"/>
                <a:gd name="T58" fmla="*/ 43731 w 2276475"/>
                <a:gd name="T59" fmla="*/ 21356 h 1209675"/>
                <a:gd name="T60" fmla="*/ 36703 w 2276475"/>
                <a:gd name="T61" fmla="*/ 19532 h 1209675"/>
                <a:gd name="T62" fmla="*/ 38265 w 2276475"/>
                <a:gd name="T63" fmla="*/ 11719 h 1209675"/>
                <a:gd name="T64" fmla="*/ 41649 w 2276475"/>
                <a:gd name="T65" fmla="*/ 11719 h 1209675"/>
                <a:gd name="T66" fmla="*/ 43471 w 2276475"/>
                <a:gd name="T67" fmla="*/ 8073 h 1209675"/>
                <a:gd name="T68" fmla="*/ 33579 w 2276475"/>
                <a:gd name="T69" fmla="*/ 4688 h 1209675"/>
                <a:gd name="T70" fmla="*/ 27592 w 2276475"/>
                <a:gd name="T71" fmla="*/ 4167 h 12096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76475"/>
                <a:gd name="T109" fmla="*/ 0 h 1209675"/>
                <a:gd name="T110" fmla="*/ 2276475 w 2276475"/>
                <a:gd name="T111" fmla="*/ 1209675 h 12096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76475" h="1209675">
                  <a:moveTo>
                    <a:pt x="1009650" y="152400"/>
                  </a:moveTo>
                  <a:lnTo>
                    <a:pt x="752475" y="19050"/>
                  </a:lnTo>
                  <a:lnTo>
                    <a:pt x="523875" y="0"/>
                  </a:lnTo>
                  <a:lnTo>
                    <a:pt x="200025" y="247650"/>
                  </a:lnTo>
                  <a:lnTo>
                    <a:pt x="0" y="504825"/>
                  </a:lnTo>
                  <a:lnTo>
                    <a:pt x="104775" y="533400"/>
                  </a:lnTo>
                  <a:lnTo>
                    <a:pt x="200025" y="466725"/>
                  </a:lnTo>
                  <a:cubicBezTo>
                    <a:pt x="209437" y="460209"/>
                    <a:pt x="228600" y="447675"/>
                    <a:pt x="228600" y="447675"/>
                  </a:cubicBezTo>
                  <a:lnTo>
                    <a:pt x="495300" y="323850"/>
                  </a:lnTo>
                  <a:lnTo>
                    <a:pt x="990600" y="285750"/>
                  </a:lnTo>
                  <a:lnTo>
                    <a:pt x="1133475" y="304800"/>
                  </a:lnTo>
                  <a:lnTo>
                    <a:pt x="847725" y="342900"/>
                  </a:lnTo>
                  <a:lnTo>
                    <a:pt x="676275" y="428625"/>
                  </a:lnTo>
                  <a:lnTo>
                    <a:pt x="600075" y="685800"/>
                  </a:lnTo>
                  <a:lnTo>
                    <a:pt x="638175" y="1038225"/>
                  </a:lnTo>
                  <a:cubicBezTo>
                    <a:pt x="704850" y="1209675"/>
                    <a:pt x="771525" y="1114425"/>
                    <a:pt x="838200" y="1152525"/>
                  </a:cubicBezTo>
                  <a:lnTo>
                    <a:pt x="923925" y="904875"/>
                  </a:lnTo>
                  <a:cubicBezTo>
                    <a:pt x="889000" y="796925"/>
                    <a:pt x="854075" y="774700"/>
                    <a:pt x="819150" y="581025"/>
                  </a:cubicBezTo>
                  <a:cubicBezTo>
                    <a:pt x="879475" y="460375"/>
                    <a:pt x="939800" y="492125"/>
                    <a:pt x="1000125" y="447675"/>
                  </a:cubicBezTo>
                  <a:lnTo>
                    <a:pt x="1076325" y="371475"/>
                  </a:lnTo>
                  <a:lnTo>
                    <a:pt x="1200150" y="504825"/>
                  </a:lnTo>
                  <a:lnTo>
                    <a:pt x="1219200" y="657225"/>
                  </a:lnTo>
                  <a:lnTo>
                    <a:pt x="1295400" y="781050"/>
                  </a:lnTo>
                  <a:cubicBezTo>
                    <a:pt x="1330325" y="838200"/>
                    <a:pt x="1289050" y="904875"/>
                    <a:pt x="1400175" y="952500"/>
                  </a:cubicBezTo>
                  <a:lnTo>
                    <a:pt x="1666875" y="876300"/>
                  </a:lnTo>
                  <a:lnTo>
                    <a:pt x="1828800" y="704850"/>
                  </a:lnTo>
                  <a:lnTo>
                    <a:pt x="2276475" y="590550"/>
                  </a:lnTo>
                  <a:lnTo>
                    <a:pt x="2162175" y="514350"/>
                  </a:lnTo>
                  <a:lnTo>
                    <a:pt x="1800225" y="600075"/>
                  </a:lnTo>
                  <a:lnTo>
                    <a:pt x="1600200" y="781050"/>
                  </a:lnTo>
                  <a:lnTo>
                    <a:pt x="1343025" y="714375"/>
                  </a:lnTo>
                  <a:lnTo>
                    <a:pt x="1400175" y="428625"/>
                  </a:lnTo>
                  <a:lnTo>
                    <a:pt x="1524000" y="428625"/>
                  </a:lnTo>
                  <a:lnTo>
                    <a:pt x="1590675" y="295275"/>
                  </a:lnTo>
                  <a:lnTo>
                    <a:pt x="1228725" y="171450"/>
                  </a:lnTo>
                  <a:lnTo>
                    <a:pt x="1009650" y="15240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E647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366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/>
          <p:cNvSpPr/>
          <p:nvPr/>
        </p:nvSpPr>
        <p:spPr>
          <a:xfrm>
            <a:off x="0" y="0"/>
            <a:ext cx="9144000" cy="836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1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ES" sz="2400" b="0" i="0" u="none" strike="noStrike" cap="none" baseline="0">
                <a:ln>
                  <a:noFill/>
                </a:ln>
                <a:solidFill>
                  <a:srgbClr val="073E87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icrosoft YaHei" pitchFamily="2"/>
              </a:rPr>
              <a:t>PATOLOGIAS PRINCIPALES EN BAJA VISION</a:t>
            </a:r>
            <a:br>
              <a:rPr lang="es-ES" sz="2400" b="0" i="0" u="none" strike="noStrike" cap="none" baseline="0">
                <a:ln>
                  <a:noFill/>
                </a:ln>
                <a:solidFill>
                  <a:srgbClr val="073E87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icrosoft YaHei" pitchFamily="2"/>
              </a:rPr>
            </a:br>
            <a:r>
              <a:rPr lang="es-ES" sz="2400" b="0" i="0" u="none" strike="noStrike" cap="none" baseline="0">
                <a:ln>
                  <a:noFill/>
                </a:ln>
                <a:solidFill>
                  <a:srgbClr val="073E87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icrosoft YaHei" pitchFamily="2"/>
              </a:rPr>
              <a:t>Fundacion Braille del Uruguay</a:t>
            </a:r>
          </a:p>
        </p:txBody>
      </p:sp>
      <p:graphicFrame>
        <p:nvGraphicFramePr>
          <p:cNvPr id="3" name="Objeto 2"/>
          <p:cNvGraphicFramePr/>
          <p:nvPr/>
        </p:nvGraphicFramePr>
        <p:xfrm>
          <a:off x="431640" y="1007999"/>
          <a:ext cx="8280720" cy="627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4" imgW="6108751" imgH="3543750" progId="">
                  <p:embed/>
                </p:oleObj>
              </mc:Choice>
              <mc:Fallback>
                <p:oleObj r:id="rId4" imgW="6108751" imgH="354375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1640" y="1007999"/>
                        <a:ext cx="8280720" cy="627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457200" y="245880"/>
            <a:ext cx="8228160" cy="1434600"/>
          </a:xfrm>
        </p:spPr>
        <p:txBody>
          <a:bodyPr/>
          <a:lstStyle/>
          <a:p>
            <a:pPr lvl="0"/>
            <a:r>
              <a:rPr lang="es-UY"/>
              <a:t>DEGENERACION MACULAR RELACIONADA A LA EDAD</a:t>
            </a:r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720000" y="2958119"/>
            <a:ext cx="7407360" cy="3449880"/>
          </a:xfrm>
        </p:spPr>
        <p:txBody>
          <a:bodyPr/>
          <a:lstStyle/>
          <a:p>
            <a:endParaRPr lang="es-UY"/>
          </a:p>
        </p:txBody>
      </p:sp>
      <p:sp>
        <p:nvSpPr>
          <p:cNvPr id="4" name="Content Placeholder 7"/>
          <p:cNvSpPr txBox="1">
            <a:spLocks noGrp="1"/>
          </p:cNvSpPr>
          <p:nvPr>
            <p:ph type="body" idx="4294967295"/>
          </p:nvPr>
        </p:nvSpPr>
        <p:spPr>
          <a:xfrm>
            <a:off x="493200" y="2016360"/>
            <a:ext cx="8218800" cy="4525560"/>
          </a:xfrm>
        </p:spPr>
        <p:txBody>
          <a:bodyPr wrap="square" lIns="0" tIns="45720" rIns="91440" bIns="45720"/>
          <a:lstStyle/>
          <a:p>
            <a:pPr marL="0" lvl="0" indent="0">
              <a:spcBef>
                <a:spcPts val="479"/>
              </a:spcBef>
              <a:buClr>
                <a:srgbClr val="DE6224"/>
              </a:buClr>
              <a:buSzPct val="100000"/>
              <a:buFont typeface="Arial" pitchFamily="32"/>
              <a:buChar char="•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endParaRPr lang="es-UY" baseline="30000">
              <a:solidFill>
                <a:srgbClr val="000000"/>
              </a:solidFill>
              <a:latin typeface="Arial" pitchFamily="34"/>
            </a:endParaRPr>
          </a:p>
          <a:p>
            <a:pPr marL="743040" lvl="0" indent="-285480">
              <a:spcBef>
                <a:spcPts val="400"/>
              </a:spcBef>
              <a:tabLst>
                <a:tab pos="743040" algn="l"/>
              </a:tabLst>
            </a:pPr>
            <a:endParaRPr lang="es-UY" sz="2000" baseline="30000">
              <a:solidFill>
                <a:srgbClr val="000000"/>
              </a:solidFill>
              <a:latin typeface="Arial" pitchFamily="34"/>
            </a:endParaRPr>
          </a:p>
        </p:txBody>
      </p:sp>
      <p:sp>
        <p:nvSpPr>
          <p:cNvPr id="5" name="Content Placeholder 7"/>
          <p:cNvSpPr txBox="1">
            <a:spLocks noGrp="1"/>
          </p:cNvSpPr>
          <p:nvPr>
            <p:ph type="body" idx="4294967295"/>
          </p:nvPr>
        </p:nvSpPr>
        <p:spPr>
          <a:xfrm>
            <a:off x="493200" y="2016360"/>
            <a:ext cx="8218800" cy="4525560"/>
          </a:xfrm>
        </p:spPr>
        <p:txBody>
          <a:bodyPr wrap="square" lIns="0" tIns="45720" rIns="91440" bIns="45720"/>
          <a:lstStyle/>
          <a:p>
            <a:pPr marL="0" lvl="0" indent="0">
              <a:spcBef>
                <a:spcPts val="479"/>
              </a:spcBef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endParaRPr lang="es-UY" sz="2000" baseline="30000">
              <a:solidFill>
                <a:srgbClr val="000000"/>
              </a:solidFill>
              <a:latin typeface="Arial" pitchFamily="34"/>
            </a:endParaRPr>
          </a:p>
          <a:p>
            <a:pPr marL="0" lvl="0" indent="0">
              <a:spcBef>
                <a:spcPts val="479"/>
              </a:spcBef>
              <a:buClr>
                <a:srgbClr val="DE6224"/>
              </a:buClr>
              <a:buSzPct val="100000"/>
              <a:buFont typeface="Arial" pitchFamily="32"/>
              <a:buChar char="•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endParaRPr lang="es-UY" baseline="30000">
              <a:solidFill>
                <a:srgbClr val="000000"/>
              </a:solidFill>
              <a:latin typeface="Arial" pitchFamily="34"/>
            </a:endParaRPr>
          </a:p>
        </p:txBody>
      </p:sp>
      <p:sp>
        <p:nvSpPr>
          <p:cNvPr id="6" name="Marcador de texto 5"/>
          <p:cNvSpPr txBox="1">
            <a:spLocks noGrp="1"/>
          </p:cNvSpPr>
          <p:nvPr>
            <p:ph type="body" idx="4294967295"/>
          </p:nvPr>
        </p:nvSpPr>
        <p:spPr>
          <a:xfrm>
            <a:off x="847164" y="1479176"/>
            <a:ext cx="7705165" cy="4746812"/>
          </a:xfrm>
        </p:spPr>
        <p:txBody>
          <a:bodyPr wrap="square" lIns="91440" tIns="45720" rIns="91440" bIns="45720"/>
          <a:lstStyle/>
          <a:p>
            <a:pPr marL="0" lvl="0" indent="0">
              <a:lnSpc>
                <a:spcPct val="80000"/>
              </a:lnSpc>
              <a:spcBef>
                <a:spcPts val="697"/>
              </a:spcBef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endParaRPr lang="en-US" sz="2800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>
              <a:lnSpc>
                <a:spcPct val="80000"/>
              </a:lnSpc>
              <a:spcBef>
                <a:spcPts val="697"/>
              </a:spcBef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en-US" sz="2800" dirty="0" err="1">
                <a:effectLst>
                  <a:outerShdw dist="17961" dir="2700000">
                    <a:scrgbClr r="0" g="0" b="0"/>
                  </a:outerShdw>
                </a:effectLst>
                <a:latin typeface="Century Schoolbook" pitchFamily="18"/>
              </a:rPr>
              <a:t>Enfermedad</a:t>
            </a:r>
            <a:r>
              <a:rPr lang="en-US" sz="2800" dirty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dist="17961" dir="2700000">
                    <a:scrgbClr r="0" g="0" b="0"/>
                  </a:outerShdw>
                </a:effectLst>
              </a:rPr>
              <a:t>degenerativa</a:t>
            </a:r>
            <a:r>
              <a:rPr lang="en-US" sz="2800" dirty="0">
                <a:effectLst>
                  <a:outerShdw dist="17961" dir="2700000">
                    <a:scrgbClr r="0" g="0" b="0"/>
                  </a:outerShdw>
                </a:effectLst>
              </a:rPr>
              <a:t> de la retina</a:t>
            </a:r>
            <a:r>
              <a:rPr lang="en-US" sz="2800" dirty="0" smtClean="0">
                <a:effectLst>
                  <a:outerShdw dist="17961" dir="2700000">
                    <a:scrgbClr r="0" g="0" b="0"/>
                  </a:outerShdw>
                </a:effectLst>
              </a:rPr>
              <a:t>.</a:t>
            </a:r>
          </a:p>
          <a:p>
            <a:pPr marL="0" lvl="0" indent="0">
              <a:lnSpc>
                <a:spcPct val="80000"/>
              </a:lnSpc>
              <a:spcBef>
                <a:spcPts val="697"/>
              </a:spcBef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endParaRPr lang="en-US" sz="2800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>
              <a:lnSpc>
                <a:spcPct val="80000"/>
              </a:lnSpc>
              <a:spcBef>
                <a:spcPts val="697"/>
              </a:spcBef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en-US" dirty="0">
                <a:effectLst>
                  <a:outerShdw dist="17961" dir="2700000">
                    <a:scrgbClr r="0" g="0" b="0"/>
                  </a:outerShdw>
                </a:effectLst>
              </a:rPr>
              <a:t>Principal</a:t>
            </a:r>
            <a:r>
              <a:rPr lang="en-US" sz="2800" dirty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dist="17961" dir="2700000">
                    <a:scrgbClr r="0" g="0" b="0"/>
                  </a:outerShdw>
                </a:effectLst>
              </a:rPr>
              <a:t>causa</a:t>
            </a:r>
            <a:r>
              <a:rPr lang="en-US" sz="2800" dirty="0">
                <a:effectLst>
                  <a:outerShdw dist="17961" dir="2700000">
                    <a:scrgbClr r="0" g="0" b="0"/>
                  </a:outerShdw>
                </a:effectLst>
              </a:rPr>
              <a:t> de </a:t>
            </a:r>
            <a:r>
              <a:rPr lang="en-US" sz="2800" dirty="0" err="1">
                <a:effectLst>
                  <a:outerShdw dist="17961" dir="2700000">
                    <a:scrgbClr r="0" g="0" b="0"/>
                  </a:outerShdw>
                </a:effectLst>
              </a:rPr>
              <a:t>ceguera</a:t>
            </a:r>
            <a:r>
              <a:rPr lang="en-US" sz="2800" dirty="0">
                <a:effectLst>
                  <a:outerShdw dist="17961" dir="2700000">
                    <a:scrgbClr r="0" g="0" b="0"/>
                  </a:outerShdw>
                </a:effectLst>
              </a:rPr>
              <a:t> en </a:t>
            </a:r>
            <a:r>
              <a:rPr lang="en-US" sz="2800" dirty="0" err="1">
                <a:effectLst>
                  <a:outerShdw dist="17961" dir="2700000">
                    <a:scrgbClr r="0" g="0" b="0"/>
                  </a:outerShdw>
                </a:effectLst>
              </a:rPr>
              <a:t>paises</a:t>
            </a:r>
            <a:r>
              <a:rPr lang="en-US" sz="2800" dirty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desarrollados</a:t>
            </a:r>
            <a:endParaRPr lang="en-US" sz="280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>
              <a:lnSpc>
                <a:spcPct val="80000"/>
              </a:lnSpc>
              <a:spcBef>
                <a:spcPts val="697"/>
              </a:spcBef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endParaRPr lang="en-US" sz="2800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>
              <a:lnSpc>
                <a:spcPct val="80000"/>
              </a:lnSpc>
              <a:spcBef>
                <a:spcPts val="697"/>
              </a:spcBef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en-US" sz="2800" dirty="0" err="1">
                <a:effectLst>
                  <a:outerShdw dist="17961" dir="2700000">
                    <a:scrgbClr r="0" g="0" b="0"/>
                  </a:outerShdw>
                </a:effectLst>
              </a:rPr>
              <a:t>Edad</a:t>
            </a:r>
            <a:r>
              <a:rPr lang="en-US" sz="2800" dirty="0">
                <a:effectLst>
                  <a:outerShdw dist="17961" dir="2700000">
                    <a:scrgbClr r="0" g="0" b="0"/>
                  </a:outerShdw>
                </a:effectLst>
              </a:rPr>
              <a:t> de </a:t>
            </a:r>
            <a:r>
              <a:rPr lang="en-US" sz="2800" dirty="0" err="1">
                <a:effectLst>
                  <a:outerShdw dist="17961" dir="2700000">
                    <a:scrgbClr r="0" g="0" b="0"/>
                  </a:outerShdw>
                </a:effectLst>
              </a:rPr>
              <a:t>inicio</a:t>
            </a:r>
            <a:r>
              <a:rPr lang="en-US" sz="2800" dirty="0">
                <a:effectLst>
                  <a:outerShdw dist="17961" dir="2700000">
                    <a:scrgbClr r="0" g="0" b="0"/>
                  </a:outerShdw>
                </a:effectLst>
              </a:rPr>
              <a:t> 65 </a:t>
            </a:r>
            <a:r>
              <a:rPr lang="en-US" sz="2800" dirty="0" err="1">
                <a:effectLst>
                  <a:outerShdw dist="17961" dir="2700000">
                    <a:scrgbClr r="0" g="0" b="0"/>
                  </a:outerShdw>
                </a:effectLst>
              </a:rPr>
              <a:t>años</a:t>
            </a:r>
            <a:r>
              <a:rPr lang="en-US" sz="2800" dirty="0">
                <a:effectLst>
                  <a:outerShdw dist="17961" dir="2700000">
                    <a:scrgbClr r="0" g="0" b="0"/>
                  </a:outerShdw>
                </a:effectLst>
              </a:rPr>
              <a:t>. </a:t>
            </a:r>
            <a:r>
              <a:rPr lang="en-US" sz="2800" dirty="0" err="1">
                <a:effectLst>
                  <a:outerShdw dist="17961" dir="2700000">
                    <a:scrgbClr r="0" g="0" b="0"/>
                  </a:outerShdw>
                </a:effectLst>
              </a:rPr>
              <a:t>Incidencia</a:t>
            </a:r>
            <a:r>
              <a:rPr lang="en-US" sz="2800" dirty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dist="17961" dir="2700000">
                    <a:scrgbClr r="0" g="0" b="0"/>
                  </a:outerShdw>
                </a:effectLst>
              </a:rPr>
              <a:t>anual</a:t>
            </a:r>
            <a:r>
              <a:rPr lang="en-US" sz="2800" dirty="0">
                <a:effectLst>
                  <a:outerShdw dist="17961" dir="2700000">
                    <a:scrgbClr r="0" g="0" b="0"/>
                  </a:outerShdw>
                </a:effectLst>
              </a:rPr>
              <a:t> de  </a:t>
            </a:r>
            <a:r>
              <a:rPr lang="en-US" sz="2800" dirty="0" err="1">
                <a:effectLst>
                  <a:outerShdw dist="17961" dir="2700000">
                    <a:scrgbClr r="0" g="0" b="0"/>
                  </a:outerShdw>
                </a:effectLst>
              </a:rPr>
              <a:t>afección</a:t>
            </a:r>
            <a:r>
              <a:rPr lang="en-US" sz="2800" dirty="0">
                <a:effectLst>
                  <a:outerShdw dist="17961" dir="2700000">
                    <a:scrgbClr r="0" g="0" b="0"/>
                  </a:outerShdw>
                </a:effectLst>
              </a:rPr>
              <a:t> del </a:t>
            </a:r>
            <a:r>
              <a:rPr lang="en-US" sz="2800" dirty="0" err="1">
                <a:effectLst>
                  <a:outerShdw dist="17961" dir="2700000">
                    <a:scrgbClr r="0" g="0" b="0"/>
                  </a:outerShdw>
                </a:effectLst>
              </a:rPr>
              <a:t>otro</a:t>
            </a:r>
            <a:r>
              <a:rPr lang="en-US" sz="2800" dirty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dist="17961" dir="2700000">
                    <a:scrgbClr r="0" g="0" b="0"/>
                  </a:outerShdw>
                </a:effectLst>
              </a:rPr>
              <a:t>ojo</a:t>
            </a:r>
            <a:r>
              <a:rPr lang="en-US" sz="2800" dirty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dist="17961" dir="2700000">
                    <a:scrgbClr r="0" g="0" b="0"/>
                  </a:outerShdw>
                </a:effectLst>
              </a:rPr>
              <a:t>es</a:t>
            </a:r>
            <a:r>
              <a:rPr lang="en-US" sz="2800" dirty="0">
                <a:effectLst>
                  <a:outerShdw dist="17961" dir="2700000">
                    <a:scrgbClr r="0" g="0" b="0"/>
                  </a:outerShdw>
                </a:effectLst>
              </a:rPr>
              <a:t> 12</a:t>
            </a:r>
            <a:r>
              <a:rPr lang="en-US" sz="2800" dirty="0" smtClean="0">
                <a:effectLst>
                  <a:outerShdw dist="17961" dir="2700000">
                    <a:scrgbClr r="0" g="0" b="0"/>
                  </a:outerShdw>
                </a:effectLst>
              </a:rPr>
              <a:t>%.</a:t>
            </a:r>
          </a:p>
          <a:p>
            <a:pPr marL="0" lvl="0" indent="0">
              <a:lnSpc>
                <a:spcPct val="80000"/>
              </a:lnSpc>
              <a:spcBef>
                <a:spcPts val="697"/>
              </a:spcBef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endParaRPr lang="en-US" sz="2800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>
              <a:lnSpc>
                <a:spcPct val="80000"/>
              </a:lnSpc>
              <a:spcBef>
                <a:spcPts val="697"/>
              </a:spcBef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en-US" sz="2800" dirty="0" err="1">
                <a:effectLst>
                  <a:outerShdw dist="17961" dir="2700000">
                    <a:scrgbClr r="0" g="0" b="0"/>
                  </a:outerShdw>
                </a:effectLst>
              </a:rPr>
              <a:t>Primariamente</a:t>
            </a:r>
            <a:r>
              <a:rPr lang="en-US" sz="2800" dirty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dist="17961" dir="2700000">
                    <a:scrgbClr r="0" g="0" b="0"/>
                  </a:outerShdw>
                </a:effectLst>
              </a:rPr>
              <a:t>asociada</a:t>
            </a:r>
            <a:r>
              <a:rPr lang="en-US" sz="2800" dirty="0">
                <a:effectLst>
                  <a:outerShdw dist="17961" dir="2700000">
                    <a:scrgbClr r="0" g="0" b="0"/>
                  </a:outerShdw>
                </a:effectLst>
              </a:rPr>
              <a:t> a </a:t>
            </a:r>
            <a:r>
              <a:rPr lang="en-US" sz="2800" dirty="0" err="1">
                <a:effectLst>
                  <a:outerShdw dist="17961" dir="2700000">
                    <a:scrgbClr r="0" g="0" b="0"/>
                  </a:outerShdw>
                </a:effectLst>
              </a:rPr>
              <a:t>fallo</a:t>
            </a:r>
            <a:r>
              <a:rPr lang="en-US" sz="2800" dirty="0">
                <a:effectLst>
                  <a:outerShdw dist="17961" dir="2700000">
                    <a:scrgbClr r="0" g="0" b="0"/>
                  </a:outerShdw>
                </a:effectLst>
              </a:rPr>
              <a:t> del </a:t>
            </a:r>
            <a:r>
              <a:rPr lang="en-US" sz="2800" dirty="0" err="1">
                <a:effectLst>
                  <a:outerShdw dist="17961" dir="2700000">
                    <a:scrgbClr r="0" g="0" b="0"/>
                  </a:outerShdw>
                </a:effectLst>
              </a:rPr>
              <a:t>epitelio</a:t>
            </a:r>
            <a:r>
              <a:rPr lang="en-US" sz="2800" dirty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dist="17961" dir="2700000">
                    <a:scrgbClr r="0" g="0" b="0"/>
                  </a:outerShdw>
                </a:effectLst>
              </a:rPr>
              <a:t>pigmentario</a:t>
            </a:r>
            <a:r>
              <a:rPr lang="en-US" sz="2800" dirty="0">
                <a:effectLst>
                  <a:outerShdw dist="17961" dir="2700000">
                    <a:scrgbClr r="0" g="0" b="0"/>
                  </a:outerShdw>
                </a:effectLst>
              </a:rPr>
              <a:t> de la retina</a:t>
            </a:r>
          </a:p>
          <a:p>
            <a:pPr marL="0" lvl="0" indent="0">
              <a:lnSpc>
                <a:spcPct val="80000"/>
              </a:lnSpc>
              <a:spcBef>
                <a:spcPts val="697"/>
              </a:spcBef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endParaRPr lang="en-US" sz="2800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>
              <a:lnSpc>
                <a:spcPct val="80000"/>
              </a:lnSpc>
              <a:spcBef>
                <a:spcPts val="697"/>
              </a:spcBef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endParaRPr lang="en-US" sz="2800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>
              <a:lnSpc>
                <a:spcPct val="80000"/>
              </a:lnSpc>
              <a:spcBef>
                <a:spcPts val="697"/>
              </a:spcBef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endParaRPr lang="en-US" sz="2800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>
              <a:lnSpc>
                <a:spcPct val="80000"/>
              </a:lnSpc>
              <a:spcBef>
                <a:spcPts val="697"/>
              </a:spcBef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endParaRPr lang="en-US" sz="2800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>
              <a:lnSpc>
                <a:spcPct val="80000"/>
              </a:lnSpc>
              <a:spcBef>
                <a:spcPts val="697"/>
              </a:spcBef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endParaRPr lang="en-US" sz="2800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>
              <a:lnSpc>
                <a:spcPct val="80000"/>
              </a:lnSpc>
              <a:spcBef>
                <a:spcPts val="697"/>
              </a:spcBef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endParaRPr lang="en-US" sz="2800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>
              <a:lnSpc>
                <a:spcPct val="80000"/>
              </a:lnSpc>
              <a:spcBef>
                <a:spcPts val="697"/>
              </a:spcBef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endParaRPr lang="en-US" sz="2800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>
              <a:lnSpc>
                <a:spcPct val="80000"/>
              </a:lnSpc>
              <a:spcBef>
                <a:spcPts val="697"/>
              </a:spcBef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endParaRPr lang="en-US" sz="2800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>
              <a:lnSpc>
                <a:spcPct val="80000"/>
              </a:lnSpc>
              <a:spcBef>
                <a:spcPts val="697"/>
              </a:spcBef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endParaRPr lang="en-US" sz="200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457200" y="245880"/>
            <a:ext cx="8228160" cy="1434600"/>
          </a:xfrm>
        </p:spPr>
        <p:txBody>
          <a:bodyPr>
            <a:spAutoFit/>
          </a:bodyPr>
          <a:lstStyle/>
          <a:p>
            <a:pPr lvl="0"/>
            <a:r>
              <a:rPr lang="es-UY"/>
              <a:t>DEGENERACION MACULAR RELACIONADA A LA EDAD</a:t>
            </a:r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s-UY"/>
              <a:t>Tipos:   Seca (80% a 90%)</a:t>
            </a:r>
          </a:p>
          <a:p>
            <a:pPr lvl="0"/>
            <a:r>
              <a:rPr lang="es-UY"/>
              <a:t>               Humeda: (10% a 20%)</a:t>
            </a:r>
          </a:p>
          <a:p>
            <a:pPr lvl="0"/>
            <a:endParaRPr lang="es-UY"/>
          </a:p>
          <a:p>
            <a:pPr lvl="0"/>
            <a:r>
              <a:rPr lang="es-UY"/>
              <a:t>Sintomas: Metamorfopsias</a:t>
            </a:r>
          </a:p>
          <a:p>
            <a:pPr lvl="0"/>
            <a:r>
              <a:rPr lang="es-UY"/>
              <a:t>                     Escotomas centrales o paracentrales</a:t>
            </a:r>
          </a:p>
          <a:p>
            <a:pPr lvl="0"/>
            <a:r>
              <a:rPr lang="es-UY"/>
              <a:t>                     Disminución de la A.V. lenta o brusca      </a:t>
            </a:r>
          </a:p>
          <a:p>
            <a:pPr lvl="0"/>
            <a:r>
              <a:rPr lang="es-UY"/>
              <a:t>                     Disminución de la sensibilidad de contraste</a:t>
            </a:r>
          </a:p>
          <a:p>
            <a:pPr lvl="0"/>
            <a:endParaRPr lang="es-UY"/>
          </a:p>
          <a:p>
            <a:pPr lvl="0"/>
            <a:r>
              <a:rPr lang="es-UY"/>
              <a:t>      </a:t>
            </a:r>
          </a:p>
          <a:p>
            <a:pPr lvl="0"/>
            <a:endParaRPr lang="es-UY"/>
          </a:p>
          <a:p>
            <a:pPr lvl="0"/>
            <a:endParaRPr lang="es-UY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7"/>
          <p:cNvGraphicFramePr/>
          <p:nvPr>
            <p:extLst>
              <p:ext uri="{D42A27DB-BD31-4B8C-83A1-F6EECF244321}">
                <p14:modId xmlns:p14="http://schemas.microsoft.com/office/powerpoint/2010/main" val="2112149815"/>
              </p:ext>
            </p:extLst>
          </p:nvPr>
        </p:nvGraphicFramePr>
        <p:xfrm>
          <a:off x="1627094" y="1588679"/>
          <a:ext cx="5862918" cy="4535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FACTORES DE RIESGO DE DMRE</a:t>
            </a:r>
            <a:endParaRPr lang="es-UY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67628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ESCOTOMA CENTRAL EN DMRE</a:t>
            </a:r>
            <a:endParaRPr lang="es-UY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Picture 11" descr="img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08275"/>
            <a:ext cx="4391025" cy="332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312894"/>
            <a:ext cx="3985372" cy="454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07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457200" y="338040"/>
            <a:ext cx="8228160" cy="1250999"/>
          </a:xfrm>
        </p:spPr>
        <p:txBody>
          <a:bodyPr wrap="square" lIns="91440" tIns="45720" rIns="91440" bIns="45720" anchorCtr="1">
            <a:noAutofit/>
          </a:bodyPr>
          <a:lstStyle/>
          <a:p>
            <a:pPr lvl="0"/>
            <a:r>
              <a:rPr lang="es-UY" sz="2000"/>
              <a:t>ANATOMIA OCULAR RELACIONADA A LAS PATOLOGIAS</a:t>
            </a:r>
            <a:r>
              <a:rPr lang="es-UY" sz="4000"/>
              <a:t> </a:t>
            </a:r>
            <a:br>
              <a:rPr lang="es-UY" sz="4000"/>
            </a:br>
            <a:r>
              <a:rPr lang="es-UY" sz="3200"/>
              <a:t>GLOBO OCULAR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64000" y="1728000"/>
            <a:ext cx="7056000" cy="4176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UY" sz="2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rPr>
              <a:t>Capa externa: Fibrosa  esclerótica</a:t>
            </a:r>
          </a:p>
          <a:p>
            <a:pPr marL="342720" marR="0" lvl="0" indent="-34272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es-UY" sz="2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rPr>
              <a:t>                                         córnea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UY" sz="2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UY" sz="2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rPr>
              <a:t>Capa media: Vascular   iris</a:t>
            </a:r>
          </a:p>
          <a:p>
            <a:pPr marL="342720" marR="0" lvl="0" indent="-34272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es-UY" sz="2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rPr>
              <a:t>                                      cuerpo ciliar</a:t>
            </a:r>
          </a:p>
          <a:p>
            <a:pPr marL="342720" marR="0" lvl="0" indent="-34272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es-UY" sz="2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rPr>
              <a:t>                                      coroides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UY" sz="2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UY" sz="2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rPr>
              <a:t>Capa interna: Neurosensorial    retina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DISFUNCION DE EPR EN DMRE</a:t>
            </a:r>
            <a:endParaRPr lang="es-UY" dirty="0"/>
          </a:p>
        </p:txBody>
      </p:sp>
      <p:sp>
        <p:nvSpPr>
          <p:cNvPr id="13" name="Marcador de contenido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/>
          </a:p>
        </p:txBody>
      </p:sp>
      <p:grpSp>
        <p:nvGrpSpPr>
          <p:cNvPr id="4" name="Group 8"/>
          <p:cNvGrpSpPr/>
          <p:nvPr/>
        </p:nvGrpSpPr>
        <p:grpSpPr>
          <a:xfrm>
            <a:off x="1506071" y="1828800"/>
            <a:ext cx="5204011" cy="4464423"/>
            <a:chOff x="140109" y="2079072"/>
            <a:chExt cx="4227774" cy="3450815"/>
          </a:xfrm>
        </p:grpSpPr>
        <p:pic>
          <p:nvPicPr>
            <p:cNvPr id="5" name="Picture 34" descr="DME illustration 1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09" y="2079072"/>
              <a:ext cx="4227774" cy="3450815"/>
            </a:xfrm>
            <a:prstGeom prst="rect">
              <a:avLst/>
            </a:prstGeom>
            <a:noFill/>
            <a:ln w="19050" cmpd="sng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ounded Rectangle 39"/>
            <p:cNvSpPr>
              <a:spLocks noChangeArrowheads="1"/>
            </p:cNvSpPr>
            <p:nvPr/>
          </p:nvSpPr>
          <p:spPr bwMode="auto">
            <a:xfrm>
              <a:off x="2857697" y="3712978"/>
              <a:ext cx="1097611" cy="463660"/>
            </a:xfrm>
            <a:prstGeom prst="roundRect">
              <a:avLst>
                <a:gd name="adj" fmla="val 19755"/>
              </a:avLst>
            </a:prstGeom>
            <a:solidFill>
              <a:srgbClr val="FFFFFF">
                <a:alpha val="65000"/>
              </a:srgbClr>
            </a:solidFill>
            <a:ln w="12700">
              <a:noFill/>
              <a:round/>
              <a:headEnd/>
              <a:tailEnd/>
            </a:ln>
          </p:spPr>
          <p:txBody>
            <a:bodyPr lIns="144000" tIns="36000" rIns="144000" bIns="36000" anchor="ctr"/>
            <a:lstStyle/>
            <a:p>
              <a:pPr algn="ctr" defTabSz="457200">
                <a:spcBef>
                  <a:spcPct val="50000"/>
                </a:spcBef>
              </a:pPr>
              <a:r>
                <a:rPr lang="en-US" sz="1600" b="1" dirty="0" err="1">
                  <a:solidFill>
                    <a:srgbClr val="000000"/>
                  </a:solidFill>
                </a:rPr>
                <a:t>Drusen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Oval 47"/>
            <p:cNvSpPr>
              <a:spLocks noChangeArrowheads="1"/>
            </p:cNvSpPr>
            <p:nvPr/>
          </p:nvSpPr>
          <p:spPr bwMode="auto">
            <a:xfrm>
              <a:off x="596804" y="3973334"/>
              <a:ext cx="1911409" cy="885106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Rounded Rectangle 39"/>
            <p:cNvSpPr>
              <a:spLocks noChangeArrowheads="1"/>
            </p:cNvSpPr>
            <p:nvPr/>
          </p:nvSpPr>
          <p:spPr bwMode="auto">
            <a:xfrm>
              <a:off x="248046" y="4938229"/>
              <a:ext cx="3707262" cy="390488"/>
            </a:xfrm>
            <a:prstGeom prst="roundRect">
              <a:avLst>
                <a:gd name="adj" fmla="val 19755"/>
              </a:avLst>
            </a:prstGeom>
            <a:solidFill>
              <a:srgbClr val="FFFFFF">
                <a:alpha val="65000"/>
              </a:srgbClr>
            </a:solidFill>
            <a:ln w="12700">
              <a:noFill/>
              <a:round/>
              <a:headEnd/>
              <a:tailEnd/>
            </a:ln>
          </p:spPr>
          <p:txBody>
            <a:bodyPr lIns="0" tIns="36000" rIns="0" bIns="36000" anchor="ctr"/>
            <a:lstStyle/>
            <a:p>
              <a:pPr algn="ctr" defTabSz="457200">
                <a:spcBef>
                  <a:spcPct val="50000"/>
                </a:spcBef>
              </a:pPr>
              <a:r>
                <a:rPr lang="en-US" sz="1600" b="1" dirty="0" err="1">
                  <a:solidFill>
                    <a:srgbClr val="000000"/>
                  </a:solidFill>
                </a:rPr>
                <a:t>Choroidal</a:t>
              </a:r>
              <a:r>
                <a:rPr lang="en-US" sz="1600" b="1" dirty="0">
                  <a:solidFill>
                    <a:srgbClr val="000000"/>
                  </a:solidFill>
                </a:rPr>
                <a:t> neovascularization (CNV)</a:t>
              </a:r>
            </a:p>
          </p:txBody>
        </p:sp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1903115" y="2402957"/>
              <a:ext cx="954586" cy="633691"/>
              <a:chOff x="6289675" y="1919924"/>
              <a:chExt cx="984682" cy="670576"/>
            </a:xfrm>
            <a:solidFill>
              <a:srgbClr val="FFFFFF">
                <a:alpha val="65000"/>
              </a:srgbClr>
            </a:solidFill>
          </p:grpSpPr>
          <p:sp>
            <p:nvSpPr>
              <p:cNvPr id="10" name="Rounded Rectangle 25"/>
              <p:cNvSpPr>
                <a:spLocks noChangeArrowheads="1"/>
              </p:cNvSpPr>
              <p:nvPr/>
            </p:nvSpPr>
            <p:spPr bwMode="auto">
              <a:xfrm>
                <a:off x="6289675" y="1919924"/>
                <a:ext cx="984682" cy="308925"/>
              </a:xfrm>
              <a:prstGeom prst="roundRect">
                <a:avLst>
                  <a:gd name="adj" fmla="val 19755"/>
                </a:avLst>
              </a:prstGeom>
              <a:grpFill/>
              <a:ln w="12700">
                <a:noFill/>
                <a:round/>
                <a:headEnd/>
                <a:tailEnd/>
              </a:ln>
            </p:spPr>
            <p:txBody>
              <a:bodyPr lIns="144000" tIns="36000" rIns="144000" bIns="36000" anchor="ctr"/>
              <a:lstStyle/>
              <a:p>
                <a:pPr algn="ctr" defTabSz="457200">
                  <a:spcBef>
                    <a:spcPct val="50000"/>
                  </a:spcBef>
                </a:pPr>
                <a:r>
                  <a:rPr lang="en-GB" sz="1600" b="1" dirty="0">
                    <a:solidFill>
                      <a:srgbClr val="000000"/>
                    </a:solidFill>
                  </a:rPr>
                  <a:t>Fovea</a:t>
                </a:r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Isosceles Triangle 44"/>
              <p:cNvSpPr>
                <a:spLocks noChangeArrowheads="1"/>
              </p:cNvSpPr>
              <p:nvPr/>
            </p:nvSpPr>
            <p:spPr bwMode="auto">
              <a:xfrm rot="10800000">
                <a:off x="6637334" y="2227698"/>
                <a:ext cx="100930" cy="362802"/>
              </a:xfrm>
              <a:prstGeom prst="triangle">
                <a:avLst>
                  <a:gd name="adj" fmla="val 50000"/>
                </a:avLst>
              </a:prstGeom>
              <a:grpFill/>
              <a:ln w="2540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457200"/>
                <a:endParaRPr lang="en-US" sz="120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344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LINDA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579" y="1328500"/>
            <a:ext cx="4338411" cy="3799527"/>
          </a:xfrm>
          <a:prstGeom prst="ellipse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483" name="Picture 3" descr="pic00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1810" y="1641475"/>
            <a:ext cx="1820211" cy="16795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206"/>
            <a:ext cx="8229600" cy="1143000"/>
          </a:xfrm>
        </p:spPr>
        <p:txBody>
          <a:bodyPr/>
          <a:lstStyle/>
          <a:p>
            <a:r>
              <a:rPr lang="en-US" sz="3600" dirty="0" smtClean="0"/>
              <a:t>Pre-symptomatic AMD</a:t>
            </a:r>
            <a:r>
              <a:rPr lang="en-US" sz="3600" baseline="30000" dirty="0" smtClean="0"/>
              <a:t>1,2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2800" i="1" dirty="0" smtClean="0"/>
              <a:t>Clearance of waste starts to falter</a:t>
            </a:r>
            <a:endParaRPr lang="en-US" sz="3600" i="1" dirty="0" smtClean="0"/>
          </a:p>
        </p:txBody>
      </p:sp>
      <p:pic>
        <p:nvPicPr>
          <p:cNvPr id="7" name="Picture 6" descr="Normal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7413" y="4073186"/>
            <a:ext cx="2863850" cy="15487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706728" y="5459659"/>
            <a:ext cx="2504356" cy="369332"/>
          </a:xfrm>
          <a:prstGeom prst="rect">
            <a:avLst/>
          </a:prstGeom>
          <a:ln cap="rnd">
            <a:solidFill>
              <a:srgbClr val="E8751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 signs or symptoms</a:t>
            </a:r>
            <a:endParaRPr lang="en-GB" b="1" i="1" dirty="0">
              <a:solidFill>
                <a:srgbClr val="E8751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9465" y="5391444"/>
            <a:ext cx="857495" cy="523220"/>
          </a:xfrm>
          <a:prstGeom prst="rect">
            <a:avLst/>
          </a:prstGeom>
          <a:ln cap="rnd">
            <a:solidFill>
              <a:srgbClr val="E8751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i="1" dirty="0" smtClean="0">
                <a:solidFill>
                  <a:srgbClr val="E87511"/>
                </a:solidFill>
              </a:rPr>
              <a:t>20/20 vision</a:t>
            </a:r>
            <a:endParaRPr lang="en-GB" sz="1400" b="1" i="1" dirty="0">
              <a:solidFill>
                <a:srgbClr val="E8751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0180" y="6492255"/>
            <a:ext cx="707517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 algn="ctr">
              <a:defRPr/>
            </a:pPr>
            <a:r>
              <a:rPr lang="en-US" sz="800" dirty="0" smtClean="0">
                <a:latin typeface="News Gothic MT" pitchFamily="34" charset="0"/>
              </a:rPr>
              <a:t>1. Age-Related Eye Disease Study (AREDS) research group. Arch </a:t>
            </a:r>
            <a:r>
              <a:rPr lang="en-US" sz="800" dirty="0" err="1" smtClean="0">
                <a:latin typeface="News Gothic MT" pitchFamily="34" charset="0"/>
              </a:rPr>
              <a:t>Opthalmol</a:t>
            </a:r>
            <a:r>
              <a:rPr lang="en-US" sz="800" dirty="0" smtClean="0">
                <a:latin typeface="News Gothic MT" pitchFamily="34" charset="0"/>
              </a:rPr>
              <a:t> 2001;119:1417-36; </a:t>
            </a:r>
            <a:br>
              <a:rPr lang="en-US" sz="800" dirty="0" smtClean="0">
                <a:latin typeface="News Gothic MT" pitchFamily="34" charset="0"/>
              </a:rPr>
            </a:br>
            <a:r>
              <a:rPr lang="en-US" sz="800" dirty="0" smtClean="0">
                <a:latin typeface="News Gothic MT" pitchFamily="34" charset="0"/>
              </a:rPr>
              <a:t>2. </a:t>
            </a:r>
            <a:r>
              <a:rPr lang="en-US" sz="800" dirty="0" err="1" smtClean="0">
                <a:latin typeface="News Gothic MT" pitchFamily="34" charset="0"/>
              </a:rPr>
              <a:t>Ambati</a:t>
            </a:r>
            <a:r>
              <a:rPr lang="en-US" sz="800" dirty="0" smtClean="0">
                <a:latin typeface="News Gothic MT" pitchFamily="34" charset="0"/>
              </a:rPr>
              <a:t> J, et al. Survey of Ophthalmology 2003;48:257-293</a:t>
            </a:r>
            <a:endParaRPr lang="en-GB" sz="800" dirty="0" smtClean="0"/>
          </a:p>
        </p:txBody>
      </p:sp>
    </p:spTree>
    <p:extLst>
      <p:ext uri="{BB962C8B-B14F-4D97-AF65-F5344CB8AC3E}">
        <p14:creationId xmlns:p14="http://schemas.microsoft.com/office/powerpoint/2010/main" val="335414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441450" y="6499838"/>
            <a:ext cx="709612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 algn="ctr" defTabSz="457200">
              <a:defRPr/>
            </a:pPr>
            <a:r>
              <a:rPr lang="en-US" sz="800" dirty="0" smtClean="0">
                <a:solidFill>
                  <a:prstClr val="black"/>
                </a:solidFill>
                <a:latin typeface="News Gothic MT" pitchFamily="34" charset="0"/>
              </a:rPr>
              <a:t>1. Age-Related Eye Disease Study (AREDS) research group. Arch </a:t>
            </a:r>
            <a:r>
              <a:rPr lang="en-US" sz="800" dirty="0" err="1" smtClean="0">
                <a:solidFill>
                  <a:prstClr val="black"/>
                </a:solidFill>
                <a:latin typeface="News Gothic MT" pitchFamily="34" charset="0"/>
              </a:rPr>
              <a:t>Ophthalmol</a:t>
            </a:r>
            <a:r>
              <a:rPr lang="en-US" sz="800" dirty="0" smtClean="0">
                <a:solidFill>
                  <a:prstClr val="black"/>
                </a:solidFill>
                <a:latin typeface="News Gothic MT" pitchFamily="34" charset="0"/>
              </a:rPr>
              <a:t> 2001;119:1417-36; 2. </a:t>
            </a:r>
            <a:r>
              <a:rPr lang="en-GB" sz="800" dirty="0" smtClean="0">
                <a:solidFill>
                  <a:prstClr val="black"/>
                </a:solidFill>
              </a:rPr>
              <a:t>Cook H, et al. Br Med Bull 2008;85:127-49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562" y="1223609"/>
            <a:ext cx="4338000" cy="3803735"/>
          </a:xfrm>
          <a:prstGeom prst="ellipse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483" name="Picture 3" descr="pic00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1810" y="1747777"/>
            <a:ext cx="1820211" cy="1562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2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Early AMD</a:t>
            </a:r>
            <a:r>
              <a:rPr lang="en-US" sz="3600" baseline="30000" dirty="0" smtClean="0"/>
              <a:t>1,2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2800" i="1" dirty="0" smtClean="0"/>
              <a:t>The RPE fails to clear waste from Bruch’s membrane</a:t>
            </a:r>
            <a:endParaRPr lang="en-US" sz="3600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37920" y="5215819"/>
            <a:ext cx="3624162" cy="923330"/>
          </a:xfrm>
          <a:prstGeom prst="rect">
            <a:avLst/>
          </a:prstGeom>
          <a:ln cap="rnd">
            <a:solidFill>
              <a:srgbClr val="E8751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n-GB" dirty="0" smtClean="0">
                <a:solidFill>
                  <a:prstClr val="black"/>
                </a:solidFill>
              </a:rPr>
              <a:t>More and larger </a:t>
            </a:r>
            <a:r>
              <a:rPr lang="en-GB" dirty="0" err="1" smtClean="0">
                <a:solidFill>
                  <a:prstClr val="black"/>
                </a:solidFill>
              </a:rPr>
              <a:t>drusen</a:t>
            </a:r>
            <a:endParaRPr lang="en-GB" dirty="0" smtClean="0">
              <a:solidFill>
                <a:prstClr val="black"/>
              </a:solidFill>
            </a:endParaRPr>
          </a:p>
          <a:p>
            <a:pPr algn="ctr" defTabSz="457200"/>
            <a:r>
              <a:rPr lang="en-GB" dirty="0" smtClean="0">
                <a:solidFill>
                  <a:prstClr val="black"/>
                </a:solidFill>
              </a:rPr>
              <a:t>Minimal RPE abnormalities</a:t>
            </a:r>
          </a:p>
          <a:p>
            <a:pPr algn="ctr" defTabSz="457200"/>
            <a:r>
              <a:rPr lang="en-GB" b="1" i="1" dirty="0" smtClean="0">
                <a:solidFill>
                  <a:srgbClr val="E87511"/>
                </a:solidFill>
              </a:rPr>
              <a:t>Vision likely to be unaffected</a:t>
            </a:r>
            <a:endParaRPr lang="en-GB" b="1" i="1" dirty="0">
              <a:solidFill>
                <a:srgbClr val="E87511"/>
              </a:solidFill>
            </a:endParaRPr>
          </a:p>
        </p:txBody>
      </p:sp>
      <p:pic>
        <p:nvPicPr>
          <p:cNvPr id="11" name="Picture 4" descr="pic00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1810" y="1651000"/>
            <a:ext cx="1820211" cy="1670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4" name="Group 13"/>
          <p:cNvGrpSpPr/>
          <p:nvPr/>
        </p:nvGrpSpPr>
        <p:grpSpPr>
          <a:xfrm>
            <a:off x="5967413" y="4073491"/>
            <a:ext cx="2863850" cy="1548778"/>
            <a:chOff x="4572000" y="1576388"/>
            <a:chExt cx="4572000" cy="2463006"/>
          </a:xfrm>
        </p:grpSpPr>
        <p:pic>
          <p:nvPicPr>
            <p:cNvPr id="12" name="Picture 3" descr="Grade1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576388"/>
              <a:ext cx="4572000" cy="2463006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619750" y="2689225"/>
              <a:ext cx="1965325" cy="855663"/>
            </a:xfrm>
            <a:custGeom>
              <a:avLst/>
              <a:gdLst>
                <a:gd name="T0" fmla="*/ 368144 w 347"/>
                <a:gd name="T1" fmla="*/ 540076 h 263"/>
                <a:gd name="T2" fmla="*/ 181240 w 347"/>
                <a:gd name="T3" fmla="*/ 432712 h 263"/>
                <a:gd name="T4" fmla="*/ 0 w 347"/>
                <a:gd name="T5" fmla="*/ 361135 h 263"/>
                <a:gd name="T6" fmla="*/ 181240 w 347"/>
                <a:gd name="T7" fmla="*/ 325347 h 263"/>
                <a:gd name="T8" fmla="*/ 1229036 w 347"/>
                <a:gd name="T9" fmla="*/ 257024 h 263"/>
                <a:gd name="T10" fmla="*/ 1166735 w 347"/>
                <a:gd name="T11" fmla="*/ 113871 h 263"/>
                <a:gd name="T12" fmla="*/ 923193 w 347"/>
                <a:gd name="T13" fmla="*/ 42295 h 263"/>
                <a:gd name="T14" fmla="*/ 1846386 w 347"/>
                <a:gd name="T15" fmla="*/ 149660 h 263"/>
                <a:gd name="T16" fmla="*/ 1965325 w 347"/>
                <a:gd name="T17" fmla="*/ 42295 h 263"/>
                <a:gd name="T18" fmla="*/ 1846386 w 347"/>
                <a:gd name="T19" fmla="*/ 257024 h 263"/>
                <a:gd name="T20" fmla="*/ 1534879 w 347"/>
                <a:gd name="T21" fmla="*/ 679975 h 263"/>
                <a:gd name="T22" fmla="*/ 1472578 w 347"/>
                <a:gd name="T23" fmla="*/ 823128 h 263"/>
                <a:gd name="T24" fmla="*/ 492747 w 347"/>
                <a:gd name="T25" fmla="*/ 787340 h 263"/>
                <a:gd name="T26" fmla="*/ 430446 w 347"/>
                <a:gd name="T27" fmla="*/ 679975 h 263"/>
                <a:gd name="T28" fmla="*/ 368144 w 347"/>
                <a:gd name="T29" fmla="*/ 540076 h 2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7"/>
                <a:gd name="T46" fmla="*/ 0 h 263"/>
                <a:gd name="T47" fmla="*/ 347 w 347"/>
                <a:gd name="T48" fmla="*/ 263 h 2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7" h="263">
                  <a:moveTo>
                    <a:pt x="65" y="166"/>
                  </a:moveTo>
                  <a:cubicBezTo>
                    <a:pt x="54" y="155"/>
                    <a:pt x="44" y="143"/>
                    <a:pt x="32" y="133"/>
                  </a:cubicBezTo>
                  <a:cubicBezTo>
                    <a:pt x="22" y="125"/>
                    <a:pt x="0" y="124"/>
                    <a:pt x="0" y="111"/>
                  </a:cubicBezTo>
                  <a:cubicBezTo>
                    <a:pt x="0" y="100"/>
                    <a:pt x="21" y="102"/>
                    <a:pt x="32" y="100"/>
                  </a:cubicBezTo>
                  <a:cubicBezTo>
                    <a:pt x="93" y="90"/>
                    <a:pt x="155" y="87"/>
                    <a:pt x="217" y="79"/>
                  </a:cubicBezTo>
                  <a:cubicBezTo>
                    <a:pt x="213" y="64"/>
                    <a:pt x="216" y="47"/>
                    <a:pt x="206" y="35"/>
                  </a:cubicBezTo>
                  <a:cubicBezTo>
                    <a:pt x="196" y="23"/>
                    <a:pt x="147" y="13"/>
                    <a:pt x="163" y="13"/>
                  </a:cubicBezTo>
                  <a:cubicBezTo>
                    <a:pt x="233" y="13"/>
                    <a:pt x="270" y="27"/>
                    <a:pt x="326" y="46"/>
                  </a:cubicBezTo>
                  <a:cubicBezTo>
                    <a:pt x="333" y="35"/>
                    <a:pt x="347" y="0"/>
                    <a:pt x="347" y="13"/>
                  </a:cubicBezTo>
                  <a:cubicBezTo>
                    <a:pt x="347" y="36"/>
                    <a:pt x="333" y="57"/>
                    <a:pt x="326" y="79"/>
                  </a:cubicBezTo>
                  <a:cubicBezTo>
                    <a:pt x="309" y="130"/>
                    <a:pt x="300" y="166"/>
                    <a:pt x="271" y="209"/>
                  </a:cubicBezTo>
                  <a:cubicBezTo>
                    <a:pt x="267" y="224"/>
                    <a:pt x="275" y="250"/>
                    <a:pt x="260" y="253"/>
                  </a:cubicBezTo>
                  <a:cubicBezTo>
                    <a:pt x="203" y="263"/>
                    <a:pt x="143" y="255"/>
                    <a:pt x="87" y="242"/>
                  </a:cubicBezTo>
                  <a:cubicBezTo>
                    <a:pt x="76" y="239"/>
                    <a:pt x="82" y="219"/>
                    <a:pt x="76" y="209"/>
                  </a:cubicBezTo>
                  <a:cubicBezTo>
                    <a:pt x="47" y="166"/>
                    <a:pt x="24" y="185"/>
                    <a:pt x="65" y="166"/>
                  </a:cubicBezTo>
                  <a:close/>
                </a:path>
              </a:pathLst>
            </a:custGeom>
            <a:solidFill>
              <a:schemeClr val="tx2">
                <a:alpha val="7843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289465" y="5391444"/>
            <a:ext cx="857495" cy="523220"/>
          </a:xfrm>
          <a:prstGeom prst="rect">
            <a:avLst/>
          </a:prstGeom>
          <a:ln cap="rnd">
            <a:solidFill>
              <a:srgbClr val="E8751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n-GB" sz="1400" b="1" i="1" dirty="0" smtClean="0">
                <a:solidFill>
                  <a:srgbClr val="E87511"/>
                </a:solidFill>
              </a:rPr>
              <a:t>20/50 vision</a:t>
            </a:r>
            <a:endParaRPr lang="en-GB" sz="1400" b="1" i="1" dirty="0">
              <a:solidFill>
                <a:srgbClr val="E8751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96683" y="3617177"/>
            <a:ext cx="1516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400" b="1" dirty="0" smtClean="0">
                <a:solidFill>
                  <a:prstClr val="black"/>
                </a:solidFill>
              </a:rPr>
              <a:t>Pigment clumping</a:t>
            </a:r>
          </a:p>
        </p:txBody>
      </p:sp>
      <p:sp>
        <p:nvSpPr>
          <p:cNvPr id="19" name="Oval 18"/>
          <p:cNvSpPr/>
          <p:nvPr/>
        </p:nvSpPr>
        <p:spPr>
          <a:xfrm>
            <a:off x="3183674" y="2908453"/>
            <a:ext cx="479502" cy="5129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44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41450" y="6559993"/>
            <a:ext cx="709612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 algn="ctr">
              <a:defRPr/>
            </a:pPr>
            <a:r>
              <a:rPr lang="en-US" sz="800" dirty="0" smtClean="0">
                <a:latin typeface="News Gothic MT" pitchFamily="34" charset="0"/>
              </a:rPr>
              <a:t>1. Age-Related Eye Disease Study (AREDS) research group. Arch </a:t>
            </a:r>
            <a:r>
              <a:rPr lang="en-US" sz="800" dirty="0" err="1" smtClean="0">
                <a:latin typeface="News Gothic MT" pitchFamily="34" charset="0"/>
              </a:rPr>
              <a:t>Ophthalmol</a:t>
            </a:r>
            <a:r>
              <a:rPr lang="en-US" sz="800" dirty="0" smtClean="0">
                <a:latin typeface="News Gothic MT" pitchFamily="34" charset="0"/>
              </a:rPr>
              <a:t> 2001;119:1417-36</a:t>
            </a:r>
            <a:endParaRPr lang="en-GB" sz="800" dirty="0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206"/>
            <a:ext cx="8229600" cy="1143000"/>
          </a:xfrm>
        </p:spPr>
        <p:txBody>
          <a:bodyPr/>
          <a:lstStyle/>
          <a:p>
            <a:r>
              <a:rPr lang="en-US" sz="3600" dirty="0" smtClean="0"/>
              <a:t>Intermediate AMD</a:t>
            </a:r>
            <a:r>
              <a:rPr lang="en-US" sz="3600" baseline="30000" dirty="0" smtClean="0"/>
              <a:t>1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2800" i="1" dirty="0" smtClean="0"/>
              <a:t>The RPE fails to adequately nourish the retina</a:t>
            </a:r>
            <a:endParaRPr lang="en-US" sz="3600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00867" y="5063641"/>
            <a:ext cx="4062627" cy="1200329"/>
          </a:xfrm>
          <a:prstGeom prst="rect">
            <a:avLst/>
          </a:prstGeom>
          <a:ln cap="rnd">
            <a:solidFill>
              <a:srgbClr val="E8751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Extensive medium–large </a:t>
            </a:r>
            <a:r>
              <a:rPr lang="en-GB" dirty="0" err="1" smtClean="0"/>
              <a:t>drusen</a:t>
            </a:r>
            <a:r>
              <a:rPr lang="en-GB" dirty="0" smtClean="0"/>
              <a:t> Geographical atrophy </a:t>
            </a:r>
          </a:p>
          <a:p>
            <a:pPr algn="ctr"/>
            <a:r>
              <a:rPr lang="en-GB" dirty="0" smtClean="0"/>
              <a:t>(not central fovea)</a:t>
            </a:r>
          </a:p>
          <a:p>
            <a:pPr algn="ctr"/>
            <a:r>
              <a:rPr lang="en-GB" b="1" i="1" dirty="0" smtClean="0">
                <a:solidFill>
                  <a:srgbClr val="E87511"/>
                </a:solidFill>
              </a:rPr>
              <a:t>Gradual loss of vision</a:t>
            </a:r>
            <a:endParaRPr lang="en-GB" b="1" i="1" baseline="30000" dirty="0" smtClean="0">
              <a:solidFill>
                <a:srgbClr val="E87511"/>
              </a:solidFill>
            </a:endParaRPr>
          </a:p>
        </p:txBody>
      </p:sp>
      <p:pic>
        <p:nvPicPr>
          <p:cNvPr id="14" name="Picture 5" descr="NANCE BARRY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987" y="1225609"/>
            <a:ext cx="4320000" cy="3816000"/>
          </a:xfrm>
          <a:prstGeom prst="ellipse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Picture 6" descr="pic00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7964" y="1641475"/>
            <a:ext cx="1673224" cy="17033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4" descr="Grade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7413" y="4069166"/>
            <a:ext cx="2863851" cy="1555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289465" y="5391444"/>
            <a:ext cx="857495" cy="523220"/>
          </a:xfrm>
          <a:prstGeom prst="rect">
            <a:avLst/>
          </a:prstGeom>
          <a:ln cap="rnd">
            <a:solidFill>
              <a:srgbClr val="E8751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i="1" dirty="0" smtClean="0">
                <a:solidFill>
                  <a:srgbClr val="E87511"/>
                </a:solidFill>
              </a:rPr>
              <a:t>20/200 vision</a:t>
            </a:r>
            <a:endParaRPr lang="en-GB" sz="1400" b="1" i="1" dirty="0">
              <a:solidFill>
                <a:srgbClr val="E875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11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206"/>
            <a:ext cx="86868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dirty="0" smtClean="0"/>
              <a:t>Advanced AMD</a:t>
            </a:r>
            <a:r>
              <a:rPr lang="en-US" sz="3600" baseline="30000" dirty="0" smtClean="0"/>
              <a:t>1,2</a:t>
            </a:r>
            <a:r>
              <a:rPr lang="en-US" sz="3600" dirty="0" smtClean="0"/>
              <a:t> 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2700" i="1" dirty="0" smtClean="0"/>
              <a:t>Growth of abnormal new blood vessels throughout the RPE and retina results in bleeding and exudation into the macula</a:t>
            </a:r>
            <a:endParaRPr lang="en-US" sz="3100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60317" y="5001399"/>
            <a:ext cx="3582737" cy="1323439"/>
          </a:xfrm>
          <a:prstGeom prst="rect">
            <a:avLst/>
          </a:prstGeom>
          <a:ln cap="rnd">
            <a:solidFill>
              <a:srgbClr val="E8751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Geographical atrophy of the central fovea </a:t>
            </a:r>
          </a:p>
          <a:p>
            <a:pPr algn="ctr"/>
            <a:r>
              <a:rPr lang="en-GB" sz="1400" b="1" i="1" dirty="0" smtClean="0">
                <a:solidFill>
                  <a:srgbClr val="E87511"/>
                </a:solidFill>
              </a:rPr>
              <a:t>Advanced dry AMD</a:t>
            </a:r>
          </a:p>
          <a:p>
            <a:pPr algn="ctr">
              <a:spcBef>
                <a:spcPts val="600"/>
              </a:spcBef>
            </a:pPr>
            <a:r>
              <a:rPr lang="en-GB" sz="1400" dirty="0" err="1" smtClean="0"/>
              <a:t>Neovascular</a:t>
            </a:r>
            <a:r>
              <a:rPr lang="en-GB" sz="1400" dirty="0" smtClean="0"/>
              <a:t> </a:t>
            </a:r>
            <a:r>
              <a:rPr lang="en-GB" sz="1400" dirty="0" err="1" smtClean="0"/>
              <a:t>maculopathy</a:t>
            </a:r>
            <a:r>
              <a:rPr lang="en-GB" sz="1400" dirty="0" smtClean="0"/>
              <a:t>, including CNV</a:t>
            </a:r>
          </a:p>
          <a:p>
            <a:pPr algn="ctr"/>
            <a:r>
              <a:rPr lang="en-GB" sz="1400" b="1" i="1" dirty="0" smtClean="0">
                <a:solidFill>
                  <a:srgbClr val="E87511"/>
                </a:solidFill>
              </a:rPr>
              <a:t>Wet AMD</a:t>
            </a:r>
          </a:p>
          <a:p>
            <a:pPr algn="ctr">
              <a:spcBef>
                <a:spcPts val="600"/>
              </a:spcBef>
            </a:pPr>
            <a:r>
              <a:rPr lang="en-GB" sz="1400" b="1" i="1" dirty="0" smtClean="0">
                <a:solidFill>
                  <a:schemeClr val="tx1"/>
                </a:solidFill>
              </a:rPr>
              <a:t>Severe and rapid vision loss</a:t>
            </a:r>
            <a:endParaRPr lang="en-GB" sz="1400" b="1" i="1" dirty="0">
              <a:solidFill>
                <a:schemeClr val="tx1"/>
              </a:solidFill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737872" y="1222757"/>
            <a:ext cx="4324666" cy="3796066"/>
          </a:xfrm>
          <a:prstGeom prst="ellipse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Picture 6" descr="pic00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7963" y="1641476"/>
            <a:ext cx="1682750" cy="1703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5" descr="Grade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7413" y="4073524"/>
            <a:ext cx="2863850" cy="15351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289465" y="5391444"/>
            <a:ext cx="857495" cy="523220"/>
          </a:xfrm>
          <a:prstGeom prst="rect">
            <a:avLst/>
          </a:prstGeom>
          <a:ln cap="rnd">
            <a:solidFill>
              <a:srgbClr val="E8751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i="1" dirty="0" smtClean="0">
                <a:solidFill>
                  <a:srgbClr val="E87511"/>
                </a:solidFill>
              </a:rPr>
              <a:t>20/400 vision</a:t>
            </a:r>
            <a:endParaRPr lang="en-GB" sz="1400" b="1" i="1" dirty="0">
              <a:solidFill>
                <a:srgbClr val="E8751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1450" y="6527113"/>
            <a:ext cx="709612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 algn="ctr">
              <a:defRPr/>
            </a:pPr>
            <a:r>
              <a:rPr lang="en-US" sz="800" dirty="0" smtClean="0"/>
              <a:t>1. </a:t>
            </a:r>
            <a:r>
              <a:rPr lang="en-US" sz="800" dirty="0" err="1" smtClean="0"/>
              <a:t>Salminen</a:t>
            </a:r>
            <a:r>
              <a:rPr lang="en-US" sz="800" dirty="0" smtClean="0"/>
              <a:t> A, et al. Mol Med 2010;16:53542; 2. Age-Related Eye Disease Study (AREDS) research group. Arch </a:t>
            </a:r>
            <a:r>
              <a:rPr lang="en-US" sz="800" dirty="0" err="1" smtClean="0"/>
              <a:t>Ophthalmol</a:t>
            </a:r>
            <a:r>
              <a:rPr lang="en-US" sz="800" dirty="0" smtClean="0"/>
              <a:t> 2001;119:1417-36</a:t>
            </a:r>
            <a:endParaRPr lang="en-GB" sz="800" dirty="0" smtClean="0"/>
          </a:p>
        </p:txBody>
      </p:sp>
    </p:spTree>
    <p:extLst>
      <p:ext uri="{BB962C8B-B14F-4D97-AF65-F5344CB8AC3E}">
        <p14:creationId xmlns:p14="http://schemas.microsoft.com/office/powerpoint/2010/main" val="1938319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1159" y="337680"/>
            <a:ext cx="8228160" cy="1250999"/>
          </a:xfrm>
        </p:spPr>
        <p:txBody>
          <a:bodyPr/>
          <a:lstStyle/>
          <a:p>
            <a:r>
              <a:rPr lang="es-UY" dirty="0" smtClean="0"/>
              <a:t>TRATAMAIENTO DE LA DMRE HUMEDA</a:t>
            </a:r>
            <a:endParaRPr lang="es-UY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871559" y="3092824"/>
            <a:ext cx="7407360" cy="3012141"/>
          </a:xfrm>
        </p:spPr>
        <p:txBody>
          <a:bodyPr/>
          <a:lstStyle/>
          <a:p>
            <a:r>
              <a:rPr lang="es-UY" dirty="0" smtClean="0"/>
              <a:t>Los VEGF-A (factores de crecimiento del endotelio </a:t>
            </a:r>
            <a:r>
              <a:rPr lang="es-UY" dirty="0" err="1" smtClean="0"/>
              <a:t>vascuclar</a:t>
            </a:r>
            <a:r>
              <a:rPr lang="es-UY" dirty="0" smtClean="0"/>
              <a:t>) estimulan la angiogénesis y aumentan la permeabilidad vascular.</a:t>
            </a:r>
          </a:p>
          <a:p>
            <a:endParaRPr lang="es-UY" dirty="0"/>
          </a:p>
          <a:p>
            <a:r>
              <a:rPr lang="es-UY" dirty="0" smtClean="0"/>
              <a:t>El standard actual de tratamiento es la inyección </a:t>
            </a:r>
            <a:r>
              <a:rPr lang="es-UY" dirty="0" err="1" smtClean="0"/>
              <a:t>intravítrea</a:t>
            </a:r>
            <a:r>
              <a:rPr lang="es-UY" dirty="0" smtClean="0"/>
              <a:t> de anti VEGF (</a:t>
            </a:r>
            <a:r>
              <a:rPr lang="es-UY" dirty="0" err="1" smtClean="0"/>
              <a:t>ranibizumab</a:t>
            </a:r>
            <a:r>
              <a:rPr lang="es-UY" dirty="0" smtClean="0"/>
              <a:t>, </a:t>
            </a:r>
            <a:r>
              <a:rPr lang="es-UY" dirty="0" err="1" smtClean="0"/>
              <a:t>bevacizumab</a:t>
            </a:r>
            <a:r>
              <a:rPr lang="es-UY" dirty="0" smtClean="0"/>
              <a:t>)</a:t>
            </a: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08341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95288" y="1694330"/>
            <a:ext cx="8280400" cy="449131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720" marR="0" indent="-34272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s-UY" sz="2400" b="0" i="0" u="none" strike="noStrike" kern="1200" cap="none" baseline="0">
                <a:ln>
                  <a:noFill/>
                </a:ln>
                <a:solidFill>
                  <a:srgbClr val="073E87"/>
                </a:solidFill>
                <a:latin typeface="Candara" pitchFamily="34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s-ES_tradnl" altLang="es-UY" smtClean="0"/>
              <a:t>Neuropatía óptica</a:t>
            </a:r>
          </a:p>
          <a:p>
            <a:pPr>
              <a:lnSpc>
                <a:spcPct val="90000"/>
              </a:lnSpc>
            </a:pPr>
            <a:r>
              <a:rPr lang="es-ES_tradnl" altLang="es-UY" smtClean="0"/>
              <a:t>Principal factor de riesgo: PIO elevada</a:t>
            </a:r>
          </a:p>
          <a:p>
            <a:pPr>
              <a:lnSpc>
                <a:spcPct val="90000"/>
              </a:lnSpc>
            </a:pPr>
            <a:r>
              <a:rPr lang="es-ES_tradnl" altLang="es-UY" smtClean="0"/>
              <a:t>Tipos:</a:t>
            </a:r>
          </a:p>
          <a:p>
            <a:pPr lvl="1"/>
            <a:r>
              <a:rPr lang="es-ES_tradnl" altLang="es-UY" smtClean="0"/>
              <a:t>Cronico primario de ángulo abierto</a:t>
            </a:r>
          </a:p>
          <a:p>
            <a:pPr lvl="1"/>
            <a:r>
              <a:rPr lang="es-ES_tradnl" altLang="es-UY" smtClean="0"/>
              <a:t>De ángulo cerrado</a:t>
            </a:r>
          </a:p>
          <a:p>
            <a:pPr lvl="1"/>
            <a:r>
              <a:rPr lang="es-ES_tradnl" altLang="es-UY" smtClean="0"/>
              <a:t>Secundario</a:t>
            </a:r>
          </a:p>
          <a:p>
            <a:pPr lvl="1"/>
            <a:endParaRPr lang="es-ES_tradnl" altLang="es-UY" smtClean="0"/>
          </a:p>
          <a:p>
            <a:pPr>
              <a:lnSpc>
                <a:spcPct val="90000"/>
              </a:lnSpc>
            </a:pPr>
            <a:r>
              <a:rPr lang="es-ES_tradnl" altLang="es-UY" smtClean="0"/>
              <a:t>Sintomas principales:</a:t>
            </a:r>
          </a:p>
          <a:p>
            <a:pPr lvl="1"/>
            <a:r>
              <a:rPr lang="es-ES_tradnl" altLang="es-UY" smtClean="0"/>
              <a:t>Perdida de campo visual</a:t>
            </a:r>
          </a:p>
          <a:p>
            <a:pPr lvl="1"/>
            <a:r>
              <a:rPr lang="es-ES_tradnl" altLang="es-UY" smtClean="0"/>
              <a:t>Perdida de agudeza visual tardía</a:t>
            </a:r>
          </a:p>
          <a:p>
            <a:pPr lvl="1"/>
            <a:r>
              <a:rPr lang="es-ES_tradnl" altLang="es-UY" smtClean="0"/>
              <a:t>Ceguera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GLAUCOMA</a:t>
            </a:r>
            <a:endParaRPr lang="es-UY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08170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96glaucoma_cup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96" y="2012950"/>
            <a:ext cx="4067175" cy="267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La%20macu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1452469"/>
            <a:ext cx="4973824" cy="349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amp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728" y="4687888"/>
            <a:ext cx="5400675" cy="169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GLAUCOMA</a:t>
            </a:r>
            <a:endParaRPr lang="es-UY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3554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lauco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88" y="1909483"/>
            <a:ext cx="6131860" cy="421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GLAUCOMA</a:t>
            </a:r>
            <a:endParaRPr lang="es-UY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91942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MIOPIA PATOLOGICA</a:t>
            </a:r>
            <a:endParaRPr lang="es-U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1559" y="2674440"/>
            <a:ext cx="7407360" cy="3449880"/>
          </a:xfrm>
        </p:spPr>
        <p:txBody>
          <a:bodyPr/>
          <a:lstStyle/>
          <a:p>
            <a:endParaRPr lang="es-UY" dirty="0"/>
          </a:p>
        </p:txBody>
      </p:sp>
      <p:pic>
        <p:nvPicPr>
          <p:cNvPr id="4" name="Picture 6" descr="Common eye defects, artw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128" y="1714733"/>
            <a:ext cx="3813202" cy="2683365"/>
          </a:xfrm>
          <a:prstGeom prst="rect">
            <a:avLst/>
          </a:prstGeom>
          <a:noFill/>
        </p:spPr>
      </p:pic>
      <p:pic>
        <p:nvPicPr>
          <p:cNvPr id="5" name="Picture 6" descr="Common eye defects, artw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1932" y="1748794"/>
            <a:ext cx="3813202" cy="2615243"/>
          </a:xfrm>
          <a:prstGeom prst="rect">
            <a:avLst/>
          </a:prstGeom>
          <a:noFill/>
        </p:spPr>
      </p:pic>
      <p:sp>
        <p:nvSpPr>
          <p:cNvPr id="6" name="TextBox 19"/>
          <p:cNvSpPr txBox="1"/>
          <p:nvPr/>
        </p:nvSpPr>
        <p:spPr>
          <a:xfrm>
            <a:off x="871559" y="4803467"/>
            <a:ext cx="7683575" cy="646331"/>
          </a:xfrm>
          <a:prstGeom prst="rect">
            <a:avLst/>
          </a:prstGeom>
          <a:solidFill>
            <a:sysClr val="window" lastClr="FFFFFF"/>
          </a:solidFill>
          <a:ln w="25400" cap="rnd" cmpd="sng" algn="ctr">
            <a:solidFill>
              <a:srgbClr val="E8751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 err="1" smtClean="0">
                <a:solidFill>
                  <a:prstClr val="black"/>
                </a:solidFill>
                <a:latin typeface="Arial"/>
              </a:rPr>
              <a:t>Patológica</a:t>
            </a:r>
            <a:r>
              <a:rPr lang="en-GB" kern="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GB" kern="0" dirty="0" err="1" smtClean="0">
                <a:solidFill>
                  <a:prstClr val="black"/>
                </a:solidFill>
                <a:latin typeface="Arial"/>
              </a:rPr>
              <a:t>cuando</a:t>
            </a:r>
            <a:r>
              <a:rPr lang="en-GB" kern="0" dirty="0" smtClean="0">
                <a:solidFill>
                  <a:prstClr val="black"/>
                </a:solidFill>
                <a:latin typeface="Arial"/>
              </a:rPr>
              <a:t> el </a:t>
            </a:r>
            <a:r>
              <a:rPr lang="en-GB" kern="0" dirty="0" err="1" smtClean="0">
                <a:solidFill>
                  <a:prstClr val="black"/>
                </a:solidFill>
                <a:latin typeface="Arial"/>
              </a:rPr>
              <a:t>eje</a:t>
            </a:r>
            <a:r>
              <a:rPr lang="en-GB" kern="0" dirty="0" smtClean="0">
                <a:solidFill>
                  <a:prstClr val="black"/>
                </a:solidFill>
                <a:latin typeface="Arial"/>
              </a:rPr>
              <a:t> axial </a:t>
            </a:r>
            <a:r>
              <a:rPr lang="en-GB" kern="0" dirty="0" err="1" smtClean="0">
                <a:solidFill>
                  <a:prstClr val="black"/>
                </a:solidFill>
                <a:latin typeface="Arial"/>
              </a:rPr>
              <a:t>es</a:t>
            </a:r>
            <a:r>
              <a:rPr lang="en-GB" kern="0" dirty="0" smtClean="0">
                <a:solidFill>
                  <a:prstClr val="black"/>
                </a:solidFill>
                <a:latin typeface="Arial"/>
              </a:rPr>
              <a:t> &gt; 26mm o el error </a:t>
            </a:r>
            <a:r>
              <a:rPr lang="en-GB" kern="0" dirty="0" err="1" smtClean="0">
                <a:solidFill>
                  <a:prstClr val="black"/>
                </a:solidFill>
                <a:latin typeface="Arial"/>
              </a:rPr>
              <a:t>refractivo</a:t>
            </a:r>
            <a:r>
              <a:rPr lang="en-GB" kern="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GB" kern="0" dirty="0" err="1" smtClean="0">
                <a:solidFill>
                  <a:prstClr val="black"/>
                </a:solidFill>
                <a:latin typeface="Arial"/>
              </a:rPr>
              <a:t>es</a:t>
            </a:r>
            <a:r>
              <a:rPr lang="en-GB" kern="0" dirty="0" smtClean="0">
                <a:solidFill>
                  <a:prstClr val="black"/>
                </a:solidFill>
                <a:latin typeface="Arial"/>
              </a:rPr>
              <a:t> &gt;</a:t>
            </a:r>
            <a:r>
              <a:rPr lang="en-GB" kern="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GB" kern="0" dirty="0" smtClean="0">
                <a:solidFill>
                  <a:prstClr val="black"/>
                </a:solidFill>
                <a:latin typeface="Arial"/>
                <a:cs typeface="Arial"/>
              </a:rPr>
              <a:t>de 5 </a:t>
            </a:r>
            <a:r>
              <a:rPr lang="en-GB" kern="0" dirty="0" err="1" smtClean="0">
                <a:solidFill>
                  <a:prstClr val="black"/>
                </a:solidFill>
                <a:latin typeface="Arial"/>
                <a:cs typeface="Arial"/>
              </a:rPr>
              <a:t>dioptrías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18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GLOBO OCULAR</a:t>
            </a:r>
            <a:endParaRPr lang="es-UY" dirty="0"/>
          </a:p>
        </p:txBody>
      </p:sp>
      <p:sp>
        <p:nvSpPr>
          <p:cNvPr id="2" name="Marcador de texto 1"/>
          <p:cNvSpPr txBox="1">
            <a:spLocks noGrp="1"/>
          </p:cNvSpPr>
          <p:nvPr>
            <p:ph idx="1"/>
          </p:nvPr>
        </p:nvSpPr>
        <p:spPr>
          <a:xfrm>
            <a:off x="871559" y="2205318"/>
            <a:ext cx="7407360" cy="3576917"/>
          </a:xfrm>
        </p:spPr>
        <p:txBody>
          <a:bodyPr wrap="square"/>
          <a:lstStyle/>
          <a:p>
            <a:pPr lvl="0">
              <a:spcBef>
                <a:spcPts val="799"/>
              </a:spcBef>
            </a:pPr>
            <a:endParaRPr lang="es-ES" dirty="0"/>
          </a:p>
          <a:p>
            <a:pPr lvl="0">
              <a:spcBef>
                <a:spcPts val="799"/>
              </a:spcBef>
            </a:pPr>
            <a:r>
              <a:rPr lang="es-ES" dirty="0"/>
              <a:t> En su interior se limitan 3 compartimientos:</a:t>
            </a:r>
          </a:p>
          <a:p>
            <a:pPr marL="0" lvl="0" indent="0">
              <a:spcBef>
                <a:spcPts val="799"/>
              </a:spcBef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endParaRPr lang="es-ES" dirty="0"/>
          </a:p>
          <a:p>
            <a:pPr marL="0" lvl="0" indent="0">
              <a:spcBef>
                <a:spcPts val="799"/>
              </a:spcBef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es-ES" dirty="0"/>
              <a:t>             </a:t>
            </a:r>
            <a:r>
              <a:rPr lang="es-ES" dirty="0" err="1"/>
              <a:t>Camaras</a:t>
            </a:r>
            <a:r>
              <a:rPr lang="es-ES" dirty="0"/>
              <a:t>:   anterior</a:t>
            </a:r>
          </a:p>
          <a:p>
            <a:pPr lvl="0">
              <a:spcBef>
                <a:spcPts val="799"/>
              </a:spcBef>
            </a:pPr>
            <a:r>
              <a:rPr lang="es-ES" dirty="0"/>
              <a:t>                                   posterior</a:t>
            </a:r>
          </a:p>
          <a:p>
            <a:pPr lvl="0">
              <a:spcBef>
                <a:spcPts val="799"/>
              </a:spcBef>
            </a:pPr>
            <a:r>
              <a:rPr lang="es-ES" dirty="0"/>
              <a:t>                                   vítrea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MIOPIA PATOLOGICA</a:t>
            </a:r>
            <a:endParaRPr lang="es-U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1289" y="1707777"/>
            <a:ext cx="8364071" cy="410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0" lang="es-ES_tradnl" altLang="es-UY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Degeneración retiniana progresiva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endParaRPr kumimoji="0" lang="es-ES_tradnl" altLang="es-UY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0" lang="es-ES_tradnl" altLang="es-UY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Tipos de lesión: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0" lang="es-ES_tradnl" altLang="es-UY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Placas de atrofia </a:t>
            </a:r>
            <a:r>
              <a:rPr kumimoji="0" lang="es-ES_tradnl" altLang="es-UY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corioretiniana</a:t>
            </a:r>
            <a:endParaRPr kumimoji="0" lang="es-ES_tradnl" altLang="es-UY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0" lang="es-ES_tradnl" altLang="es-UY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Atrofia </a:t>
            </a:r>
            <a:r>
              <a:rPr kumimoji="0" lang="es-ES_tradnl" altLang="es-UY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peripapilar</a:t>
            </a:r>
            <a:r>
              <a:rPr kumimoji="0" lang="es-ES_tradnl" altLang="es-UY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cono </a:t>
            </a:r>
            <a:r>
              <a:rPr kumimoji="0" lang="es-ES_tradnl" altLang="es-UY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miópico</a:t>
            </a:r>
            <a:endParaRPr kumimoji="0" lang="es-ES_tradnl" altLang="es-UY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0" lang="es-ES_tradnl" altLang="es-UY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Neovascularización</a:t>
            </a:r>
            <a:r>
              <a:rPr kumimoji="0" lang="es-ES_tradnl" altLang="es-UY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macular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0" lang="es-ES_tradnl" altLang="es-UY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Mancha de </a:t>
            </a:r>
            <a:r>
              <a:rPr kumimoji="0" lang="es-ES_tradnl" altLang="es-UY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Fuchs</a:t>
            </a:r>
            <a:endParaRPr kumimoji="0" lang="es-ES_tradnl" altLang="es-UY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0" lang="es-ES_tradnl" altLang="es-UY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Lesiones de retina periférica predisponentes al desprendimiento de retina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0" lang="es-ES_tradnl" altLang="es-UY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Estafiloma posterior</a:t>
            </a:r>
          </a:p>
        </p:txBody>
      </p:sp>
    </p:spTree>
    <p:extLst>
      <p:ext uri="{BB962C8B-B14F-4D97-AF65-F5344CB8AC3E}">
        <p14:creationId xmlns:p14="http://schemas.microsoft.com/office/powerpoint/2010/main" val="9121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MIOPIA PATOLOGICA</a:t>
            </a:r>
            <a:endParaRPr lang="es-U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Y" dirty="0" smtClean="0"/>
              <a:t>Disminución progresiva o brusca de agudeza visual</a:t>
            </a:r>
          </a:p>
          <a:p>
            <a:r>
              <a:rPr lang="es-UY" dirty="0" smtClean="0"/>
              <a:t>Asociación con glaucoma</a:t>
            </a:r>
          </a:p>
          <a:p>
            <a:r>
              <a:rPr lang="es-UY" dirty="0" smtClean="0"/>
              <a:t>Licuefacción vítrea</a:t>
            </a:r>
          </a:p>
          <a:p>
            <a:r>
              <a:rPr lang="es-UY" dirty="0" smtClean="0"/>
              <a:t>Desprendimiento de retina</a:t>
            </a:r>
          </a:p>
          <a:p>
            <a:r>
              <a:rPr lang="es-UY" dirty="0" smtClean="0"/>
              <a:t>Mayor frecuencia de catarata </a:t>
            </a:r>
            <a:r>
              <a:rPr lang="es-UY" dirty="0" err="1" smtClean="0"/>
              <a:t>subcapsular</a:t>
            </a:r>
            <a:r>
              <a:rPr lang="es-UY" dirty="0" smtClean="0"/>
              <a:t> posterior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73179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MIOPIA PATOLOGICA</a:t>
            </a:r>
            <a:endParaRPr lang="es-U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 dirty="0"/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 cstate="print"/>
          <a:srcRect l="-169"/>
          <a:stretch>
            <a:fillRect/>
          </a:stretch>
        </p:blipFill>
        <p:spPr bwMode="auto">
          <a:xfrm>
            <a:off x="969495" y="1934315"/>
            <a:ext cx="1886400" cy="1885155"/>
          </a:xfrm>
          <a:prstGeom prst="ellipse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0479" y="1878996"/>
            <a:ext cx="1969200" cy="1970273"/>
          </a:xfrm>
          <a:prstGeom prst="ellipse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4330" y="4125922"/>
            <a:ext cx="1947600" cy="1947600"/>
          </a:xfrm>
          <a:prstGeom prst="ellipse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1"/>
          <p:cNvPicPr>
            <a:picLocks noChangeArrowheads="1"/>
          </p:cNvPicPr>
          <p:nvPr/>
        </p:nvPicPr>
        <p:blipFill>
          <a:blip r:embed="rId5" cstate="print"/>
          <a:srcRect b="-120"/>
          <a:stretch>
            <a:fillRect/>
          </a:stretch>
        </p:blipFill>
        <p:spPr bwMode="auto">
          <a:xfrm>
            <a:off x="4952310" y="4016071"/>
            <a:ext cx="2059200" cy="2057451"/>
          </a:xfrm>
          <a:prstGeom prst="ellipse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11"/>
          <p:cNvSpPr txBox="1"/>
          <p:nvPr/>
        </p:nvSpPr>
        <p:spPr>
          <a:xfrm>
            <a:off x="3222491" y="2507560"/>
            <a:ext cx="1191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b="1" dirty="0" smtClean="0">
                <a:solidFill>
                  <a:srgbClr val="2F516A"/>
                </a:solidFill>
                <a:latin typeface="Arial"/>
                <a:cs typeface="Arial"/>
              </a:rPr>
              <a:t>≥</a:t>
            </a:r>
            <a:r>
              <a:rPr lang="en-GB" b="1" dirty="0" smtClean="0">
                <a:solidFill>
                  <a:srgbClr val="2F516A"/>
                </a:solidFill>
                <a:latin typeface="Arial"/>
              </a:rPr>
              <a:t>3 a</a:t>
            </a:r>
            <a:r>
              <a:rPr lang="es-UY" b="1" dirty="0" err="1" smtClean="0">
                <a:solidFill>
                  <a:srgbClr val="2F516A"/>
                </a:solidFill>
                <a:latin typeface="Arial"/>
              </a:rPr>
              <a:t>ños</a:t>
            </a:r>
            <a:endParaRPr lang="en-GB" b="1" dirty="0">
              <a:solidFill>
                <a:srgbClr val="2F516A"/>
              </a:solidFill>
              <a:latin typeface="Arial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3310864" y="5053211"/>
            <a:ext cx="110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b="1" dirty="0" smtClean="0">
                <a:solidFill>
                  <a:srgbClr val="2F516A"/>
                </a:solidFill>
                <a:latin typeface="Arial"/>
                <a:cs typeface="Arial"/>
              </a:rPr>
              <a:t>≥</a:t>
            </a:r>
            <a:r>
              <a:rPr lang="en-GB" b="1" dirty="0" smtClean="0">
                <a:solidFill>
                  <a:srgbClr val="2F516A"/>
                </a:solidFill>
                <a:latin typeface="Arial"/>
              </a:rPr>
              <a:t>3 </a:t>
            </a:r>
            <a:r>
              <a:rPr lang="en-GB" b="1" dirty="0" err="1" smtClean="0">
                <a:solidFill>
                  <a:srgbClr val="2F516A"/>
                </a:solidFill>
                <a:latin typeface="Arial"/>
              </a:rPr>
              <a:t>años</a:t>
            </a:r>
            <a:endParaRPr lang="en-GB" b="1" dirty="0">
              <a:solidFill>
                <a:srgbClr val="2F516A"/>
              </a:solidFill>
              <a:latin typeface="Arial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7013000" y="2556355"/>
            <a:ext cx="1793302" cy="615553"/>
          </a:xfrm>
          <a:prstGeom prst="rect">
            <a:avLst/>
          </a:prstGeom>
          <a:solidFill>
            <a:sysClr val="window" lastClr="FFFFFF"/>
          </a:solidFill>
          <a:ln w="25400" cap="rnd" cmpd="sng" algn="ctr">
            <a:solidFill>
              <a:srgbClr val="E8751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NVC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miopica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E8751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20% de </a:t>
            </a:r>
            <a:r>
              <a:rPr kumimoji="0" lang="en-GB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E8751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ojos</a:t>
            </a:r>
            <a:endParaRPr kumimoji="0" lang="en-GB" sz="1800" b="1" i="1" u="none" strike="noStrike" kern="0" cap="none" spc="0" normalizeH="0" baseline="0" noProof="0" dirty="0" smtClean="0">
              <a:ln>
                <a:noFill/>
              </a:ln>
              <a:solidFill>
                <a:srgbClr val="E8751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7011510" y="4930100"/>
            <a:ext cx="1793302" cy="615553"/>
          </a:xfrm>
          <a:prstGeom prst="rect">
            <a:avLst/>
          </a:prstGeom>
          <a:solidFill>
            <a:sysClr val="window" lastClr="FFFFFF"/>
          </a:solidFill>
          <a:ln w="25400" cap="rnd" cmpd="sng" algn="ctr">
            <a:solidFill>
              <a:srgbClr val="E8751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NVC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miopica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E8751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29% de </a:t>
            </a:r>
            <a:r>
              <a:rPr kumimoji="0" lang="en-GB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E8751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ojos</a:t>
            </a:r>
            <a:endParaRPr kumimoji="0" lang="en-GB" sz="1800" b="1" i="1" u="none" strike="noStrike" kern="0" cap="none" spc="0" normalizeH="0" baseline="0" noProof="0" dirty="0" smtClean="0">
              <a:ln>
                <a:noFill/>
              </a:ln>
              <a:solidFill>
                <a:srgbClr val="E8751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2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MIOPIA PATOLOGICA</a:t>
            </a:r>
            <a:endParaRPr lang="es-U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 dirty="0"/>
          </a:p>
        </p:txBody>
      </p:sp>
      <p:pic>
        <p:nvPicPr>
          <p:cNvPr id="4" name="Picture 5" descr="fig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36480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myopic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196975"/>
            <a:ext cx="38100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1197567621689_l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1" y="3958015"/>
            <a:ext cx="3333750" cy="232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02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EPIDEMIOLOGIA DEL EDEMA MACULAR DIABETICO </a:t>
            </a:r>
            <a:endParaRPr lang="es-U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683568" y="1811435"/>
            <a:ext cx="7992120" cy="1125014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58 w 21600"/>
              <a:gd name="T13" fmla="*/ 2867 h 21600"/>
              <a:gd name="T14" fmla="*/ 18742 w 21600"/>
              <a:gd name="T15" fmla="*/ 1873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09" y="21600"/>
                </a:lnTo>
                <a:lnTo>
                  <a:pt x="1949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4EAC"/>
          </a:solidFill>
          <a:ln w="190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cs typeface="Calibri" pitchFamily="34" charset="0"/>
              </a:rPr>
              <a:t>Prevalence of diabetes worldwide</a:t>
            </a:r>
            <a:r>
              <a:rPr lang="en-US" sz="2400" b="1" baseline="30000" dirty="0">
                <a:solidFill>
                  <a:srgbClr val="FFFFFF"/>
                </a:solidFill>
                <a:cs typeface="Calibri" pitchFamily="34" charset="0"/>
              </a:rPr>
              <a:t>1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cs typeface="Calibri" pitchFamily="34" charset="0"/>
              </a:rPr>
              <a:t>346 million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655292" y="3172666"/>
            <a:ext cx="6048672" cy="1125014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0 w 21600"/>
              <a:gd name="T5" fmla="*/ 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54 w 21600"/>
              <a:gd name="T13" fmla="*/ 2867 h 21600"/>
              <a:gd name="T14" fmla="*/ 18746 w 21600"/>
              <a:gd name="T15" fmla="*/ 1873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09" y="21600"/>
                </a:lnTo>
                <a:lnTo>
                  <a:pt x="1949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6FDE"/>
          </a:solidFill>
          <a:ln w="190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cs typeface="Calibri" pitchFamily="34" charset="0"/>
              </a:rPr>
              <a:t>Diabetic retinopathy</a:t>
            </a:r>
            <a:r>
              <a:rPr lang="en-US" sz="2400" b="1" baseline="30000" dirty="0">
                <a:solidFill>
                  <a:srgbClr val="FFFFFF"/>
                </a:solidFill>
                <a:cs typeface="Calibri" pitchFamily="34" charset="0"/>
              </a:rPr>
              <a:t>2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cs typeface="Calibri" pitchFamily="34" charset="0"/>
              </a:rPr>
              <a:t>~23% of patients with diabetes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449094" y="4523844"/>
            <a:ext cx="4546066" cy="1125014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0 w 21600"/>
              <a:gd name="T5" fmla="*/ 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51 w 21600"/>
              <a:gd name="T13" fmla="*/ 2867 h 21600"/>
              <a:gd name="T14" fmla="*/ 18749 w 21600"/>
              <a:gd name="T15" fmla="*/ 1873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09" y="21600"/>
                </a:lnTo>
                <a:lnTo>
                  <a:pt x="19491" y="21600"/>
                </a:lnTo>
                <a:lnTo>
                  <a:pt x="21600" y="0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 w="190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DME</a:t>
            </a:r>
            <a:r>
              <a:rPr kumimoji="0" lang="en-US" sz="2400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</a:t>
            </a: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~7% of patients with diabetes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32309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RETINOPATIA DIABETICA</a:t>
            </a:r>
            <a:br>
              <a:rPr lang="es-UY" dirty="0" smtClean="0"/>
            </a:br>
            <a:r>
              <a:rPr lang="es-UY" sz="2800" dirty="0" smtClean="0"/>
              <a:t>CAUSA 4,8% DE LA CEGUERA GLOGAL</a:t>
            </a:r>
            <a:endParaRPr lang="es-UY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 dirty="0"/>
          </a:p>
        </p:txBody>
      </p:sp>
      <p:grpSp>
        <p:nvGrpSpPr>
          <p:cNvPr id="4" name="Group 208"/>
          <p:cNvGrpSpPr>
            <a:grpSpLocks/>
          </p:cNvGrpSpPr>
          <p:nvPr/>
        </p:nvGrpSpPr>
        <p:grpSpPr bwMode="auto">
          <a:xfrm>
            <a:off x="871559" y="1838276"/>
            <a:ext cx="7933723" cy="4019550"/>
            <a:chOff x="220663" y="1509713"/>
            <a:chExt cx="8753474" cy="4562475"/>
          </a:xfr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</a:gradFill>
        </p:grpSpPr>
        <p:sp>
          <p:nvSpPr>
            <p:cNvPr id="5" name="Freeform 257"/>
            <p:cNvSpPr>
              <a:spLocks/>
            </p:cNvSpPr>
            <p:nvPr/>
          </p:nvSpPr>
          <p:spPr bwMode="auto">
            <a:xfrm>
              <a:off x="4252738" y="2857717"/>
              <a:ext cx="110165" cy="164688"/>
            </a:xfrm>
            <a:custGeom>
              <a:avLst/>
              <a:gdLst>
                <a:gd name="T0" fmla="*/ 23472 w 84"/>
                <a:gd name="T1" fmla="*/ 163513 h 126"/>
                <a:gd name="T2" fmla="*/ 0 w 84"/>
                <a:gd name="T3" fmla="*/ 147940 h 126"/>
                <a:gd name="T4" fmla="*/ 0 w 84"/>
                <a:gd name="T5" fmla="*/ 132368 h 126"/>
                <a:gd name="T6" fmla="*/ 7824 w 84"/>
                <a:gd name="T7" fmla="*/ 124581 h 126"/>
                <a:gd name="T8" fmla="*/ 15648 w 84"/>
                <a:gd name="T9" fmla="*/ 109009 h 126"/>
                <a:gd name="T10" fmla="*/ 15648 w 84"/>
                <a:gd name="T11" fmla="*/ 85650 h 126"/>
                <a:gd name="T12" fmla="*/ 7824 w 84"/>
                <a:gd name="T13" fmla="*/ 77863 h 126"/>
                <a:gd name="T14" fmla="*/ 15648 w 84"/>
                <a:gd name="T15" fmla="*/ 70077 h 126"/>
                <a:gd name="T16" fmla="*/ 7824 w 84"/>
                <a:gd name="T17" fmla="*/ 46718 h 126"/>
                <a:gd name="T18" fmla="*/ 39120 w 84"/>
                <a:gd name="T19" fmla="*/ 38932 h 126"/>
                <a:gd name="T20" fmla="*/ 39120 w 84"/>
                <a:gd name="T21" fmla="*/ 23359 h 126"/>
                <a:gd name="T22" fmla="*/ 70417 w 84"/>
                <a:gd name="T23" fmla="*/ 0 h 126"/>
                <a:gd name="T24" fmla="*/ 78241 w 84"/>
                <a:gd name="T25" fmla="*/ 7786 h 126"/>
                <a:gd name="T26" fmla="*/ 93889 w 84"/>
                <a:gd name="T27" fmla="*/ 7786 h 126"/>
                <a:gd name="T28" fmla="*/ 101713 w 84"/>
                <a:gd name="T29" fmla="*/ 23359 h 126"/>
                <a:gd name="T30" fmla="*/ 109537 w 84"/>
                <a:gd name="T31" fmla="*/ 38932 h 126"/>
                <a:gd name="T32" fmla="*/ 93889 w 84"/>
                <a:gd name="T33" fmla="*/ 54504 h 126"/>
                <a:gd name="T34" fmla="*/ 101713 w 84"/>
                <a:gd name="T35" fmla="*/ 85650 h 126"/>
                <a:gd name="T36" fmla="*/ 93889 w 84"/>
                <a:gd name="T37" fmla="*/ 124581 h 126"/>
                <a:gd name="T38" fmla="*/ 70417 w 84"/>
                <a:gd name="T39" fmla="*/ 132368 h 126"/>
                <a:gd name="T40" fmla="*/ 23472 w 84"/>
                <a:gd name="T41" fmla="*/ 163513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126"/>
                <a:gd name="T65" fmla="*/ 84 w 84"/>
                <a:gd name="T66" fmla="*/ 126 h 1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126">
                  <a:moveTo>
                    <a:pt x="18" y="126"/>
                  </a:moveTo>
                  <a:lnTo>
                    <a:pt x="0" y="114"/>
                  </a:lnTo>
                  <a:lnTo>
                    <a:pt x="0" y="102"/>
                  </a:lnTo>
                  <a:lnTo>
                    <a:pt x="6" y="96"/>
                  </a:lnTo>
                  <a:lnTo>
                    <a:pt x="12" y="84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12" y="54"/>
                  </a:lnTo>
                  <a:lnTo>
                    <a:pt x="6" y="36"/>
                  </a:lnTo>
                  <a:lnTo>
                    <a:pt x="30" y="30"/>
                  </a:lnTo>
                  <a:lnTo>
                    <a:pt x="30" y="18"/>
                  </a:lnTo>
                  <a:lnTo>
                    <a:pt x="54" y="0"/>
                  </a:lnTo>
                  <a:lnTo>
                    <a:pt x="60" y="6"/>
                  </a:lnTo>
                  <a:lnTo>
                    <a:pt x="72" y="6"/>
                  </a:lnTo>
                  <a:lnTo>
                    <a:pt x="78" y="18"/>
                  </a:lnTo>
                  <a:lnTo>
                    <a:pt x="84" y="30"/>
                  </a:lnTo>
                  <a:lnTo>
                    <a:pt x="72" y="42"/>
                  </a:lnTo>
                  <a:lnTo>
                    <a:pt x="78" y="66"/>
                  </a:lnTo>
                  <a:lnTo>
                    <a:pt x="72" y="96"/>
                  </a:lnTo>
                  <a:lnTo>
                    <a:pt x="54" y="102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6" name="Freeform 258"/>
            <p:cNvSpPr>
              <a:spLocks/>
            </p:cNvSpPr>
            <p:nvPr/>
          </p:nvSpPr>
          <p:spPr bwMode="auto">
            <a:xfrm>
              <a:off x="5829685" y="1521912"/>
              <a:ext cx="437517" cy="558109"/>
            </a:xfrm>
            <a:custGeom>
              <a:avLst/>
              <a:gdLst>
                <a:gd name="T0" fmla="*/ 155915 w 336"/>
                <a:gd name="T1" fmla="*/ 557212 h 427"/>
                <a:gd name="T2" fmla="*/ 124732 w 336"/>
                <a:gd name="T3" fmla="*/ 518064 h 427"/>
                <a:gd name="T4" fmla="*/ 101345 w 336"/>
                <a:gd name="T5" fmla="*/ 424108 h 427"/>
                <a:gd name="T6" fmla="*/ 124732 w 336"/>
                <a:gd name="T7" fmla="*/ 367995 h 427"/>
                <a:gd name="T8" fmla="*/ 187098 w 336"/>
                <a:gd name="T9" fmla="*/ 234890 h 427"/>
                <a:gd name="T10" fmla="*/ 249464 w 336"/>
                <a:gd name="T11" fmla="*/ 195742 h 427"/>
                <a:gd name="T12" fmla="*/ 288443 w 336"/>
                <a:gd name="T13" fmla="*/ 148764 h 427"/>
                <a:gd name="T14" fmla="*/ 327421 w 336"/>
                <a:gd name="T15" fmla="*/ 125275 h 427"/>
                <a:gd name="T16" fmla="*/ 381992 w 336"/>
                <a:gd name="T17" fmla="*/ 93956 h 427"/>
                <a:gd name="T18" fmla="*/ 436562 w 336"/>
                <a:gd name="T19" fmla="*/ 39148 h 427"/>
                <a:gd name="T20" fmla="*/ 428766 w 336"/>
                <a:gd name="T21" fmla="*/ 7830 h 427"/>
                <a:gd name="T22" fmla="*/ 381992 w 336"/>
                <a:gd name="T23" fmla="*/ 0 h 427"/>
                <a:gd name="T24" fmla="*/ 350809 w 336"/>
                <a:gd name="T25" fmla="*/ 31319 h 427"/>
                <a:gd name="T26" fmla="*/ 327421 w 336"/>
                <a:gd name="T27" fmla="*/ 54808 h 427"/>
                <a:gd name="T28" fmla="*/ 288443 w 336"/>
                <a:gd name="T29" fmla="*/ 62637 h 427"/>
                <a:gd name="T30" fmla="*/ 241668 w 336"/>
                <a:gd name="T31" fmla="*/ 62637 h 427"/>
                <a:gd name="T32" fmla="*/ 226077 w 336"/>
                <a:gd name="T33" fmla="*/ 78297 h 427"/>
                <a:gd name="T34" fmla="*/ 210485 w 336"/>
                <a:gd name="T35" fmla="*/ 101786 h 427"/>
                <a:gd name="T36" fmla="*/ 148119 w 336"/>
                <a:gd name="T37" fmla="*/ 164423 h 427"/>
                <a:gd name="T38" fmla="*/ 116936 w 336"/>
                <a:gd name="T39" fmla="*/ 180083 h 427"/>
                <a:gd name="T40" fmla="*/ 109141 w 336"/>
                <a:gd name="T41" fmla="*/ 219231 h 427"/>
                <a:gd name="T42" fmla="*/ 85753 w 336"/>
                <a:gd name="T43" fmla="*/ 242720 h 427"/>
                <a:gd name="T44" fmla="*/ 54570 w 336"/>
                <a:gd name="T45" fmla="*/ 281868 h 427"/>
                <a:gd name="T46" fmla="*/ 54570 w 336"/>
                <a:gd name="T47" fmla="*/ 313187 h 427"/>
                <a:gd name="T48" fmla="*/ 38979 w 336"/>
                <a:gd name="T49" fmla="*/ 352336 h 427"/>
                <a:gd name="T50" fmla="*/ 15591 w 336"/>
                <a:gd name="T51" fmla="*/ 384959 h 427"/>
                <a:gd name="T52" fmla="*/ 23387 w 336"/>
                <a:gd name="T53" fmla="*/ 424108 h 427"/>
                <a:gd name="T54" fmla="*/ 0 w 336"/>
                <a:gd name="T55" fmla="*/ 455426 h 427"/>
                <a:gd name="T56" fmla="*/ 23387 w 336"/>
                <a:gd name="T57" fmla="*/ 510234 h 427"/>
                <a:gd name="T58" fmla="*/ 62366 w 336"/>
                <a:gd name="T59" fmla="*/ 525893 h 427"/>
                <a:gd name="T60" fmla="*/ 70162 w 336"/>
                <a:gd name="T61" fmla="*/ 541553 h 427"/>
                <a:gd name="T62" fmla="*/ 93549 w 336"/>
                <a:gd name="T63" fmla="*/ 549382 h 427"/>
                <a:gd name="T64" fmla="*/ 155915 w 336"/>
                <a:gd name="T65" fmla="*/ 557212 h 4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6"/>
                <a:gd name="T100" fmla="*/ 0 h 427"/>
                <a:gd name="T101" fmla="*/ 336 w 336"/>
                <a:gd name="T102" fmla="*/ 427 h 4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6" h="427">
                  <a:moveTo>
                    <a:pt x="120" y="427"/>
                  </a:moveTo>
                  <a:lnTo>
                    <a:pt x="96" y="397"/>
                  </a:lnTo>
                  <a:lnTo>
                    <a:pt x="78" y="325"/>
                  </a:lnTo>
                  <a:lnTo>
                    <a:pt x="96" y="282"/>
                  </a:lnTo>
                  <a:lnTo>
                    <a:pt x="144" y="180"/>
                  </a:lnTo>
                  <a:lnTo>
                    <a:pt x="192" y="150"/>
                  </a:lnTo>
                  <a:lnTo>
                    <a:pt x="222" y="114"/>
                  </a:lnTo>
                  <a:lnTo>
                    <a:pt x="252" y="96"/>
                  </a:lnTo>
                  <a:lnTo>
                    <a:pt x="294" y="72"/>
                  </a:lnTo>
                  <a:lnTo>
                    <a:pt x="336" y="30"/>
                  </a:lnTo>
                  <a:lnTo>
                    <a:pt x="330" y="6"/>
                  </a:lnTo>
                  <a:lnTo>
                    <a:pt x="294" y="0"/>
                  </a:lnTo>
                  <a:lnTo>
                    <a:pt x="270" y="24"/>
                  </a:lnTo>
                  <a:lnTo>
                    <a:pt x="252" y="42"/>
                  </a:lnTo>
                  <a:lnTo>
                    <a:pt x="222" y="48"/>
                  </a:lnTo>
                  <a:lnTo>
                    <a:pt x="186" y="48"/>
                  </a:lnTo>
                  <a:lnTo>
                    <a:pt x="174" y="60"/>
                  </a:lnTo>
                  <a:lnTo>
                    <a:pt x="162" y="78"/>
                  </a:lnTo>
                  <a:lnTo>
                    <a:pt x="114" y="126"/>
                  </a:lnTo>
                  <a:lnTo>
                    <a:pt x="90" y="138"/>
                  </a:lnTo>
                  <a:lnTo>
                    <a:pt x="84" y="168"/>
                  </a:lnTo>
                  <a:lnTo>
                    <a:pt x="66" y="186"/>
                  </a:lnTo>
                  <a:lnTo>
                    <a:pt x="42" y="216"/>
                  </a:lnTo>
                  <a:lnTo>
                    <a:pt x="42" y="240"/>
                  </a:lnTo>
                  <a:lnTo>
                    <a:pt x="30" y="270"/>
                  </a:lnTo>
                  <a:lnTo>
                    <a:pt x="12" y="295"/>
                  </a:lnTo>
                  <a:lnTo>
                    <a:pt x="18" y="325"/>
                  </a:lnTo>
                  <a:lnTo>
                    <a:pt x="0" y="349"/>
                  </a:lnTo>
                  <a:lnTo>
                    <a:pt x="18" y="391"/>
                  </a:lnTo>
                  <a:lnTo>
                    <a:pt x="48" y="403"/>
                  </a:lnTo>
                  <a:lnTo>
                    <a:pt x="54" y="415"/>
                  </a:lnTo>
                  <a:lnTo>
                    <a:pt x="72" y="421"/>
                  </a:lnTo>
                  <a:lnTo>
                    <a:pt x="120" y="427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7" name="Freeform 259"/>
            <p:cNvSpPr>
              <a:spLocks/>
            </p:cNvSpPr>
            <p:nvPr/>
          </p:nvSpPr>
          <p:spPr bwMode="auto">
            <a:xfrm>
              <a:off x="5571581" y="4800428"/>
              <a:ext cx="166824" cy="347675"/>
            </a:xfrm>
            <a:custGeom>
              <a:avLst/>
              <a:gdLst/>
              <a:ahLst/>
              <a:cxnLst>
                <a:cxn ang="0">
                  <a:pos x="6" y="217"/>
                </a:cxn>
                <a:cxn ang="0">
                  <a:pos x="0" y="193"/>
                </a:cxn>
                <a:cxn ang="0">
                  <a:pos x="12" y="169"/>
                </a:cxn>
                <a:cxn ang="0">
                  <a:pos x="24" y="139"/>
                </a:cxn>
                <a:cxn ang="0">
                  <a:pos x="12" y="91"/>
                </a:cxn>
                <a:cxn ang="0">
                  <a:pos x="30" y="78"/>
                </a:cxn>
                <a:cxn ang="0">
                  <a:pos x="54" y="60"/>
                </a:cxn>
                <a:cxn ang="0">
                  <a:pos x="78" y="24"/>
                </a:cxn>
                <a:cxn ang="0">
                  <a:pos x="108" y="0"/>
                </a:cxn>
                <a:cxn ang="0">
                  <a:pos x="126" y="24"/>
                </a:cxn>
                <a:cxn ang="0">
                  <a:pos x="126" y="66"/>
                </a:cxn>
                <a:cxn ang="0">
                  <a:pos x="126" y="91"/>
                </a:cxn>
                <a:cxn ang="0">
                  <a:pos x="78" y="253"/>
                </a:cxn>
                <a:cxn ang="0">
                  <a:pos x="54" y="259"/>
                </a:cxn>
                <a:cxn ang="0">
                  <a:pos x="30" y="265"/>
                </a:cxn>
                <a:cxn ang="0">
                  <a:pos x="6" y="247"/>
                </a:cxn>
                <a:cxn ang="0">
                  <a:pos x="6" y="217"/>
                </a:cxn>
              </a:cxnLst>
              <a:rect l="0" t="0" r="r" b="b"/>
              <a:pathLst>
                <a:path w="126" h="265">
                  <a:moveTo>
                    <a:pt x="6" y="217"/>
                  </a:moveTo>
                  <a:lnTo>
                    <a:pt x="0" y="193"/>
                  </a:lnTo>
                  <a:lnTo>
                    <a:pt x="12" y="169"/>
                  </a:lnTo>
                  <a:lnTo>
                    <a:pt x="24" y="139"/>
                  </a:lnTo>
                  <a:lnTo>
                    <a:pt x="12" y="91"/>
                  </a:lnTo>
                  <a:lnTo>
                    <a:pt x="30" y="78"/>
                  </a:lnTo>
                  <a:lnTo>
                    <a:pt x="54" y="60"/>
                  </a:lnTo>
                  <a:lnTo>
                    <a:pt x="78" y="24"/>
                  </a:lnTo>
                  <a:lnTo>
                    <a:pt x="108" y="0"/>
                  </a:lnTo>
                  <a:lnTo>
                    <a:pt x="126" y="24"/>
                  </a:lnTo>
                  <a:lnTo>
                    <a:pt x="126" y="66"/>
                  </a:lnTo>
                  <a:lnTo>
                    <a:pt x="126" y="91"/>
                  </a:lnTo>
                  <a:lnTo>
                    <a:pt x="78" y="253"/>
                  </a:lnTo>
                  <a:lnTo>
                    <a:pt x="54" y="259"/>
                  </a:lnTo>
                  <a:lnTo>
                    <a:pt x="30" y="265"/>
                  </a:lnTo>
                  <a:lnTo>
                    <a:pt x="6" y="247"/>
                  </a:lnTo>
                  <a:lnTo>
                    <a:pt x="6" y="2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" name="Freeform 266"/>
            <p:cNvSpPr>
              <a:spLocks/>
            </p:cNvSpPr>
            <p:nvPr/>
          </p:nvSpPr>
          <p:spPr bwMode="auto">
            <a:xfrm>
              <a:off x="8649933" y="5596422"/>
              <a:ext cx="179414" cy="207385"/>
            </a:xfrm>
            <a:custGeom>
              <a:avLst/>
              <a:gdLst>
                <a:gd name="T0" fmla="*/ 0 w 138"/>
                <a:gd name="T1" fmla="*/ 173483 h 157"/>
                <a:gd name="T2" fmla="*/ 23398 w 138"/>
                <a:gd name="T3" fmla="*/ 126525 h 157"/>
                <a:gd name="T4" fmla="*/ 38997 w 138"/>
                <a:gd name="T5" fmla="*/ 103046 h 157"/>
                <a:gd name="T6" fmla="*/ 85794 w 138"/>
                <a:gd name="T7" fmla="*/ 78263 h 157"/>
                <a:gd name="T8" fmla="*/ 101393 w 138"/>
                <a:gd name="T9" fmla="*/ 70437 h 157"/>
                <a:gd name="T10" fmla="*/ 116992 w 138"/>
                <a:gd name="T11" fmla="*/ 39131 h 157"/>
                <a:gd name="T12" fmla="*/ 132590 w 138"/>
                <a:gd name="T13" fmla="*/ 0 h 157"/>
                <a:gd name="T14" fmla="*/ 148189 w 138"/>
                <a:gd name="T15" fmla="*/ 15653 h 157"/>
                <a:gd name="T16" fmla="*/ 179387 w 138"/>
                <a:gd name="T17" fmla="*/ 23479 h 157"/>
                <a:gd name="T18" fmla="*/ 179387 w 138"/>
                <a:gd name="T19" fmla="*/ 46958 h 157"/>
                <a:gd name="T20" fmla="*/ 148189 w 138"/>
                <a:gd name="T21" fmla="*/ 70437 h 157"/>
                <a:gd name="T22" fmla="*/ 132590 w 138"/>
                <a:gd name="T23" fmla="*/ 87394 h 157"/>
                <a:gd name="T24" fmla="*/ 101393 w 138"/>
                <a:gd name="T25" fmla="*/ 118699 h 157"/>
                <a:gd name="T26" fmla="*/ 93593 w 138"/>
                <a:gd name="T27" fmla="*/ 150004 h 157"/>
                <a:gd name="T28" fmla="*/ 85794 w 138"/>
                <a:gd name="T29" fmla="*/ 196962 h 157"/>
                <a:gd name="T30" fmla="*/ 46797 w 138"/>
                <a:gd name="T31" fmla="*/ 204788 h 157"/>
                <a:gd name="T32" fmla="*/ 23398 w 138"/>
                <a:gd name="T33" fmla="*/ 196962 h 157"/>
                <a:gd name="T34" fmla="*/ 0 w 138"/>
                <a:gd name="T35" fmla="*/ 173483 h 1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157"/>
                <a:gd name="T56" fmla="*/ 138 w 138"/>
                <a:gd name="T57" fmla="*/ 157 h 1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157">
                  <a:moveTo>
                    <a:pt x="0" y="133"/>
                  </a:moveTo>
                  <a:lnTo>
                    <a:pt x="18" y="97"/>
                  </a:lnTo>
                  <a:lnTo>
                    <a:pt x="30" y="79"/>
                  </a:lnTo>
                  <a:lnTo>
                    <a:pt x="66" y="60"/>
                  </a:lnTo>
                  <a:lnTo>
                    <a:pt x="78" y="54"/>
                  </a:lnTo>
                  <a:lnTo>
                    <a:pt x="90" y="30"/>
                  </a:lnTo>
                  <a:lnTo>
                    <a:pt x="102" y="0"/>
                  </a:lnTo>
                  <a:lnTo>
                    <a:pt x="114" y="12"/>
                  </a:lnTo>
                  <a:lnTo>
                    <a:pt x="138" y="18"/>
                  </a:lnTo>
                  <a:lnTo>
                    <a:pt x="138" y="36"/>
                  </a:lnTo>
                  <a:lnTo>
                    <a:pt x="114" y="54"/>
                  </a:lnTo>
                  <a:lnTo>
                    <a:pt x="102" y="67"/>
                  </a:lnTo>
                  <a:lnTo>
                    <a:pt x="78" y="91"/>
                  </a:lnTo>
                  <a:lnTo>
                    <a:pt x="72" y="115"/>
                  </a:lnTo>
                  <a:lnTo>
                    <a:pt x="66" y="151"/>
                  </a:lnTo>
                  <a:lnTo>
                    <a:pt x="36" y="157"/>
                  </a:lnTo>
                  <a:lnTo>
                    <a:pt x="18" y="15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9" name="Freeform 267"/>
            <p:cNvSpPr>
              <a:spLocks/>
            </p:cNvSpPr>
            <p:nvPr/>
          </p:nvSpPr>
          <p:spPr bwMode="auto">
            <a:xfrm>
              <a:off x="8804167" y="5413435"/>
              <a:ext cx="125904" cy="201286"/>
            </a:xfrm>
            <a:custGeom>
              <a:avLst/>
              <a:gdLst>
                <a:gd name="T0" fmla="*/ 7838 w 96"/>
                <a:gd name="T1" fmla="*/ 139578 h 156"/>
                <a:gd name="T2" fmla="*/ 31353 w 96"/>
                <a:gd name="T3" fmla="*/ 100807 h 156"/>
                <a:gd name="T4" fmla="*/ 31353 w 96"/>
                <a:gd name="T5" fmla="*/ 69789 h 156"/>
                <a:gd name="T6" fmla="*/ 0 w 96"/>
                <a:gd name="T7" fmla="*/ 0 h 156"/>
                <a:gd name="T8" fmla="*/ 39191 w 96"/>
                <a:gd name="T9" fmla="*/ 15509 h 156"/>
                <a:gd name="T10" fmla="*/ 39191 w 96"/>
                <a:gd name="T11" fmla="*/ 54280 h 156"/>
                <a:gd name="T12" fmla="*/ 54868 w 96"/>
                <a:gd name="T13" fmla="*/ 77543 h 156"/>
                <a:gd name="T14" fmla="*/ 78382 w 96"/>
                <a:gd name="T15" fmla="*/ 100807 h 156"/>
                <a:gd name="T16" fmla="*/ 109736 w 96"/>
                <a:gd name="T17" fmla="*/ 85298 h 156"/>
                <a:gd name="T18" fmla="*/ 125412 w 96"/>
                <a:gd name="T19" fmla="*/ 100807 h 156"/>
                <a:gd name="T20" fmla="*/ 117574 w 96"/>
                <a:gd name="T21" fmla="*/ 116315 h 156"/>
                <a:gd name="T22" fmla="*/ 101897 w 96"/>
                <a:gd name="T23" fmla="*/ 131824 h 156"/>
                <a:gd name="T24" fmla="*/ 86221 w 96"/>
                <a:gd name="T25" fmla="*/ 147333 h 156"/>
                <a:gd name="T26" fmla="*/ 78382 w 96"/>
                <a:gd name="T27" fmla="*/ 170596 h 156"/>
                <a:gd name="T28" fmla="*/ 54868 w 96"/>
                <a:gd name="T29" fmla="*/ 201613 h 156"/>
                <a:gd name="T30" fmla="*/ 31353 w 96"/>
                <a:gd name="T31" fmla="*/ 186104 h 156"/>
                <a:gd name="T32" fmla="*/ 39191 w 96"/>
                <a:gd name="T33" fmla="*/ 162841 h 156"/>
                <a:gd name="T34" fmla="*/ 7838 w 96"/>
                <a:gd name="T35" fmla="*/ 139578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6"/>
                <a:gd name="T55" fmla="*/ 0 h 156"/>
                <a:gd name="T56" fmla="*/ 96 w 96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6" h="156">
                  <a:moveTo>
                    <a:pt x="6" y="108"/>
                  </a:moveTo>
                  <a:lnTo>
                    <a:pt x="24" y="78"/>
                  </a:lnTo>
                  <a:lnTo>
                    <a:pt x="24" y="54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30" y="42"/>
                  </a:lnTo>
                  <a:lnTo>
                    <a:pt x="42" y="60"/>
                  </a:lnTo>
                  <a:lnTo>
                    <a:pt x="60" y="78"/>
                  </a:lnTo>
                  <a:lnTo>
                    <a:pt x="84" y="66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78" y="102"/>
                  </a:lnTo>
                  <a:lnTo>
                    <a:pt x="66" y="114"/>
                  </a:lnTo>
                  <a:lnTo>
                    <a:pt x="60" y="132"/>
                  </a:lnTo>
                  <a:lnTo>
                    <a:pt x="42" y="156"/>
                  </a:lnTo>
                  <a:lnTo>
                    <a:pt x="24" y="144"/>
                  </a:lnTo>
                  <a:lnTo>
                    <a:pt x="30" y="126"/>
                  </a:lnTo>
                  <a:lnTo>
                    <a:pt x="6" y="108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0" name="Freeform 268"/>
            <p:cNvSpPr>
              <a:spLocks/>
            </p:cNvSpPr>
            <p:nvPr/>
          </p:nvSpPr>
          <p:spPr bwMode="auto">
            <a:xfrm>
              <a:off x="7324795" y="4785180"/>
              <a:ext cx="988346" cy="750247"/>
            </a:xfrm>
            <a:custGeom>
              <a:avLst/>
              <a:gdLst>
                <a:gd name="T0" fmla="*/ 47034 w 757"/>
                <a:gd name="T1" fmla="*/ 540066 h 577"/>
                <a:gd name="T2" fmla="*/ 7839 w 757"/>
                <a:gd name="T3" fmla="*/ 399519 h 577"/>
                <a:gd name="T4" fmla="*/ 0 w 757"/>
                <a:gd name="T5" fmla="*/ 321437 h 577"/>
                <a:gd name="T6" fmla="*/ 39195 w 757"/>
                <a:gd name="T7" fmla="*/ 251163 h 577"/>
                <a:gd name="T8" fmla="*/ 148940 w 757"/>
                <a:gd name="T9" fmla="*/ 196506 h 577"/>
                <a:gd name="T10" fmla="*/ 203812 w 757"/>
                <a:gd name="T11" fmla="*/ 141849 h 577"/>
                <a:gd name="T12" fmla="*/ 266524 w 757"/>
                <a:gd name="T13" fmla="*/ 117123 h 577"/>
                <a:gd name="T14" fmla="*/ 344913 w 757"/>
                <a:gd name="T15" fmla="*/ 62465 h 577"/>
                <a:gd name="T16" fmla="*/ 391947 w 757"/>
                <a:gd name="T17" fmla="*/ 85890 h 577"/>
                <a:gd name="T18" fmla="*/ 431141 w 757"/>
                <a:gd name="T19" fmla="*/ 31233 h 577"/>
                <a:gd name="T20" fmla="*/ 486014 w 757"/>
                <a:gd name="T21" fmla="*/ 0 h 577"/>
                <a:gd name="T22" fmla="*/ 572242 w 757"/>
                <a:gd name="T23" fmla="*/ 15616 h 577"/>
                <a:gd name="T24" fmla="*/ 548725 w 757"/>
                <a:gd name="T25" fmla="*/ 85890 h 577"/>
                <a:gd name="T26" fmla="*/ 611437 w 757"/>
                <a:gd name="T27" fmla="*/ 101506 h 577"/>
                <a:gd name="T28" fmla="*/ 666309 w 757"/>
                <a:gd name="T29" fmla="*/ 141849 h 577"/>
                <a:gd name="T30" fmla="*/ 705504 w 757"/>
                <a:gd name="T31" fmla="*/ 39041 h 577"/>
                <a:gd name="T32" fmla="*/ 752538 w 757"/>
                <a:gd name="T33" fmla="*/ 54657 h 577"/>
                <a:gd name="T34" fmla="*/ 776054 w 757"/>
                <a:gd name="T35" fmla="*/ 78082 h 577"/>
                <a:gd name="T36" fmla="*/ 838766 w 757"/>
                <a:gd name="T37" fmla="*/ 196506 h 577"/>
                <a:gd name="T38" fmla="*/ 901477 w 757"/>
                <a:gd name="T39" fmla="*/ 258971 h 577"/>
                <a:gd name="T40" fmla="*/ 932833 w 757"/>
                <a:gd name="T41" fmla="*/ 313629 h 577"/>
                <a:gd name="T42" fmla="*/ 981173 w 757"/>
                <a:gd name="T43" fmla="*/ 376094 h 577"/>
                <a:gd name="T44" fmla="*/ 989012 w 757"/>
                <a:gd name="T45" fmla="*/ 493217 h 577"/>
                <a:gd name="T46" fmla="*/ 909316 w 757"/>
                <a:gd name="T47" fmla="*/ 680613 h 577"/>
                <a:gd name="T48" fmla="*/ 893638 w 757"/>
                <a:gd name="T49" fmla="*/ 711846 h 577"/>
                <a:gd name="T50" fmla="*/ 830927 w 757"/>
                <a:gd name="T51" fmla="*/ 750887 h 577"/>
                <a:gd name="T52" fmla="*/ 776054 w 757"/>
                <a:gd name="T53" fmla="*/ 727462 h 577"/>
                <a:gd name="T54" fmla="*/ 697665 w 757"/>
                <a:gd name="T55" fmla="*/ 719654 h 577"/>
                <a:gd name="T56" fmla="*/ 627115 w 757"/>
                <a:gd name="T57" fmla="*/ 657189 h 577"/>
                <a:gd name="T58" fmla="*/ 580081 w 757"/>
                <a:gd name="T59" fmla="*/ 633764 h 577"/>
                <a:gd name="T60" fmla="*/ 493853 w 757"/>
                <a:gd name="T61" fmla="*/ 547874 h 577"/>
                <a:gd name="T62" fmla="*/ 344913 w 757"/>
                <a:gd name="T63" fmla="*/ 540066 h 577"/>
                <a:gd name="T64" fmla="*/ 258685 w 757"/>
                <a:gd name="T65" fmla="*/ 586915 h 577"/>
                <a:gd name="T66" fmla="*/ 180295 w 757"/>
                <a:gd name="T67" fmla="*/ 594723 h 577"/>
                <a:gd name="T68" fmla="*/ 109745 w 757"/>
                <a:gd name="T69" fmla="*/ 633764 h 577"/>
                <a:gd name="T70" fmla="*/ 39195 w 757"/>
                <a:gd name="T71" fmla="*/ 602531 h 5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57"/>
                <a:gd name="T109" fmla="*/ 0 h 577"/>
                <a:gd name="T110" fmla="*/ 757 w 757"/>
                <a:gd name="T111" fmla="*/ 577 h 5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57" h="577">
                  <a:moveTo>
                    <a:pt x="30" y="463"/>
                  </a:moveTo>
                  <a:lnTo>
                    <a:pt x="36" y="415"/>
                  </a:lnTo>
                  <a:lnTo>
                    <a:pt x="30" y="385"/>
                  </a:lnTo>
                  <a:lnTo>
                    <a:pt x="6" y="307"/>
                  </a:lnTo>
                  <a:lnTo>
                    <a:pt x="6" y="283"/>
                  </a:lnTo>
                  <a:lnTo>
                    <a:pt x="0" y="247"/>
                  </a:lnTo>
                  <a:lnTo>
                    <a:pt x="6" y="217"/>
                  </a:lnTo>
                  <a:lnTo>
                    <a:pt x="30" y="193"/>
                  </a:lnTo>
                  <a:lnTo>
                    <a:pt x="78" y="175"/>
                  </a:lnTo>
                  <a:lnTo>
                    <a:pt x="114" y="151"/>
                  </a:lnTo>
                  <a:lnTo>
                    <a:pt x="144" y="145"/>
                  </a:lnTo>
                  <a:lnTo>
                    <a:pt x="156" y="109"/>
                  </a:lnTo>
                  <a:lnTo>
                    <a:pt x="180" y="97"/>
                  </a:lnTo>
                  <a:lnTo>
                    <a:pt x="204" y="90"/>
                  </a:lnTo>
                  <a:lnTo>
                    <a:pt x="240" y="60"/>
                  </a:lnTo>
                  <a:lnTo>
                    <a:pt x="264" y="48"/>
                  </a:lnTo>
                  <a:lnTo>
                    <a:pt x="282" y="60"/>
                  </a:lnTo>
                  <a:lnTo>
                    <a:pt x="300" y="66"/>
                  </a:lnTo>
                  <a:lnTo>
                    <a:pt x="312" y="42"/>
                  </a:lnTo>
                  <a:lnTo>
                    <a:pt x="330" y="24"/>
                  </a:lnTo>
                  <a:lnTo>
                    <a:pt x="360" y="18"/>
                  </a:lnTo>
                  <a:lnTo>
                    <a:pt x="372" y="0"/>
                  </a:lnTo>
                  <a:lnTo>
                    <a:pt x="396" y="6"/>
                  </a:lnTo>
                  <a:lnTo>
                    <a:pt x="438" y="12"/>
                  </a:lnTo>
                  <a:lnTo>
                    <a:pt x="432" y="36"/>
                  </a:lnTo>
                  <a:lnTo>
                    <a:pt x="420" y="66"/>
                  </a:lnTo>
                  <a:lnTo>
                    <a:pt x="438" y="78"/>
                  </a:lnTo>
                  <a:lnTo>
                    <a:pt x="468" y="78"/>
                  </a:lnTo>
                  <a:lnTo>
                    <a:pt x="492" y="115"/>
                  </a:lnTo>
                  <a:lnTo>
                    <a:pt x="510" y="109"/>
                  </a:lnTo>
                  <a:lnTo>
                    <a:pt x="540" y="90"/>
                  </a:lnTo>
                  <a:lnTo>
                    <a:pt x="540" y="30"/>
                  </a:lnTo>
                  <a:lnTo>
                    <a:pt x="564" y="0"/>
                  </a:lnTo>
                  <a:lnTo>
                    <a:pt x="576" y="42"/>
                  </a:lnTo>
                  <a:lnTo>
                    <a:pt x="582" y="54"/>
                  </a:lnTo>
                  <a:lnTo>
                    <a:pt x="594" y="60"/>
                  </a:lnTo>
                  <a:lnTo>
                    <a:pt x="612" y="121"/>
                  </a:lnTo>
                  <a:lnTo>
                    <a:pt x="642" y="151"/>
                  </a:lnTo>
                  <a:lnTo>
                    <a:pt x="678" y="163"/>
                  </a:lnTo>
                  <a:lnTo>
                    <a:pt x="690" y="199"/>
                  </a:lnTo>
                  <a:lnTo>
                    <a:pt x="708" y="211"/>
                  </a:lnTo>
                  <a:lnTo>
                    <a:pt x="714" y="241"/>
                  </a:lnTo>
                  <a:lnTo>
                    <a:pt x="751" y="265"/>
                  </a:lnTo>
                  <a:lnTo>
                    <a:pt x="751" y="289"/>
                  </a:lnTo>
                  <a:lnTo>
                    <a:pt x="757" y="325"/>
                  </a:lnTo>
                  <a:lnTo>
                    <a:pt x="757" y="379"/>
                  </a:lnTo>
                  <a:lnTo>
                    <a:pt x="714" y="469"/>
                  </a:lnTo>
                  <a:lnTo>
                    <a:pt x="696" y="523"/>
                  </a:lnTo>
                  <a:lnTo>
                    <a:pt x="696" y="547"/>
                  </a:lnTo>
                  <a:lnTo>
                    <a:pt x="684" y="547"/>
                  </a:lnTo>
                  <a:lnTo>
                    <a:pt x="660" y="559"/>
                  </a:lnTo>
                  <a:lnTo>
                    <a:pt x="636" y="577"/>
                  </a:lnTo>
                  <a:lnTo>
                    <a:pt x="618" y="577"/>
                  </a:lnTo>
                  <a:lnTo>
                    <a:pt x="594" y="559"/>
                  </a:lnTo>
                  <a:lnTo>
                    <a:pt x="576" y="571"/>
                  </a:lnTo>
                  <a:lnTo>
                    <a:pt x="534" y="553"/>
                  </a:lnTo>
                  <a:lnTo>
                    <a:pt x="498" y="535"/>
                  </a:lnTo>
                  <a:lnTo>
                    <a:pt x="480" y="505"/>
                  </a:lnTo>
                  <a:lnTo>
                    <a:pt x="468" y="481"/>
                  </a:lnTo>
                  <a:lnTo>
                    <a:pt x="444" y="487"/>
                  </a:lnTo>
                  <a:lnTo>
                    <a:pt x="420" y="463"/>
                  </a:lnTo>
                  <a:lnTo>
                    <a:pt x="378" y="421"/>
                  </a:lnTo>
                  <a:lnTo>
                    <a:pt x="312" y="409"/>
                  </a:lnTo>
                  <a:lnTo>
                    <a:pt x="264" y="415"/>
                  </a:lnTo>
                  <a:lnTo>
                    <a:pt x="204" y="433"/>
                  </a:lnTo>
                  <a:lnTo>
                    <a:pt x="198" y="451"/>
                  </a:lnTo>
                  <a:lnTo>
                    <a:pt x="162" y="457"/>
                  </a:lnTo>
                  <a:lnTo>
                    <a:pt x="138" y="457"/>
                  </a:lnTo>
                  <a:lnTo>
                    <a:pt x="120" y="475"/>
                  </a:lnTo>
                  <a:lnTo>
                    <a:pt x="84" y="487"/>
                  </a:lnTo>
                  <a:lnTo>
                    <a:pt x="60" y="487"/>
                  </a:lnTo>
                  <a:lnTo>
                    <a:pt x="30" y="463"/>
                  </a:lnTo>
                  <a:close/>
                </a:path>
              </a:pathLst>
            </a:custGeom>
            <a:solidFill>
              <a:srgbClr val="2F516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1" name="Freeform 269"/>
            <p:cNvSpPr>
              <a:spLocks/>
            </p:cNvSpPr>
            <p:nvPr/>
          </p:nvSpPr>
          <p:spPr bwMode="auto">
            <a:xfrm>
              <a:off x="8099104" y="5581172"/>
              <a:ext cx="88133" cy="118942"/>
            </a:xfrm>
            <a:custGeom>
              <a:avLst/>
              <a:gdLst>
                <a:gd name="T0" fmla="*/ 0 w 66"/>
                <a:gd name="T1" fmla="*/ 23551 h 91"/>
                <a:gd name="T2" fmla="*/ 15875 w 66"/>
                <a:gd name="T3" fmla="*/ 62802 h 91"/>
                <a:gd name="T4" fmla="*/ 23813 w 66"/>
                <a:gd name="T5" fmla="*/ 94204 h 91"/>
                <a:gd name="T6" fmla="*/ 47625 w 66"/>
                <a:gd name="T7" fmla="*/ 119063 h 91"/>
                <a:gd name="T8" fmla="*/ 63500 w 66"/>
                <a:gd name="T9" fmla="*/ 86353 h 91"/>
                <a:gd name="T10" fmla="*/ 87313 w 66"/>
                <a:gd name="T11" fmla="*/ 39252 h 91"/>
                <a:gd name="T12" fmla="*/ 87313 w 66"/>
                <a:gd name="T13" fmla="*/ 0 h 91"/>
                <a:gd name="T14" fmla="*/ 55563 w 66"/>
                <a:gd name="T15" fmla="*/ 15701 h 91"/>
                <a:gd name="T16" fmla="*/ 0 w 66"/>
                <a:gd name="T17" fmla="*/ 23551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91"/>
                <a:gd name="T29" fmla="*/ 66 w 66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91">
                  <a:moveTo>
                    <a:pt x="0" y="18"/>
                  </a:moveTo>
                  <a:lnTo>
                    <a:pt x="12" y="48"/>
                  </a:lnTo>
                  <a:lnTo>
                    <a:pt x="18" y="72"/>
                  </a:lnTo>
                  <a:lnTo>
                    <a:pt x="36" y="91"/>
                  </a:lnTo>
                  <a:lnTo>
                    <a:pt x="48" y="66"/>
                  </a:lnTo>
                  <a:lnTo>
                    <a:pt x="66" y="30"/>
                  </a:lnTo>
                  <a:lnTo>
                    <a:pt x="66" y="0"/>
                  </a:lnTo>
                  <a:lnTo>
                    <a:pt x="42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2" name="Freeform 270"/>
            <p:cNvSpPr>
              <a:spLocks/>
            </p:cNvSpPr>
            <p:nvPr/>
          </p:nvSpPr>
          <p:spPr bwMode="auto">
            <a:xfrm>
              <a:off x="6899868" y="4373458"/>
              <a:ext cx="242366" cy="265332"/>
            </a:xfrm>
            <a:custGeom>
              <a:avLst/>
              <a:gdLst>
                <a:gd name="T0" fmla="*/ 0 w 31"/>
                <a:gd name="T1" fmla="*/ 0 h 34"/>
                <a:gd name="T2" fmla="*/ 31135 w 31"/>
                <a:gd name="T3" fmla="*/ 0 h 34"/>
                <a:gd name="T4" fmla="*/ 62271 w 31"/>
                <a:gd name="T5" fmla="*/ 46784 h 34"/>
                <a:gd name="T6" fmla="*/ 85623 w 31"/>
                <a:gd name="T7" fmla="*/ 62379 h 34"/>
                <a:gd name="T8" fmla="*/ 124542 w 31"/>
                <a:gd name="T9" fmla="*/ 77974 h 34"/>
                <a:gd name="T10" fmla="*/ 186813 w 31"/>
                <a:gd name="T11" fmla="*/ 132556 h 34"/>
                <a:gd name="T12" fmla="*/ 202381 w 31"/>
                <a:gd name="T13" fmla="*/ 155948 h 34"/>
                <a:gd name="T14" fmla="*/ 233516 w 31"/>
                <a:gd name="T15" fmla="*/ 194935 h 34"/>
                <a:gd name="T16" fmla="*/ 241300 w 31"/>
                <a:gd name="T17" fmla="*/ 241720 h 34"/>
                <a:gd name="T18" fmla="*/ 210165 w 31"/>
                <a:gd name="T19" fmla="*/ 265112 h 34"/>
                <a:gd name="T20" fmla="*/ 163461 w 31"/>
                <a:gd name="T21" fmla="*/ 226125 h 34"/>
                <a:gd name="T22" fmla="*/ 116758 w 31"/>
                <a:gd name="T23" fmla="*/ 202733 h 34"/>
                <a:gd name="T24" fmla="*/ 93406 w 31"/>
                <a:gd name="T25" fmla="*/ 140353 h 34"/>
                <a:gd name="T26" fmla="*/ 70055 w 31"/>
                <a:gd name="T27" fmla="*/ 124759 h 34"/>
                <a:gd name="T28" fmla="*/ 46703 w 31"/>
                <a:gd name="T29" fmla="*/ 93569 h 34"/>
                <a:gd name="T30" fmla="*/ 7784 w 31"/>
                <a:gd name="T31" fmla="*/ 62379 h 34"/>
                <a:gd name="T32" fmla="*/ 0 w 31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4"/>
                <a:gd name="T53" fmla="*/ 31 w 31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7" y="13"/>
                    <a:pt x="6" y="12"/>
                  </a:cubicBezTo>
                  <a:cubicBezTo>
                    <a:pt x="4" y="11"/>
                    <a:pt x="1" y="8"/>
                    <a:pt x="1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3" name="Freeform 271"/>
            <p:cNvSpPr>
              <a:spLocks/>
            </p:cNvSpPr>
            <p:nvPr/>
          </p:nvSpPr>
          <p:spPr bwMode="auto">
            <a:xfrm>
              <a:off x="7230367" y="4327712"/>
              <a:ext cx="226627" cy="262281"/>
            </a:xfrm>
            <a:custGeom>
              <a:avLst/>
              <a:gdLst>
                <a:gd name="T0" fmla="*/ 15656 w 174"/>
                <a:gd name="T1" fmla="*/ 218328 h 204"/>
                <a:gd name="T2" fmla="*/ 0 w 174"/>
                <a:gd name="T3" fmla="*/ 187138 h 204"/>
                <a:gd name="T4" fmla="*/ 0 w 174"/>
                <a:gd name="T5" fmla="*/ 140353 h 204"/>
                <a:gd name="T6" fmla="*/ 15656 w 174"/>
                <a:gd name="T7" fmla="*/ 116961 h 204"/>
                <a:gd name="T8" fmla="*/ 46968 w 174"/>
                <a:gd name="T9" fmla="*/ 109164 h 204"/>
                <a:gd name="T10" fmla="*/ 78280 w 174"/>
                <a:gd name="T11" fmla="*/ 85772 h 204"/>
                <a:gd name="T12" fmla="*/ 125249 w 174"/>
                <a:gd name="T13" fmla="*/ 31190 h 204"/>
                <a:gd name="T14" fmla="*/ 180045 w 174"/>
                <a:gd name="T15" fmla="*/ 0 h 204"/>
                <a:gd name="T16" fmla="*/ 211357 w 174"/>
                <a:gd name="T17" fmla="*/ 15595 h 204"/>
                <a:gd name="T18" fmla="*/ 227013 w 174"/>
                <a:gd name="T19" fmla="*/ 38987 h 204"/>
                <a:gd name="T20" fmla="*/ 203529 w 174"/>
                <a:gd name="T21" fmla="*/ 62379 h 204"/>
                <a:gd name="T22" fmla="*/ 195701 w 174"/>
                <a:gd name="T23" fmla="*/ 85772 h 204"/>
                <a:gd name="T24" fmla="*/ 203529 w 174"/>
                <a:gd name="T25" fmla="*/ 116961 h 204"/>
                <a:gd name="T26" fmla="*/ 227013 w 174"/>
                <a:gd name="T27" fmla="*/ 140353 h 204"/>
                <a:gd name="T28" fmla="*/ 203529 w 174"/>
                <a:gd name="T29" fmla="*/ 155948 h 204"/>
                <a:gd name="T30" fmla="*/ 195701 w 174"/>
                <a:gd name="T31" fmla="*/ 171543 h 204"/>
                <a:gd name="T32" fmla="*/ 180045 w 174"/>
                <a:gd name="T33" fmla="*/ 194935 h 204"/>
                <a:gd name="T34" fmla="*/ 164389 w 174"/>
                <a:gd name="T35" fmla="*/ 218328 h 204"/>
                <a:gd name="T36" fmla="*/ 148733 w 174"/>
                <a:gd name="T37" fmla="*/ 257315 h 204"/>
                <a:gd name="T38" fmla="*/ 117421 w 174"/>
                <a:gd name="T39" fmla="*/ 265112 h 204"/>
                <a:gd name="T40" fmla="*/ 93936 w 174"/>
                <a:gd name="T41" fmla="*/ 249517 h 204"/>
                <a:gd name="T42" fmla="*/ 54796 w 174"/>
                <a:gd name="T43" fmla="*/ 249517 h 204"/>
                <a:gd name="T44" fmla="*/ 31312 w 174"/>
                <a:gd name="T45" fmla="*/ 249517 h 204"/>
                <a:gd name="T46" fmla="*/ 15656 w 174"/>
                <a:gd name="T47" fmla="*/ 218328 h 2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4"/>
                <a:gd name="T73" fmla="*/ 0 h 204"/>
                <a:gd name="T74" fmla="*/ 174 w 174"/>
                <a:gd name="T75" fmla="*/ 204 h 20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4" h="204">
                  <a:moveTo>
                    <a:pt x="12" y="168"/>
                  </a:moveTo>
                  <a:lnTo>
                    <a:pt x="0" y="144"/>
                  </a:lnTo>
                  <a:lnTo>
                    <a:pt x="0" y="108"/>
                  </a:lnTo>
                  <a:lnTo>
                    <a:pt x="12" y="90"/>
                  </a:lnTo>
                  <a:lnTo>
                    <a:pt x="36" y="84"/>
                  </a:lnTo>
                  <a:lnTo>
                    <a:pt x="60" y="66"/>
                  </a:lnTo>
                  <a:lnTo>
                    <a:pt x="96" y="24"/>
                  </a:lnTo>
                  <a:lnTo>
                    <a:pt x="138" y="0"/>
                  </a:lnTo>
                  <a:lnTo>
                    <a:pt x="162" y="12"/>
                  </a:lnTo>
                  <a:lnTo>
                    <a:pt x="174" y="30"/>
                  </a:lnTo>
                  <a:lnTo>
                    <a:pt x="156" y="48"/>
                  </a:lnTo>
                  <a:lnTo>
                    <a:pt x="150" y="66"/>
                  </a:lnTo>
                  <a:lnTo>
                    <a:pt x="156" y="90"/>
                  </a:lnTo>
                  <a:lnTo>
                    <a:pt x="174" y="108"/>
                  </a:lnTo>
                  <a:lnTo>
                    <a:pt x="156" y="120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6" y="168"/>
                  </a:lnTo>
                  <a:lnTo>
                    <a:pt x="114" y="198"/>
                  </a:lnTo>
                  <a:lnTo>
                    <a:pt x="90" y="204"/>
                  </a:lnTo>
                  <a:lnTo>
                    <a:pt x="72" y="192"/>
                  </a:lnTo>
                  <a:lnTo>
                    <a:pt x="42" y="192"/>
                  </a:lnTo>
                  <a:lnTo>
                    <a:pt x="24" y="192"/>
                  </a:lnTo>
                  <a:lnTo>
                    <a:pt x="12" y="168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4" name="Freeform 274"/>
            <p:cNvSpPr>
              <a:spLocks/>
            </p:cNvSpPr>
            <p:nvPr/>
          </p:nvSpPr>
          <p:spPr bwMode="auto">
            <a:xfrm>
              <a:off x="7456994" y="4464952"/>
              <a:ext cx="138494" cy="173839"/>
            </a:xfrm>
            <a:custGeom>
              <a:avLst/>
              <a:gdLst>
                <a:gd name="T0" fmla="*/ 15699 w 108"/>
                <a:gd name="T1" fmla="*/ 165172 h 132"/>
                <a:gd name="T2" fmla="*/ 15699 w 108"/>
                <a:gd name="T3" fmla="*/ 141576 h 132"/>
                <a:gd name="T4" fmla="*/ 0 w 108"/>
                <a:gd name="T5" fmla="*/ 110114 h 132"/>
                <a:gd name="T6" fmla="*/ 7849 w 108"/>
                <a:gd name="T7" fmla="*/ 86519 h 132"/>
                <a:gd name="T8" fmla="*/ 31397 w 108"/>
                <a:gd name="T9" fmla="*/ 31461 h 132"/>
                <a:gd name="T10" fmla="*/ 47096 w 108"/>
                <a:gd name="T11" fmla="*/ 15731 h 132"/>
                <a:gd name="T12" fmla="*/ 86342 w 108"/>
                <a:gd name="T13" fmla="*/ 7865 h 132"/>
                <a:gd name="T14" fmla="*/ 141287 w 108"/>
                <a:gd name="T15" fmla="*/ 0 h 132"/>
                <a:gd name="T16" fmla="*/ 141287 w 108"/>
                <a:gd name="T17" fmla="*/ 15731 h 132"/>
                <a:gd name="T18" fmla="*/ 117739 w 108"/>
                <a:gd name="T19" fmla="*/ 15731 h 132"/>
                <a:gd name="T20" fmla="*/ 70644 w 108"/>
                <a:gd name="T21" fmla="*/ 31461 h 132"/>
                <a:gd name="T22" fmla="*/ 54945 w 108"/>
                <a:gd name="T23" fmla="*/ 55057 h 132"/>
                <a:gd name="T24" fmla="*/ 109890 w 108"/>
                <a:gd name="T25" fmla="*/ 55057 h 132"/>
                <a:gd name="T26" fmla="*/ 117739 w 108"/>
                <a:gd name="T27" fmla="*/ 78653 h 132"/>
                <a:gd name="T28" fmla="*/ 102041 w 108"/>
                <a:gd name="T29" fmla="*/ 86519 h 132"/>
                <a:gd name="T30" fmla="*/ 86342 w 108"/>
                <a:gd name="T31" fmla="*/ 102249 h 132"/>
                <a:gd name="T32" fmla="*/ 117739 w 108"/>
                <a:gd name="T33" fmla="*/ 133710 h 132"/>
                <a:gd name="T34" fmla="*/ 125588 w 108"/>
                <a:gd name="T35" fmla="*/ 165172 h 132"/>
                <a:gd name="T36" fmla="*/ 94191 w 108"/>
                <a:gd name="T37" fmla="*/ 165172 h 132"/>
                <a:gd name="T38" fmla="*/ 70644 w 108"/>
                <a:gd name="T39" fmla="*/ 141576 h 132"/>
                <a:gd name="T40" fmla="*/ 47096 w 108"/>
                <a:gd name="T41" fmla="*/ 110114 h 132"/>
                <a:gd name="T42" fmla="*/ 47096 w 108"/>
                <a:gd name="T43" fmla="*/ 149441 h 132"/>
                <a:gd name="T44" fmla="*/ 47096 w 108"/>
                <a:gd name="T45" fmla="*/ 173037 h 132"/>
                <a:gd name="T46" fmla="*/ 15699 w 108"/>
                <a:gd name="T47" fmla="*/ 165172 h 1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8"/>
                <a:gd name="T73" fmla="*/ 0 h 132"/>
                <a:gd name="T74" fmla="*/ 108 w 108"/>
                <a:gd name="T75" fmla="*/ 132 h 1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8" h="132">
                  <a:moveTo>
                    <a:pt x="12" y="126"/>
                  </a:moveTo>
                  <a:lnTo>
                    <a:pt x="12" y="108"/>
                  </a:lnTo>
                  <a:lnTo>
                    <a:pt x="0" y="84"/>
                  </a:lnTo>
                  <a:lnTo>
                    <a:pt x="6" y="66"/>
                  </a:lnTo>
                  <a:lnTo>
                    <a:pt x="24" y="24"/>
                  </a:lnTo>
                  <a:lnTo>
                    <a:pt x="36" y="12"/>
                  </a:lnTo>
                  <a:lnTo>
                    <a:pt x="66" y="6"/>
                  </a:lnTo>
                  <a:lnTo>
                    <a:pt x="108" y="0"/>
                  </a:lnTo>
                  <a:lnTo>
                    <a:pt x="108" y="12"/>
                  </a:lnTo>
                  <a:lnTo>
                    <a:pt x="90" y="12"/>
                  </a:lnTo>
                  <a:lnTo>
                    <a:pt x="54" y="24"/>
                  </a:lnTo>
                  <a:lnTo>
                    <a:pt x="42" y="42"/>
                  </a:lnTo>
                  <a:lnTo>
                    <a:pt x="84" y="42"/>
                  </a:lnTo>
                  <a:lnTo>
                    <a:pt x="90" y="60"/>
                  </a:lnTo>
                  <a:lnTo>
                    <a:pt x="78" y="66"/>
                  </a:lnTo>
                  <a:lnTo>
                    <a:pt x="66" y="78"/>
                  </a:lnTo>
                  <a:lnTo>
                    <a:pt x="90" y="102"/>
                  </a:lnTo>
                  <a:lnTo>
                    <a:pt x="96" y="126"/>
                  </a:lnTo>
                  <a:lnTo>
                    <a:pt x="72" y="126"/>
                  </a:lnTo>
                  <a:lnTo>
                    <a:pt x="54" y="108"/>
                  </a:lnTo>
                  <a:lnTo>
                    <a:pt x="36" y="84"/>
                  </a:lnTo>
                  <a:lnTo>
                    <a:pt x="36" y="114"/>
                  </a:lnTo>
                  <a:lnTo>
                    <a:pt x="36" y="132"/>
                  </a:lnTo>
                  <a:lnTo>
                    <a:pt x="12" y="126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5" name="Freeform 275"/>
            <p:cNvSpPr>
              <a:spLocks/>
            </p:cNvSpPr>
            <p:nvPr/>
          </p:nvSpPr>
          <p:spPr bwMode="auto">
            <a:xfrm>
              <a:off x="7135939" y="4663188"/>
              <a:ext cx="264398" cy="60996"/>
            </a:xfrm>
            <a:custGeom>
              <a:avLst/>
              <a:gdLst>
                <a:gd name="T0" fmla="*/ 0 w 34"/>
                <a:gd name="T1" fmla="*/ 7541 h 8"/>
                <a:gd name="T2" fmla="*/ 70177 w 34"/>
                <a:gd name="T3" fmla="*/ 0 h 8"/>
                <a:gd name="T4" fmla="*/ 124759 w 34"/>
                <a:gd name="T5" fmla="*/ 0 h 8"/>
                <a:gd name="T6" fmla="*/ 155948 w 34"/>
                <a:gd name="T7" fmla="*/ 7541 h 8"/>
                <a:gd name="T8" fmla="*/ 179340 w 34"/>
                <a:gd name="T9" fmla="*/ 22622 h 8"/>
                <a:gd name="T10" fmla="*/ 241720 w 34"/>
                <a:gd name="T11" fmla="*/ 37703 h 8"/>
                <a:gd name="T12" fmla="*/ 265112 w 34"/>
                <a:gd name="T13" fmla="*/ 60325 h 8"/>
                <a:gd name="T14" fmla="*/ 202733 w 34"/>
                <a:gd name="T15" fmla="*/ 52784 h 8"/>
                <a:gd name="T16" fmla="*/ 148151 w 34"/>
                <a:gd name="T17" fmla="*/ 45244 h 8"/>
                <a:gd name="T18" fmla="*/ 62379 w 34"/>
                <a:gd name="T19" fmla="*/ 30163 h 8"/>
                <a:gd name="T20" fmla="*/ 0 w 34"/>
                <a:gd name="T21" fmla="*/ 7541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8"/>
                <a:gd name="T35" fmla="*/ 34 w 34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8">
                  <a:moveTo>
                    <a:pt x="0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0" y="4"/>
                    <a:pt x="8" y="4"/>
                  </a:cubicBezTo>
                  <a:cubicBezTo>
                    <a:pt x="7" y="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6" name="Freeform 276"/>
            <p:cNvSpPr>
              <a:spLocks/>
            </p:cNvSpPr>
            <p:nvPr/>
          </p:nvSpPr>
          <p:spPr bwMode="auto">
            <a:xfrm>
              <a:off x="2930747" y="3025454"/>
              <a:ext cx="157380" cy="179938"/>
            </a:xfrm>
            <a:custGeom>
              <a:avLst/>
              <a:gdLst>
                <a:gd name="T0" fmla="*/ 0 w 120"/>
                <a:gd name="T1" fmla="*/ 148190 h 138"/>
                <a:gd name="T2" fmla="*/ 0 w 120"/>
                <a:gd name="T3" fmla="*/ 116992 h 138"/>
                <a:gd name="T4" fmla="*/ 7938 w 120"/>
                <a:gd name="T5" fmla="*/ 93594 h 138"/>
                <a:gd name="T6" fmla="*/ 47625 w 120"/>
                <a:gd name="T7" fmla="*/ 31198 h 138"/>
                <a:gd name="T8" fmla="*/ 87313 w 120"/>
                <a:gd name="T9" fmla="*/ 0 h 138"/>
                <a:gd name="T10" fmla="*/ 87313 w 120"/>
                <a:gd name="T11" fmla="*/ 23398 h 138"/>
                <a:gd name="T12" fmla="*/ 71438 w 120"/>
                <a:gd name="T13" fmla="*/ 54596 h 138"/>
                <a:gd name="T14" fmla="*/ 79375 w 120"/>
                <a:gd name="T15" fmla="*/ 70195 h 138"/>
                <a:gd name="T16" fmla="*/ 142875 w 120"/>
                <a:gd name="T17" fmla="*/ 101393 h 138"/>
                <a:gd name="T18" fmla="*/ 158750 w 120"/>
                <a:gd name="T19" fmla="*/ 140391 h 138"/>
                <a:gd name="T20" fmla="*/ 158750 w 120"/>
                <a:gd name="T21" fmla="*/ 171589 h 138"/>
                <a:gd name="T22" fmla="*/ 127000 w 120"/>
                <a:gd name="T23" fmla="*/ 179388 h 138"/>
                <a:gd name="T24" fmla="*/ 111125 w 120"/>
                <a:gd name="T25" fmla="*/ 155990 h 138"/>
                <a:gd name="T26" fmla="*/ 87313 w 120"/>
                <a:gd name="T27" fmla="*/ 163789 h 138"/>
                <a:gd name="T28" fmla="*/ 63500 w 120"/>
                <a:gd name="T29" fmla="*/ 148190 h 138"/>
                <a:gd name="T30" fmla="*/ 23813 w 120"/>
                <a:gd name="T31" fmla="*/ 140391 h 138"/>
                <a:gd name="T32" fmla="*/ 0 w 120"/>
                <a:gd name="T33" fmla="*/ 14819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0"/>
                <a:gd name="T52" fmla="*/ 0 h 138"/>
                <a:gd name="T53" fmla="*/ 120 w 120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0" h="138">
                  <a:moveTo>
                    <a:pt x="0" y="114"/>
                  </a:moveTo>
                  <a:lnTo>
                    <a:pt x="0" y="90"/>
                  </a:lnTo>
                  <a:lnTo>
                    <a:pt x="6" y="72"/>
                  </a:lnTo>
                  <a:lnTo>
                    <a:pt x="36" y="24"/>
                  </a:lnTo>
                  <a:lnTo>
                    <a:pt x="66" y="0"/>
                  </a:lnTo>
                  <a:lnTo>
                    <a:pt x="66" y="18"/>
                  </a:lnTo>
                  <a:lnTo>
                    <a:pt x="54" y="42"/>
                  </a:lnTo>
                  <a:lnTo>
                    <a:pt x="60" y="54"/>
                  </a:lnTo>
                  <a:lnTo>
                    <a:pt x="108" y="78"/>
                  </a:lnTo>
                  <a:lnTo>
                    <a:pt x="120" y="108"/>
                  </a:lnTo>
                  <a:lnTo>
                    <a:pt x="120" y="132"/>
                  </a:lnTo>
                  <a:lnTo>
                    <a:pt x="96" y="138"/>
                  </a:lnTo>
                  <a:lnTo>
                    <a:pt x="84" y="120"/>
                  </a:lnTo>
                  <a:lnTo>
                    <a:pt x="66" y="126"/>
                  </a:lnTo>
                  <a:lnTo>
                    <a:pt x="48" y="114"/>
                  </a:lnTo>
                  <a:lnTo>
                    <a:pt x="18" y="108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7" name="Freeform 277"/>
            <p:cNvSpPr>
              <a:spLocks/>
            </p:cNvSpPr>
            <p:nvPr/>
          </p:nvSpPr>
          <p:spPr bwMode="auto">
            <a:xfrm>
              <a:off x="2276046" y="3931241"/>
              <a:ext cx="276989" cy="79294"/>
            </a:xfrm>
            <a:custGeom>
              <a:avLst/>
              <a:gdLst>
                <a:gd name="T0" fmla="*/ 15784 w 35"/>
                <a:gd name="T1" fmla="*/ 7779 h 10"/>
                <a:gd name="T2" fmla="*/ 63137 w 35"/>
                <a:gd name="T3" fmla="*/ 0 h 10"/>
                <a:gd name="T4" fmla="*/ 149951 w 35"/>
                <a:gd name="T5" fmla="*/ 0 h 10"/>
                <a:gd name="T6" fmla="*/ 205196 w 35"/>
                <a:gd name="T7" fmla="*/ 23336 h 10"/>
                <a:gd name="T8" fmla="*/ 220980 w 35"/>
                <a:gd name="T9" fmla="*/ 46672 h 10"/>
                <a:gd name="T10" fmla="*/ 260441 w 35"/>
                <a:gd name="T11" fmla="*/ 54451 h 10"/>
                <a:gd name="T12" fmla="*/ 276225 w 35"/>
                <a:gd name="T13" fmla="*/ 70008 h 10"/>
                <a:gd name="T14" fmla="*/ 260441 w 35"/>
                <a:gd name="T15" fmla="*/ 77787 h 10"/>
                <a:gd name="T16" fmla="*/ 197304 w 35"/>
                <a:gd name="T17" fmla="*/ 77787 h 10"/>
                <a:gd name="T18" fmla="*/ 181519 w 35"/>
                <a:gd name="T19" fmla="*/ 62230 h 10"/>
                <a:gd name="T20" fmla="*/ 165735 w 35"/>
                <a:gd name="T21" fmla="*/ 38894 h 10"/>
                <a:gd name="T22" fmla="*/ 118382 w 35"/>
                <a:gd name="T23" fmla="*/ 31115 h 10"/>
                <a:gd name="T24" fmla="*/ 71029 w 35"/>
                <a:gd name="T25" fmla="*/ 31115 h 10"/>
                <a:gd name="T26" fmla="*/ 39461 w 35"/>
                <a:gd name="T27" fmla="*/ 31115 h 10"/>
                <a:gd name="T28" fmla="*/ 0 w 35"/>
                <a:gd name="T29" fmla="*/ 23336 h 10"/>
                <a:gd name="T30" fmla="*/ 15784 w 35"/>
                <a:gd name="T31" fmla="*/ 7779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"/>
                <a:gd name="T49" fmla="*/ 0 h 10"/>
                <a:gd name="T50" fmla="*/ 35 w 35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" h="10">
                  <a:moveTo>
                    <a:pt x="2" y="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7" y="5"/>
                    <a:pt x="28" y="6"/>
                  </a:cubicBezTo>
                  <a:cubicBezTo>
                    <a:pt x="30" y="7"/>
                    <a:pt x="33" y="7"/>
                    <a:pt x="33" y="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10"/>
                    <a:pt x="33" y="10"/>
                  </a:cubicBezTo>
                  <a:cubicBezTo>
                    <a:pt x="31" y="10"/>
                    <a:pt x="25" y="10"/>
                    <a:pt x="25" y="1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8" name="Freeform 278"/>
            <p:cNvSpPr>
              <a:spLocks/>
            </p:cNvSpPr>
            <p:nvPr/>
          </p:nvSpPr>
          <p:spPr bwMode="auto">
            <a:xfrm>
              <a:off x="2553035" y="4019683"/>
              <a:ext cx="169970" cy="45748"/>
            </a:xfrm>
            <a:custGeom>
              <a:avLst/>
              <a:gdLst>
                <a:gd name="T0" fmla="*/ 31173 w 132"/>
                <a:gd name="T1" fmla="*/ 0 h 36"/>
                <a:gd name="T2" fmla="*/ 31173 w 132"/>
                <a:gd name="T3" fmla="*/ 15875 h 36"/>
                <a:gd name="T4" fmla="*/ 0 w 132"/>
                <a:gd name="T5" fmla="*/ 23813 h 36"/>
                <a:gd name="T6" fmla="*/ 38966 w 132"/>
                <a:gd name="T7" fmla="*/ 39687 h 36"/>
                <a:gd name="T8" fmla="*/ 54552 w 132"/>
                <a:gd name="T9" fmla="*/ 47625 h 36"/>
                <a:gd name="T10" fmla="*/ 85725 w 132"/>
                <a:gd name="T11" fmla="*/ 47625 h 36"/>
                <a:gd name="T12" fmla="*/ 109105 w 132"/>
                <a:gd name="T13" fmla="*/ 31750 h 36"/>
                <a:gd name="T14" fmla="*/ 171450 w 132"/>
                <a:gd name="T15" fmla="*/ 39687 h 36"/>
                <a:gd name="T16" fmla="*/ 140277 w 132"/>
                <a:gd name="T17" fmla="*/ 23813 h 36"/>
                <a:gd name="T18" fmla="*/ 93518 w 132"/>
                <a:gd name="T19" fmla="*/ 0 h 36"/>
                <a:gd name="T20" fmla="*/ 31173 w 132"/>
                <a:gd name="T21" fmla="*/ 0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2"/>
                <a:gd name="T34" fmla="*/ 0 h 36"/>
                <a:gd name="T35" fmla="*/ 132 w 132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2" h="36">
                  <a:moveTo>
                    <a:pt x="24" y="0"/>
                  </a:moveTo>
                  <a:lnTo>
                    <a:pt x="24" y="12"/>
                  </a:lnTo>
                  <a:lnTo>
                    <a:pt x="0" y="18"/>
                  </a:lnTo>
                  <a:lnTo>
                    <a:pt x="30" y="30"/>
                  </a:lnTo>
                  <a:lnTo>
                    <a:pt x="42" y="36"/>
                  </a:lnTo>
                  <a:lnTo>
                    <a:pt x="66" y="36"/>
                  </a:lnTo>
                  <a:lnTo>
                    <a:pt x="84" y="24"/>
                  </a:lnTo>
                  <a:lnTo>
                    <a:pt x="132" y="30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9" name="Freeform 279"/>
            <p:cNvSpPr>
              <a:spLocks/>
            </p:cNvSpPr>
            <p:nvPr/>
          </p:nvSpPr>
          <p:spPr bwMode="auto">
            <a:xfrm>
              <a:off x="4794125" y="3476822"/>
              <a:ext cx="78689" cy="45748"/>
            </a:xfrm>
            <a:custGeom>
              <a:avLst/>
              <a:gdLst>
                <a:gd name="T0" fmla="*/ 0 w 60"/>
                <a:gd name="T1" fmla="*/ 15346 h 36"/>
                <a:gd name="T2" fmla="*/ 46672 w 60"/>
                <a:gd name="T3" fmla="*/ 0 h 36"/>
                <a:gd name="T4" fmla="*/ 77787 w 60"/>
                <a:gd name="T5" fmla="*/ 7673 h 36"/>
                <a:gd name="T6" fmla="*/ 77787 w 60"/>
                <a:gd name="T7" fmla="*/ 23019 h 36"/>
                <a:gd name="T8" fmla="*/ 70008 w 60"/>
                <a:gd name="T9" fmla="*/ 46038 h 36"/>
                <a:gd name="T10" fmla="*/ 38894 w 60"/>
                <a:gd name="T11" fmla="*/ 30692 h 36"/>
                <a:gd name="T12" fmla="*/ 0 w 60"/>
                <a:gd name="T13" fmla="*/ 1534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36"/>
                <a:gd name="T23" fmla="*/ 60 w 60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36">
                  <a:moveTo>
                    <a:pt x="0" y="12"/>
                  </a:moveTo>
                  <a:lnTo>
                    <a:pt x="36" y="0"/>
                  </a:lnTo>
                  <a:lnTo>
                    <a:pt x="60" y="6"/>
                  </a:lnTo>
                  <a:lnTo>
                    <a:pt x="60" y="18"/>
                  </a:lnTo>
                  <a:lnTo>
                    <a:pt x="54" y="36"/>
                  </a:lnTo>
                  <a:lnTo>
                    <a:pt x="30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" name="Freeform 280"/>
            <p:cNvSpPr>
              <a:spLocks/>
            </p:cNvSpPr>
            <p:nvPr/>
          </p:nvSpPr>
          <p:spPr bwMode="auto">
            <a:xfrm>
              <a:off x="4709139" y="3391428"/>
              <a:ext cx="31476" cy="60996"/>
            </a:xfrm>
            <a:custGeom>
              <a:avLst/>
              <a:gdLst>
                <a:gd name="T0" fmla="*/ 0 w 24"/>
                <a:gd name="T1" fmla="*/ 61912 h 48"/>
                <a:gd name="T2" fmla="*/ 7938 w 24"/>
                <a:gd name="T3" fmla="*/ 7739 h 48"/>
                <a:gd name="T4" fmla="*/ 23813 w 24"/>
                <a:gd name="T5" fmla="*/ 0 h 48"/>
                <a:gd name="T6" fmla="*/ 31750 w 24"/>
                <a:gd name="T7" fmla="*/ 30956 h 48"/>
                <a:gd name="T8" fmla="*/ 31750 w 24"/>
                <a:gd name="T9" fmla="*/ 61912 h 48"/>
                <a:gd name="T10" fmla="*/ 0 w 24"/>
                <a:gd name="T11" fmla="*/ 61912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48"/>
                <a:gd name="T20" fmla="*/ 24 w 24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48">
                  <a:moveTo>
                    <a:pt x="0" y="48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1" name="Freeform 281"/>
            <p:cNvSpPr>
              <a:spLocks/>
            </p:cNvSpPr>
            <p:nvPr/>
          </p:nvSpPr>
          <p:spPr bwMode="auto">
            <a:xfrm>
              <a:off x="4699697" y="3324333"/>
              <a:ext cx="40918" cy="48797"/>
            </a:xfrm>
            <a:custGeom>
              <a:avLst/>
              <a:gdLst>
                <a:gd name="T0" fmla="*/ 0 w 30"/>
                <a:gd name="T1" fmla="*/ 15446 h 37"/>
                <a:gd name="T2" fmla="*/ 31750 w 30"/>
                <a:gd name="T3" fmla="*/ 0 h 37"/>
                <a:gd name="T4" fmla="*/ 39687 w 30"/>
                <a:gd name="T5" fmla="*/ 30892 h 37"/>
                <a:gd name="T6" fmla="*/ 31750 w 30"/>
                <a:gd name="T7" fmla="*/ 47625 h 37"/>
                <a:gd name="T8" fmla="*/ 0 w 30"/>
                <a:gd name="T9" fmla="*/ 1544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7"/>
                <a:gd name="T17" fmla="*/ 30 w 30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7">
                  <a:moveTo>
                    <a:pt x="0" y="12"/>
                  </a:moveTo>
                  <a:lnTo>
                    <a:pt x="24" y="0"/>
                  </a:lnTo>
                  <a:lnTo>
                    <a:pt x="30" y="24"/>
                  </a:lnTo>
                  <a:lnTo>
                    <a:pt x="24" y="3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2" name="Freeform 282"/>
            <p:cNvSpPr>
              <a:spLocks/>
            </p:cNvSpPr>
            <p:nvPr/>
          </p:nvSpPr>
          <p:spPr bwMode="auto">
            <a:xfrm>
              <a:off x="5518073" y="3516470"/>
              <a:ext cx="40918" cy="6100"/>
            </a:xfrm>
            <a:custGeom>
              <a:avLst/>
              <a:gdLst>
                <a:gd name="T0" fmla="*/ 31750 w 30"/>
                <a:gd name="T1" fmla="*/ 0 h 6"/>
                <a:gd name="T2" fmla="*/ 39688 w 30"/>
                <a:gd name="T3" fmla="*/ 0 h 6"/>
                <a:gd name="T4" fmla="*/ 0 w 30"/>
                <a:gd name="T5" fmla="*/ 7938 h 6"/>
                <a:gd name="T6" fmla="*/ 31750 w 3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6"/>
                <a:gd name="T14" fmla="*/ 30 w 30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6">
                  <a:moveTo>
                    <a:pt x="24" y="0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3" name="Rectangle 283"/>
            <p:cNvSpPr>
              <a:spLocks noChangeArrowheads="1"/>
            </p:cNvSpPr>
            <p:nvPr/>
          </p:nvSpPr>
          <p:spPr bwMode="auto">
            <a:xfrm>
              <a:off x="5379579" y="3748254"/>
              <a:ext cx="0" cy="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4" name="Freeform 284"/>
            <p:cNvSpPr>
              <a:spLocks/>
            </p:cNvSpPr>
            <p:nvPr/>
          </p:nvSpPr>
          <p:spPr bwMode="auto">
            <a:xfrm>
              <a:off x="5149803" y="3363981"/>
              <a:ext cx="462698" cy="179936"/>
            </a:xfrm>
            <a:custGeom>
              <a:avLst/>
              <a:gdLst>
                <a:gd name="T0" fmla="*/ 267131 w 59"/>
                <a:gd name="T1" fmla="*/ 155990 h 23"/>
                <a:gd name="T2" fmla="*/ 282844 w 59"/>
                <a:gd name="T3" fmla="*/ 163789 h 23"/>
                <a:gd name="T4" fmla="*/ 369269 w 59"/>
                <a:gd name="T5" fmla="*/ 155990 h 23"/>
                <a:gd name="T6" fmla="*/ 408553 w 59"/>
                <a:gd name="T7" fmla="*/ 148190 h 23"/>
                <a:gd name="T8" fmla="*/ 447836 w 59"/>
                <a:gd name="T9" fmla="*/ 140391 h 23"/>
                <a:gd name="T10" fmla="*/ 463550 w 59"/>
                <a:gd name="T11" fmla="*/ 148190 h 23"/>
                <a:gd name="T12" fmla="*/ 455693 w 59"/>
                <a:gd name="T13" fmla="*/ 124792 h 23"/>
                <a:gd name="T14" fmla="*/ 455693 w 59"/>
                <a:gd name="T15" fmla="*/ 70195 h 23"/>
                <a:gd name="T16" fmla="*/ 463550 w 59"/>
                <a:gd name="T17" fmla="*/ 62396 h 23"/>
                <a:gd name="T18" fmla="*/ 432123 w 59"/>
                <a:gd name="T19" fmla="*/ 23398 h 23"/>
                <a:gd name="T20" fmla="*/ 416409 w 59"/>
                <a:gd name="T21" fmla="*/ 7799 h 23"/>
                <a:gd name="T22" fmla="*/ 392839 w 59"/>
                <a:gd name="T23" fmla="*/ 7799 h 23"/>
                <a:gd name="T24" fmla="*/ 384982 w 59"/>
                <a:gd name="T25" fmla="*/ 0 h 23"/>
                <a:gd name="T26" fmla="*/ 384982 w 59"/>
                <a:gd name="T27" fmla="*/ 0 h 23"/>
                <a:gd name="T28" fmla="*/ 353555 w 59"/>
                <a:gd name="T29" fmla="*/ 23398 h 23"/>
                <a:gd name="T30" fmla="*/ 314271 w 59"/>
                <a:gd name="T31" fmla="*/ 23398 h 23"/>
                <a:gd name="T32" fmla="*/ 306414 w 59"/>
                <a:gd name="T33" fmla="*/ 23398 h 23"/>
                <a:gd name="T34" fmla="*/ 306414 w 59"/>
                <a:gd name="T35" fmla="*/ 23398 h 23"/>
                <a:gd name="T36" fmla="*/ 274987 w 59"/>
                <a:gd name="T37" fmla="*/ 7799 h 23"/>
                <a:gd name="T38" fmla="*/ 251417 w 59"/>
                <a:gd name="T39" fmla="*/ 0 h 23"/>
                <a:gd name="T40" fmla="*/ 188563 w 59"/>
                <a:gd name="T41" fmla="*/ 0 h 23"/>
                <a:gd name="T42" fmla="*/ 172849 w 59"/>
                <a:gd name="T43" fmla="*/ 0 h 23"/>
                <a:gd name="T44" fmla="*/ 149279 w 59"/>
                <a:gd name="T45" fmla="*/ 7799 h 23"/>
                <a:gd name="T46" fmla="*/ 133565 w 59"/>
                <a:gd name="T47" fmla="*/ 23398 h 23"/>
                <a:gd name="T48" fmla="*/ 94281 w 59"/>
                <a:gd name="T49" fmla="*/ 31198 h 23"/>
                <a:gd name="T50" fmla="*/ 86425 w 59"/>
                <a:gd name="T51" fmla="*/ 23398 h 23"/>
                <a:gd name="T52" fmla="*/ 78568 w 59"/>
                <a:gd name="T53" fmla="*/ 23398 h 23"/>
                <a:gd name="T54" fmla="*/ 62854 w 59"/>
                <a:gd name="T55" fmla="*/ 46797 h 23"/>
                <a:gd name="T56" fmla="*/ 31427 w 59"/>
                <a:gd name="T57" fmla="*/ 46797 h 23"/>
                <a:gd name="T58" fmla="*/ 0 w 59"/>
                <a:gd name="T59" fmla="*/ 70195 h 23"/>
                <a:gd name="T60" fmla="*/ 15714 w 59"/>
                <a:gd name="T61" fmla="*/ 93594 h 23"/>
                <a:gd name="T62" fmla="*/ 31427 w 59"/>
                <a:gd name="T63" fmla="*/ 132591 h 23"/>
                <a:gd name="T64" fmla="*/ 47141 w 59"/>
                <a:gd name="T65" fmla="*/ 155990 h 23"/>
                <a:gd name="T66" fmla="*/ 117852 w 59"/>
                <a:gd name="T67" fmla="*/ 163789 h 23"/>
                <a:gd name="T68" fmla="*/ 125709 w 59"/>
                <a:gd name="T69" fmla="*/ 163789 h 23"/>
                <a:gd name="T70" fmla="*/ 180706 w 59"/>
                <a:gd name="T71" fmla="*/ 179388 h 23"/>
                <a:gd name="T72" fmla="*/ 212133 w 59"/>
                <a:gd name="T73" fmla="*/ 163789 h 23"/>
                <a:gd name="T74" fmla="*/ 243560 w 59"/>
                <a:gd name="T75" fmla="*/ 179388 h 23"/>
                <a:gd name="T76" fmla="*/ 243560 w 59"/>
                <a:gd name="T77" fmla="*/ 179388 h 23"/>
                <a:gd name="T78" fmla="*/ 243560 w 59"/>
                <a:gd name="T79" fmla="*/ 179388 h 23"/>
                <a:gd name="T80" fmla="*/ 267131 w 59"/>
                <a:gd name="T81" fmla="*/ 155990 h 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9"/>
                <a:gd name="T124" fmla="*/ 0 h 23"/>
                <a:gd name="T125" fmla="*/ 59 w 59"/>
                <a:gd name="T126" fmla="*/ 23 h 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9" h="23">
                  <a:moveTo>
                    <a:pt x="34" y="20"/>
                  </a:moveTo>
                  <a:cubicBezTo>
                    <a:pt x="36" y="21"/>
                    <a:pt x="36" y="21"/>
                    <a:pt x="36" y="21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19"/>
                    <a:pt x="58" y="16"/>
                    <a:pt x="58" y="16"/>
                  </a:cubicBezTo>
                  <a:cubicBezTo>
                    <a:pt x="58" y="15"/>
                    <a:pt x="58" y="9"/>
                    <a:pt x="58" y="9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lnTo>
                    <a:pt x="34" y="20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5" name="Freeform 285"/>
            <p:cNvSpPr>
              <a:spLocks/>
            </p:cNvSpPr>
            <p:nvPr/>
          </p:nvSpPr>
          <p:spPr bwMode="auto">
            <a:xfrm>
              <a:off x="5366988" y="3516470"/>
              <a:ext cx="182561" cy="143339"/>
            </a:xfrm>
            <a:custGeom>
              <a:avLst/>
              <a:gdLst/>
              <a:ahLst/>
              <a:cxnLst>
                <a:cxn ang="0">
                  <a:pos x="25" y="114"/>
                </a:cxn>
                <a:cxn ang="0">
                  <a:pos x="61" y="96"/>
                </a:cxn>
                <a:cxn ang="0">
                  <a:pos x="73" y="90"/>
                </a:cxn>
                <a:cxn ang="0">
                  <a:pos x="115" y="66"/>
                </a:cxn>
                <a:cxn ang="0">
                  <a:pos x="127" y="24"/>
                </a:cxn>
                <a:cxn ang="0">
                  <a:pos x="139" y="6"/>
                </a:cxn>
                <a:cxn ang="0">
                  <a:pos x="139" y="0"/>
                </a:cxn>
                <a:cxn ang="0">
                  <a:pos x="115" y="6"/>
                </a:cxn>
                <a:cxn ang="0">
                  <a:pos x="49" y="12"/>
                </a:cxn>
                <a:cxn ang="0">
                  <a:pos x="37" y="6"/>
                </a:cxn>
                <a:cxn ang="0">
                  <a:pos x="19" y="24"/>
                </a:cxn>
                <a:cxn ang="0">
                  <a:pos x="19" y="24"/>
                </a:cxn>
                <a:cxn ang="0">
                  <a:pos x="25" y="48"/>
                </a:cxn>
                <a:cxn ang="0">
                  <a:pos x="0" y="102"/>
                </a:cxn>
                <a:cxn ang="0">
                  <a:pos x="13" y="102"/>
                </a:cxn>
                <a:cxn ang="0">
                  <a:pos x="25" y="114"/>
                </a:cxn>
              </a:cxnLst>
              <a:rect l="0" t="0" r="r" b="b"/>
              <a:pathLst>
                <a:path w="139" h="114">
                  <a:moveTo>
                    <a:pt x="25" y="114"/>
                  </a:moveTo>
                  <a:lnTo>
                    <a:pt x="61" y="96"/>
                  </a:lnTo>
                  <a:lnTo>
                    <a:pt x="73" y="90"/>
                  </a:lnTo>
                  <a:lnTo>
                    <a:pt x="115" y="66"/>
                  </a:lnTo>
                  <a:lnTo>
                    <a:pt x="127" y="24"/>
                  </a:lnTo>
                  <a:lnTo>
                    <a:pt x="139" y="6"/>
                  </a:lnTo>
                  <a:lnTo>
                    <a:pt x="139" y="0"/>
                  </a:lnTo>
                  <a:lnTo>
                    <a:pt x="115" y="6"/>
                  </a:lnTo>
                  <a:lnTo>
                    <a:pt x="49" y="12"/>
                  </a:lnTo>
                  <a:lnTo>
                    <a:pt x="37" y="6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5" y="48"/>
                  </a:lnTo>
                  <a:lnTo>
                    <a:pt x="0" y="102"/>
                  </a:lnTo>
                  <a:lnTo>
                    <a:pt x="13" y="102"/>
                  </a:lnTo>
                  <a:lnTo>
                    <a:pt x="25" y="114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6" name="Freeform 286"/>
            <p:cNvSpPr>
              <a:spLocks/>
            </p:cNvSpPr>
            <p:nvPr/>
          </p:nvSpPr>
          <p:spPr bwMode="auto">
            <a:xfrm>
              <a:off x="5344954" y="3632362"/>
              <a:ext cx="125904" cy="115892"/>
            </a:xfrm>
            <a:custGeom>
              <a:avLst/>
              <a:gdLst>
                <a:gd name="T0" fmla="*/ 119144 w 97"/>
                <a:gd name="T1" fmla="*/ 30903 h 90"/>
                <a:gd name="T2" fmla="*/ 119144 w 97"/>
                <a:gd name="T3" fmla="*/ 0 h 90"/>
                <a:gd name="T4" fmla="*/ 103433 w 97"/>
                <a:gd name="T5" fmla="*/ 7726 h 90"/>
                <a:gd name="T6" fmla="*/ 56299 w 97"/>
                <a:gd name="T7" fmla="*/ 30903 h 90"/>
                <a:gd name="T8" fmla="*/ 40588 w 97"/>
                <a:gd name="T9" fmla="*/ 15452 h 90"/>
                <a:gd name="T10" fmla="*/ 23567 w 97"/>
                <a:gd name="T11" fmla="*/ 15452 h 90"/>
                <a:gd name="T12" fmla="*/ 15711 w 97"/>
                <a:gd name="T13" fmla="*/ 23177 h 90"/>
                <a:gd name="T14" fmla="*/ 0 w 97"/>
                <a:gd name="T15" fmla="*/ 54081 h 90"/>
                <a:gd name="T16" fmla="*/ 23567 w 97"/>
                <a:gd name="T17" fmla="*/ 115887 h 90"/>
                <a:gd name="T18" fmla="*/ 32732 w 97"/>
                <a:gd name="T19" fmla="*/ 115887 h 90"/>
                <a:gd name="T20" fmla="*/ 32732 w 97"/>
                <a:gd name="T21" fmla="*/ 115887 h 90"/>
                <a:gd name="T22" fmla="*/ 32732 w 97"/>
                <a:gd name="T23" fmla="*/ 115887 h 90"/>
                <a:gd name="T24" fmla="*/ 48443 w 97"/>
                <a:gd name="T25" fmla="*/ 115887 h 90"/>
                <a:gd name="T26" fmla="*/ 64155 w 97"/>
                <a:gd name="T27" fmla="*/ 100435 h 90"/>
                <a:gd name="T28" fmla="*/ 87722 w 97"/>
                <a:gd name="T29" fmla="*/ 100435 h 90"/>
                <a:gd name="T30" fmla="*/ 95577 w 97"/>
                <a:gd name="T31" fmla="*/ 84984 h 90"/>
                <a:gd name="T32" fmla="*/ 79866 w 97"/>
                <a:gd name="T33" fmla="*/ 46355 h 90"/>
                <a:gd name="T34" fmla="*/ 111289 w 97"/>
                <a:gd name="T35" fmla="*/ 38629 h 90"/>
                <a:gd name="T36" fmla="*/ 127000 w 97"/>
                <a:gd name="T37" fmla="*/ 30903 h 90"/>
                <a:gd name="T38" fmla="*/ 119144 w 97"/>
                <a:gd name="T39" fmla="*/ 30903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7"/>
                <a:gd name="T61" fmla="*/ 0 h 90"/>
                <a:gd name="T62" fmla="*/ 97 w 97"/>
                <a:gd name="T63" fmla="*/ 90 h 9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7" name="Freeform 287"/>
            <p:cNvSpPr>
              <a:spLocks/>
            </p:cNvSpPr>
            <p:nvPr/>
          </p:nvSpPr>
          <p:spPr bwMode="auto">
            <a:xfrm>
              <a:off x="5344954" y="3632362"/>
              <a:ext cx="125904" cy="115892"/>
            </a:xfrm>
            <a:custGeom>
              <a:avLst/>
              <a:gdLst/>
              <a:ahLst/>
              <a:cxnLst>
                <a:cxn ang="0">
                  <a:pos x="91" y="24"/>
                </a:cxn>
                <a:cxn ang="0">
                  <a:pos x="91" y="0"/>
                </a:cxn>
                <a:cxn ang="0">
                  <a:pos x="79" y="6"/>
                </a:cxn>
                <a:cxn ang="0">
                  <a:pos x="43" y="24"/>
                </a:cxn>
                <a:cxn ang="0">
                  <a:pos x="31" y="12"/>
                </a:cxn>
                <a:cxn ang="0">
                  <a:pos x="18" y="12"/>
                </a:cxn>
                <a:cxn ang="0">
                  <a:pos x="12" y="18"/>
                </a:cxn>
                <a:cxn ang="0">
                  <a:pos x="0" y="42"/>
                </a:cxn>
                <a:cxn ang="0">
                  <a:pos x="18" y="90"/>
                </a:cxn>
                <a:cxn ang="0">
                  <a:pos x="25" y="90"/>
                </a:cxn>
                <a:cxn ang="0">
                  <a:pos x="25" y="90"/>
                </a:cxn>
                <a:cxn ang="0">
                  <a:pos x="25" y="90"/>
                </a:cxn>
                <a:cxn ang="0">
                  <a:pos x="37" y="90"/>
                </a:cxn>
                <a:cxn ang="0">
                  <a:pos x="49" y="78"/>
                </a:cxn>
                <a:cxn ang="0">
                  <a:pos x="67" y="78"/>
                </a:cxn>
                <a:cxn ang="0">
                  <a:pos x="73" y="66"/>
                </a:cxn>
                <a:cxn ang="0">
                  <a:pos x="61" y="36"/>
                </a:cxn>
                <a:cxn ang="0">
                  <a:pos x="85" y="30"/>
                </a:cxn>
                <a:cxn ang="0">
                  <a:pos x="97" y="24"/>
                </a:cxn>
                <a:cxn ang="0">
                  <a:pos x="91" y="24"/>
                </a:cxn>
              </a:cxnLst>
              <a:rect l="0" t="0" r="r" b="b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" name="Freeform 288"/>
            <p:cNvSpPr>
              <a:spLocks/>
            </p:cNvSpPr>
            <p:nvPr/>
          </p:nvSpPr>
          <p:spPr bwMode="auto">
            <a:xfrm>
              <a:off x="5782472" y="3848895"/>
              <a:ext cx="119609" cy="79294"/>
            </a:xfrm>
            <a:custGeom>
              <a:avLst/>
              <a:gdLst>
                <a:gd name="T0" fmla="*/ 23812 w 90"/>
                <a:gd name="T1" fmla="*/ 62230 h 60"/>
                <a:gd name="T2" fmla="*/ 87312 w 90"/>
                <a:gd name="T3" fmla="*/ 77787 h 60"/>
                <a:gd name="T4" fmla="*/ 103187 w 90"/>
                <a:gd name="T5" fmla="*/ 38894 h 60"/>
                <a:gd name="T6" fmla="*/ 119062 w 90"/>
                <a:gd name="T7" fmla="*/ 31115 h 60"/>
                <a:gd name="T8" fmla="*/ 111125 w 90"/>
                <a:gd name="T9" fmla="*/ 0 h 60"/>
                <a:gd name="T10" fmla="*/ 39687 w 90"/>
                <a:gd name="T11" fmla="*/ 23336 h 60"/>
                <a:gd name="T12" fmla="*/ 7937 w 90"/>
                <a:gd name="T13" fmla="*/ 7779 h 60"/>
                <a:gd name="T14" fmla="*/ 0 w 90"/>
                <a:gd name="T15" fmla="*/ 31115 h 60"/>
                <a:gd name="T16" fmla="*/ 23812 w 90"/>
                <a:gd name="T17" fmla="*/ 62230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"/>
                <a:gd name="T28" fmla="*/ 0 h 60"/>
                <a:gd name="T29" fmla="*/ 90 w 90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" h="60">
                  <a:moveTo>
                    <a:pt x="18" y="48"/>
                  </a:moveTo>
                  <a:lnTo>
                    <a:pt x="66" y="60"/>
                  </a:lnTo>
                  <a:lnTo>
                    <a:pt x="78" y="30"/>
                  </a:lnTo>
                  <a:lnTo>
                    <a:pt x="90" y="24"/>
                  </a:lnTo>
                  <a:lnTo>
                    <a:pt x="84" y="0"/>
                  </a:lnTo>
                  <a:lnTo>
                    <a:pt x="30" y="18"/>
                  </a:lnTo>
                  <a:lnTo>
                    <a:pt x="6" y="6"/>
                  </a:lnTo>
                  <a:lnTo>
                    <a:pt x="0" y="24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" name="Freeform 289"/>
            <p:cNvSpPr>
              <a:spLocks/>
            </p:cNvSpPr>
            <p:nvPr/>
          </p:nvSpPr>
          <p:spPr bwMode="auto">
            <a:xfrm>
              <a:off x="5801357" y="3879393"/>
              <a:ext cx="185707" cy="216536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10" y="6"/>
                </a:cxn>
                <a:cxn ang="0">
                  <a:pos x="9" y="13"/>
                </a:cxn>
                <a:cxn ang="0">
                  <a:pos x="4" y="17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4" y="28"/>
                </a:cxn>
                <a:cxn ang="0">
                  <a:pos x="11" y="23"/>
                </a:cxn>
                <a:cxn ang="0">
                  <a:pos x="17" y="15"/>
                </a:cxn>
                <a:cxn ang="0">
                  <a:pos x="20" y="11"/>
                </a:cxn>
                <a:cxn ang="0">
                  <a:pos x="24" y="7"/>
                </a:cxn>
                <a:cxn ang="0">
                  <a:pos x="16" y="1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1" y="1"/>
                </a:cxn>
                <a:cxn ang="0">
                  <a:pos x="9" y="6"/>
                </a:cxn>
              </a:cxnLst>
              <a:rect l="0" t="0" r="r" b="b"/>
              <a:pathLst>
                <a:path w="24" h="28">
                  <a:moveTo>
                    <a:pt x="9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3" y="18"/>
                    <a:pt x="0" y="18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0" name="Freeform 290"/>
            <p:cNvSpPr>
              <a:spLocks/>
            </p:cNvSpPr>
            <p:nvPr/>
          </p:nvSpPr>
          <p:spPr bwMode="auto">
            <a:xfrm>
              <a:off x="5565286" y="4019683"/>
              <a:ext cx="264398" cy="16468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8" y="4"/>
                </a:cxn>
                <a:cxn ang="0">
                  <a:pos x="14" y="7"/>
                </a:cxn>
                <a:cxn ang="0">
                  <a:pos x="3" y="7"/>
                </a:cxn>
                <a:cxn ang="0">
                  <a:pos x="0" y="8"/>
                </a:cxn>
                <a:cxn ang="0">
                  <a:pos x="1" y="12"/>
                </a:cxn>
                <a:cxn ang="0">
                  <a:pos x="5" y="21"/>
                </a:cxn>
                <a:cxn ang="0">
                  <a:pos x="12" y="19"/>
                </a:cxn>
                <a:cxn ang="0">
                  <a:pos x="15" y="19"/>
                </a:cxn>
                <a:cxn ang="0">
                  <a:pos x="19" y="15"/>
                </a:cxn>
                <a:cxn ang="0">
                  <a:pos x="25" y="13"/>
                </a:cxn>
                <a:cxn ang="0">
                  <a:pos x="34" y="10"/>
                </a:cxn>
                <a:cxn ang="0">
                  <a:pos x="31" y="3"/>
                </a:cxn>
                <a:cxn ang="0">
                  <a:pos x="30" y="0"/>
                </a:cxn>
              </a:cxnLst>
              <a:rect l="0" t="0" r="r" b="b"/>
              <a:pathLst>
                <a:path w="34" h="21">
                  <a:moveTo>
                    <a:pt x="30" y="0"/>
                  </a:moveTo>
                  <a:cubicBezTo>
                    <a:pt x="25" y="2"/>
                    <a:pt x="18" y="3"/>
                    <a:pt x="18" y="4"/>
                  </a:cubicBezTo>
                  <a:cubicBezTo>
                    <a:pt x="16" y="5"/>
                    <a:pt x="14" y="7"/>
                    <a:pt x="1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1" y="3"/>
                    <a:pt x="31" y="3"/>
                    <a:pt x="31" y="3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1" name="Freeform 291"/>
            <p:cNvSpPr>
              <a:spLocks/>
            </p:cNvSpPr>
            <p:nvPr/>
          </p:nvSpPr>
          <p:spPr bwMode="auto">
            <a:xfrm>
              <a:off x="5379579" y="3659809"/>
              <a:ext cx="491025" cy="423921"/>
            </a:xfrm>
            <a:custGeom>
              <a:avLst/>
              <a:gdLst>
                <a:gd name="T0" fmla="*/ 492125 w 63"/>
                <a:gd name="T1" fmla="*/ 265877 h 54"/>
                <a:gd name="T2" fmla="*/ 429633 w 63"/>
                <a:gd name="T3" fmla="*/ 250237 h 54"/>
                <a:gd name="T4" fmla="*/ 406198 w 63"/>
                <a:gd name="T5" fmla="*/ 218957 h 54"/>
                <a:gd name="T6" fmla="*/ 414010 w 63"/>
                <a:gd name="T7" fmla="*/ 195498 h 54"/>
                <a:gd name="T8" fmla="*/ 406198 w 63"/>
                <a:gd name="T9" fmla="*/ 195498 h 54"/>
                <a:gd name="T10" fmla="*/ 374952 w 63"/>
                <a:gd name="T11" fmla="*/ 179858 h 54"/>
                <a:gd name="T12" fmla="*/ 359329 w 63"/>
                <a:gd name="T13" fmla="*/ 132938 h 54"/>
                <a:gd name="T14" fmla="*/ 328083 w 63"/>
                <a:gd name="T15" fmla="*/ 101659 h 54"/>
                <a:gd name="T16" fmla="*/ 328083 w 63"/>
                <a:gd name="T17" fmla="*/ 93839 h 54"/>
                <a:gd name="T18" fmla="*/ 304649 w 63"/>
                <a:gd name="T19" fmla="*/ 93839 h 54"/>
                <a:gd name="T20" fmla="*/ 281214 w 63"/>
                <a:gd name="T21" fmla="*/ 78199 h 54"/>
                <a:gd name="T22" fmla="*/ 218722 w 63"/>
                <a:gd name="T23" fmla="*/ 70379 h 54"/>
                <a:gd name="T24" fmla="*/ 195288 w 63"/>
                <a:gd name="T25" fmla="*/ 46919 h 54"/>
                <a:gd name="T26" fmla="*/ 117173 w 63"/>
                <a:gd name="T27" fmla="*/ 7820 h 54"/>
                <a:gd name="T28" fmla="*/ 85927 w 63"/>
                <a:gd name="T29" fmla="*/ 0 h 54"/>
                <a:gd name="T30" fmla="*/ 93738 w 63"/>
                <a:gd name="T31" fmla="*/ 0 h 54"/>
                <a:gd name="T32" fmla="*/ 78115 w 63"/>
                <a:gd name="T33" fmla="*/ 7820 h 54"/>
                <a:gd name="T34" fmla="*/ 46869 w 63"/>
                <a:gd name="T35" fmla="*/ 15640 h 54"/>
                <a:gd name="T36" fmla="*/ 62492 w 63"/>
                <a:gd name="T37" fmla="*/ 54739 h 54"/>
                <a:gd name="T38" fmla="*/ 54681 w 63"/>
                <a:gd name="T39" fmla="*/ 70379 h 54"/>
                <a:gd name="T40" fmla="*/ 31246 w 63"/>
                <a:gd name="T41" fmla="*/ 70379 h 54"/>
                <a:gd name="T42" fmla="*/ 15623 w 63"/>
                <a:gd name="T43" fmla="*/ 86019 h 54"/>
                <a:gd name="T44" fmla="*/ 0 w 63"/>
                <a:gd name="T45" fmla="*/ 86019 h 54"/>
                <a:gd name="T46" fmla="*/ 15623 w 63"/>
                <a:gd name="T47" fmla="*/ 117299 h 54"/>
                <a:gd name="T48" fmla="*/ 70304 w 63"/>
                <a:gd name="T49" fmla="*/ 226777 h 54"/>
                <a:gd name="T50" fmla="*/ 101550 w 63"/>
                <a:gd name="T51" fmla="*/ 258057 h 54"/>
                <a:gd name="T52" fmla="*/ 117173 w 63"/>
                <a:gd name="T53" fmla="*/ 304976 h 54"/>
                <a:gd name="T54" fmla="*/ 132796 w 63"/>
                <a:gd name="T55" fmla="*/ 359716 h 54"/>
                <a:gd name="T56" fmla="*/ 187476 w 63"/>
                <a:gd name="T57" fmla="*/ 414455 h 54"/>
                <a:gd name="T58" fmla="*/ 187476 w 63"/>
                <a:gd name="T59" fmla="*/ 422275 h 54"/>
                <a:gd name="T60" fmla="*/ 210911 w 63"/>
                <a:gd name="T61" fmla="*/ 414455 h 54"/>
                <a:gd name="T62" fmla="*/ 296837 w 63"/>
                <a:gd name="T63" fmla="*/ 414455 h 54"/>
                <a:gd name="T64" fmla="*/ 328083 w 63"/>
                <a:gd name="T65" fmla="*/ 390995 h 54"/>
                <a:gd name="T66" fmla="*/ 421821 w 63"/>
                <a:gd name="T67" fmla="*/ 359716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"/>
                <a:gd name="T103" fmla="*/ 0 h 54"/>
                <a:gd name="T104" fmla="*/ 63 w 63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" h="54">
                  <a:moveTo>
                    <a:pt x="63" y="34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3"/>
                    <a:pt x="40" y="51"/>
                    <a:pt x="42" y="50"/>
                  </a:cubicBezTo>
                  <a:cubicBezTo>
                    <a:pt x="42" y="49"/>
                    <a:pt x="49" y="48"/>
                    <a:pt x="54" y="46"/>
                  </a:cubicBezTo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2" name="Freeform 292"/>
            <p:cNvSpPr>
              <a:spLocks/>
            </p:cNvSpPr>
            <p:nvPr/>
          </p:nvSpPr>
          <p:spPr bwMode="auto">
            <a:xfrm>
              <a:off x="5801357" y="3928190"/>
              <a:ext cx="75542" cy="91493"/>
            </a:xfrm>
            <a:custGeom>
              <a:avLst/>
              <a:gdLst>
                <a:gd name="T0" fmla="*/ 0 w 10"/>
                <a:gd name="T1" fmla="*/ 92075 h 12"/>
                <a:gd name="T2" fmla="*/ 31115 w 10"/>
                <a:gd name="T3" fmla="*/ 84402 h 12"/>
                <a:gd name="T4" fmla="*/ 70009 w 10"/>
                <a:gd name="T5" fmla="*/ 53710 h 12"/>
                <a:gd name="T6" fmla="*/ 77788 w 10"/>
                <a:gd name="T7" fmla="*/ 0 h 12"/>
                <a:gd name="T8" fmla="*/ 70009 w 1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2"/>
                <a:gd name="T17" fmla="*/ 10 w 10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2">
                  <a:moveTo>
                    <a:pt x="0" y="12"/>
                  </a:moveTo>
                  <a:cubicBezTo>
                    <a:pt x="3" y="12"/>
                    <a:pt x="4" y="11"/>
                    <a:pt x="4" y="1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3" name="Freeform 293"/>
            <p:cNvSpPr>
              <a:spLocks/>
            </p:cNvSpPr>
            <p:nvPr/>
          </p:nvSpPr>
          <p:spPr bwMode="auto">
            <a:xfrm>
              <a:off x="5461416" y="3507320"/>
              <a:ext cx="251808" cy="250082"/>
            </a:xfrm>
            <a:custGeom>
              <a:avLst/>
              <a:gdLst/>
              <a:ahLst/>
              <a:cxnLst>
                <a:cxn ang="0">
                  <a:pos x="168" y="120"/>
                </a:cxn>
                <a:cxn ang="0">
                  <a:pos x="132" y="90"/>
                </a:cxn>
                <a:cxn ang="0">
                  <a:pos x="132" y="66"/>
                </a:cxn>
                <a:cxn ang="0">
                  <a:pos x="138" y="42"/>
                </a:cxn>
                <a:cxn ang="0">
                  <a:pos x="114" y="6"/>
                </a:cxn>
                <a:cxn ang="0">
                  <a:pos x="102" y="0"/>
                </a:cxn>
                <a:cxn ang="0">
                  <a:pos x="72" y="6"/>
                </a:cxn>
                <a:cxn ang="0">
                  <a:pos x="66" y="6"/>
                </a:cxn>
                <a:cxn ang="0">
                  <a:pos x="66" y="12"/>
                </a:cxn>
                <a:cxn ang="0">
                  <a:pos x="54" y="30"/>
                </a:cxn>
                <a:cxn ang="0">
                  <a:pos x="42" y="72"/>
                </a:cxn>
                <a:cxn ang="0">
                  <a:pos x="0" y="96"/>
                </a:cxn>
                <a:cxn ang="0">
                  <a:pos x="0" y="120"/>
                </a:cxn>
                <a:cxn ang="0">
                  <a:pos x="24" y="126"/>
                </a:cxn>
                <a:cxn ang="0">
                  <a:pos x="84" y="156"/>
                </a:cxn>
                <a:cxn ang="0">
                  <a:pos x="102" y="174"/>
                </a:cxn>
                <a:cxn ang="0">
                  <a:pos x="150" y="180"/>
                </a:cxn>
                <a:cxn ang="0">
                  <a:pos x="168" y="192"/>
                </a:cxn>
                <a:cxn ang="0">
                  <a:pos x="186" y="192"/>
                </a:cxn>
                <a:cxn ang="0">
                  <a:pos x="180" y="180"/>
                </a:cxn>
                <a:cxn ang="0">
                  <a:pos x="192" y="174"/>
                </a:cxn>
                <a:cxn ang="0">
                  <a:pos x="180" y="150"/>
                </a:cxn>
                <a:cxn ang="0">
                  <a:pos x="168" y="120"/>
                </a:cxn>
              </a:cxnLst>
              <a:rect l="0" t="0" r="r" b="b"/>
              <a:pathLst>
                <a:path w="192" h="192">
                  <a:moveTo>
                    <a:pt x="168" y="120"/>
                  </a:moveTo>
                  <a:lnTo>
                    <a:pt x="132" y="90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14" y="6"/>
                  </a:lnTo>
                  <a:lnTo>
                    <a:pt x="102" y="0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6" y="12"/>
                  </a:lnTo>
                  <a:lnTo>
                    <a:pt x="54" y="30"/>
                  </a:lnTo>
                  <a:lnTo>
                    <a:pt x="42" y="72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24" y="126"/>
                  </a:lnTo>
                  <a:lnTo>
                    <a:pt x="84" y="156"/>
                  </a:lnTo>
                  <a:lnTo>
                    <a:pt x="102" y="174"/>
                  </a:lnTo>
                  <a:lnTo>
                    <a:pt x="150" y="180"/>
                  </a:lnTo>
                  <a:lnTo>
                    <a:pt x="168" y="192"/>
                  </a:lnTo>
                  <a:lnTo>
                    <a:pt x="186" y="192"/>
                  </a:lnTo>
                  <a:lnTo>
                    <a:pt x="180" y="180"/>
                  </a:lnTo>
                  <a:lnTo>
                    <a:pt x="192" y="174"/>
                  </a:lnTo>
                  <a:lnTo>
                    <a:pt x="180" y="150"/>
                  </a:lnTo>
                  <a:lnTo>
                    <a:pt x="168" y="120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4" name="Freeform 294"/>
            <p:cNvSpPr>
              <a:spLocks/>
            </p:cNvSpPr>
            <p:nvPr/>
          </p:nvSpPr>
          <p:spPr bwMode="auto">
            <a:xfrm>
              <a:off x="5606206" y="3437176"/>
              <a:ext cx="468991" cy="426970"/>
            </a:xfrm>
            <a:custGeom>
              <a:avLst/>
              <a:gdLst/>
              <a:ahLst/>
              <a:cxnLst>
                <a:cxn ang="0">
                  <a:pos x="53" y="38"/>
                </a:cxn>
                <a:cxn ang="0">
                  <a:pos x="53" y="38"/>
                </a:cxn>
                <a:cxn ang="0">
                  <a:pos x="55" y="32"/>
                </a:cxn>
                <a:cxn ang="0">
                  <a:pos x="51" y="30"/>
                </a:cxn>
                <a:cxn ang="0">
                  <a:pos x="51" y="25"/>
                </a:cxn>
                <a:cxn ang="0">
                  <a:pos x="52" y="21"/>
                </a:cxn>
                <a:cxn ang="0">
                  <a:pos x="53" y="12"/>
                </a:cxn>
                <a:cxn ang="0">
                  <a:pos x="49" y="11"/>
                </a:cxn>
                <a:cxn ang="0">
                  <a:pos x="45" y="8"/>
                </a:cxn>
                <a:cxn ang="0">
                  <a:pos x="40" y="5"/>
                </a:cxn>
                <a:cxn ang="0">
                  <a:pos x="36" y="6"/>
                </a:cxn>
                <a:cxn ang="0">
                  <a:pos x="31" y="8"/>
                </a:cxn>
                <a:cxn ang="0">
                  <a:pos x="30" y="10"/>
                </a:cxn>
                <a:cxn ang="0">
                  <a:pos x="26" y="11"/>
                </a:cxn>
                <a:cxn ang="0">
                  <a:pos x="22" y="11"/>
                </a:cxn>
                <a:cxn ang="0">
                  <a:pos x="19" y="9"/>
                </a:cxn>
                <a:cxn ang="0">
                  <a:pos x="15" y="9"/>
                </a:cxn>
                <a:cxn ang="0">
                  <a:pos x="15" y="6"/>
                </a:cxn>
                <a:cxn ang="0">
                  <a:pos x="12" y="4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6" y="3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1" y="10"/>
                </a:cxn>
                <a:cxn ang="0">
                  <a:pos x="1" y="10"/>
                </a:cxn>
                <a:cxn ang="0">
                  <a:pos x="5" y="16"/>
                </a:cxn>
                <a:cxn ang="0">
                  <a:pos x="4" y="20"/>
                </a:cxn>
                <a:cxn ang="0">
                  <a:pos x="4" y="24"/>
                </a:cxn>
                <a:cxn ang="0">
                  <a:pos x="10" y="29"/>
                </a:cxn>
                <a:cxn ang="0">
                  <a:pos x="12" y="34"/>
                </a:cxn>
                <a:cxn ang="0">
                  <a:pos x="14" y="38"/>
                </a:cxn>
                <a:cxn ang="0">
                  <a:pos x="15" y="36"/>
                </a:cxn>
                <a:cxn ang="0">
                  <a:pos x="19" y="39"/>
                </a:cxn>
                <a:cxn ang="0">
                  <a:pos x="23" y="44"/>
                </a:cxn>
                <a:cxn ang="0">
                  <a:pos x="28" y="48"/>
                </a:cxn>
                <a:cxn ang="0">
                  <a:pos x="34" y="49"/>
                </a:cxn>
                <a:cxn ang="0">
                  <a:pos x="39" y="48"/>
                </a:cxn>
                <a:cxn ang="0">
                  <a:pos x="42" y="52"/>
                </a:cxn>
                <a:cxn ang="0">
                  <a:pos x="53" y="55"/>
                </a:cxn>
                <a:cxn ang="0">
                  <a:pos x="55" y="55"/>
                </a:cxn>
                <a:cxn ang="0">
                  <a:pos x="55" y="51"/>
                </a:cxn>
                <a:cxn ang="0">
                  <a:pos x="60" y="49"/>
                </a:cxn>
                <a:cxn ang="0">
                  <a:pos x="59" y="46"/>
                </a:cxn>
                <a:cxn ang="0">
                  <a:pos x="58" y="44"/>
                </a:cxn>
                <a:cxn ang="0">
                  <a:pos x="54" y="40"/>
                </a:cxn>
                <a:cxn ang="0">
                  <a:pos x="53" y="38"/>
                </a:cxn>
              </a:cxnLst>
              <a:rect l="0" t="0" r="r" b="b"/>
              <a:pathLst>
                <a:path w="60" h="55">
                  <a:moveTo>
                    <a:pt x="53" y="38"/>
                  </a:moveTo>
                  <a:cubicBezTo>
                    <a:pt x="53" y="38"/>
                    <a:pt x="53" y="38"/>
                    <a:pt x="53" y="38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6"/>
                    <a:pt x="0" y="7"/>
                  </a:cubicBezTo>
                  <a:cubicBezTo>
                    <a:pt x="0" y="7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8"/>
                    <a:pt x="53" y="38"/>
                    <a:pt x="53" y="38"/>
                  </a:cubicBezTo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5" name="Freeform 295"/>
            <p:cNvSpPr>
              <a:spLocks/>
            </p:cNvSpPr>
            <p:nvPr/>
          </p:nvSpPr>
          <p:spPr bwMode="auto">
            <a:xfrm>
              <a:off x="6021689" y="3522570"/>
              <a:ext cx="406039" cy="381222"/>
            </a:xfrm>
            <a:custGeom>
              <a:avLst/>
              <a:gdLst/>
              <a:ahLst/>
              <a:cxnLst>
                <a:cxn ang="0">
                  <a:pos x="28" y="47"/>
                </a:cxn>
                <a:cxn ang="0">
                  <a:pos x="32" y="45"/>
                </a:cxn>
                <a:cxn ang="0">
                  <a:pos x="29" y="41"/>
                </a:cxn>
                <a:cxn ang="0">
                  <a:pos x="27" y="37"/>
                </a:cxn>
                <a:cxn ang="0">
                  <a:pos x="30" y="34"/>
                </a:cxn>
                <a:cxn ang="0">
                  <a:pos x="34" y="34"/>
                </a:cxn>
                <a:cxn ang="0">
                  <a:pos x="40" y="25"/>
                </a:cxn>
                <a:cxn ang="0">
                  <a:pos x="42" y="21"/>
                </a:cxn>
                <a:cxn ang="0">
                  <a:pos x="44" y="16"/>
                </a:cxn>
                <a:cxn ang="0">
                  <a:pos x="41" y="14"/>
                </a:cxn>
                <a:cxn ang="0">
                  <a:pos x="41" y="9"/>
                </a:cxn>
                <a:cxn ang="0">
                  <a:pos x="52" y="7"/>
                </a:cxn>
                <a:cxn ang="0">
                  <a:pos x="51" y="6"/>
                </a:cxn>
                <a:cxn ang="0">
                  <a:pos x="47" y="1"/>
                </a:cxn>
                <a:cxn ang="0">
                  <a:pos x="44" y="0"/>
                </a:cxn>
                <a:cxn ang="0">
                  <a:pos x="37" y="1"/>
                </a:cxn>
                <a:cxn ang="0">
                  <a:pos x="32" y="3"/>
                </a:cxn>
                <a:cxn ang="0">
                  <a:pos x="32" y="6"/>
                </a:cxn>
                <a:cxn ang="0">
                  <a:pos x="30" y="11"/>
                </a:cxn>
                <a:cxn ang="0">
                  <a:pos x="28" y="12"/>
                </a:cxn>
                <a:cxn ang="0">
                  <a:pos x="28" y="14"/>
                </a:cxn>
                <a:cxn ang="0">
                  <a:pos x="27" y="15"/>
                </a:cxn>
                <a:cxn ang="0">
                  <a:pos x="26" y="19"/>
                </a:cxn>
                <a:cxn ang="0">
                  <a:pos x="20" y="21"/>
                </a:cxn>
                <a:cxn ang="0">
                  <a:pos x="17" y="23"/>
                </a:cxn>
                <a:cxn ang="0">
                  <a:pos x="14" y="28"/>
                </a:cxn>
                <a:cxn ang="0">
                  <a:pos x="8" y="28"/>
                </a:cxn>
                <a:cxn ang="0">
                  <a:pos x="4" y="27"/>
                </a:cxn>
                <a:cxn ang="0">
                  <a:pos x="0" y="27"/>
                </a:cxn>
                <a:cxn ang="0">
                  <a:pos x="1" y="29"/>
                </a:cxn>
                <a:cxn ang="0">
                  <a:pos x="5" y="33"/>
                </a:cxn>
                <a:cxn ang="0">
                  <a:pos x="6" y="35"/>
                </a:cxn>
                <a:cxn ang="0">
                  <a:pos x="7" y="38"/>
                </a:cxn>
                <a:cxn ang="0">
                  <a:pos x="2" y="40"/>
                </a:cxn>
                <a:cxn ang="0">
                  <a:pos x="2" y="44"/>
                </a:cxn>
                <a:cxn ang="0">
                  <a:pos x="7" y="43"/>
                </a:cxn>
                <a:cxn ang="0">
                  <a:pos x="18" y="43"/>
                </a:cxn>
                <a:cxn ang="0">
                  <a:pos x="22" y="49"/>
                </a:cxn>
                <a:cxn ang="0">
                  <a:pos x="24" y="48"/>
                </a:cxn>
                <a:cxn ang="0">
                  <a:pos x="28" y="47"/>
                </a:cxn>
              </a:cxnLst>
              <a:rect l="0" t="0" r="r" b="b"/>
              <a:pathLst>
                <a:path w="52" h="49">
                  <a:moveTo>
                    <a:pt x="28" y="47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1" y="11"/>
                    <a:pt x="30" y="11"/>
                  </a:cubicBezTo>
                  <a:cubicBezTo>
                    <a:pt x="30" y="11"/>
                    <a:pt x="28" y="12"/>
                    <a:pt x="28" y="12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1" y="21"/>
                    <a:pt x="20" y="21"/>
                  </a:cubicBezTo>
                  <a:cubicBezTo>
                    <a:pt x="20" y="21"/>
                    <a:pt x="17" y="23"/>
                    <a:pt x="17" y="23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9" y="28"/>
                    <a:pt x="8" y="28"/>
                  </a:cubicBezTo>
                  <a:cubicBezTo>
                    <a:pt x="7" y="28"/>
                    <a:pt x="4" y="27"/>
                    <a:pt x="4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4" y="48"/>
                    <a:pt x="24" y="48"/>
                    <a:pt x="24" y="48"/>
                  </a:cubicBezTo>
                  <a:lnTo>
                    <a:pt x="28" y="47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6" name="Freeform 296"/>
            <p:cNvSpPr>
              <a:spLocks/>
            </p:cNvSpPr>
            <p:nvPr/>
          </p:nvSpPr>
          <p:spPr bwMode="auto">
            <a:xfrm>
              <a:off x="6191659" y="3562216"/>
              <a:ext cx="723948" cy="741098"/>
            </a:xfrm>
            <a:custGeom>
              <a:avLst/>
              <a:gdLst>
                <a:gd name="T0" fmla="*/ 668920 w 553"/>
                <a:gd name="T1" fmla="*/ 304466 h 571"/>
                <a:gd name="T2" fmla="*/ 716046 w 553"/>
                <a:gd name="T3" fmla="*/ 234205 h 571"/>
                <a:gd name="T4" fmla="*/ 723900 w 553"/>
                <a:gd name="T5" fmla="*/ 218591 h 571"/>
                <a:gd name="T6" fmla="*/ 653212 w 553"/>
                <a:gd name="T7" fmla="*/ 195171 h 571"/>
                <a:gd name="T8" fmla="*/ 596923 w 553"/>
                <a:gd name="T9" fmla="*/ 249819 h 571"/>
                <a:gd name="T10" fmla="*/ 534089 w 553"/>
                <a:gd name="T11" fmla="*/ 249819 h 571"/>
                <a:gd name="T12" fmla="*/ 494818 w 553"/>
                <a:gd name="T13" fmla="*/ 234205 h 571"/>
                <a:gd name="T14" fmla="*/ 463401 w 553"/>
                <a:gd name="T15" fmla="*/ 257625 h 571"/>
                <a:gd name="T16" fmla="*/ 377004 w 553"/>
                <a:gd name="T17" fmla="*/ 242012 h 571"/>
                <a:gd name="T18" fmla="*/ 322024 w 553"/>
                <a:gd name="T19" fmla="*/ 156137 h 571"/>
                <a:gd name="T20" fmla="*/ 267044 w 553"/>
                <a:gd name="T21" fmla="*/ 109296 h 571"/>
                <a:gd name="T22" fmla="*/ 274899 w 553"/>
                <a:gd name="T23" fmla="*/ 62455 h 571"/>
                <a:gd name="T24" fmla="*/ 298461 w 553"/>
                <a:gd name="T25" fmla="*/ 0 h 571"/>
                <a:gd name="T26" fmla="*/ 219919 w 553"/>
                <a:gd name="T27" fmla="*/ 0 h 571"/>
                <a:gd name="T28" fmla="*/ 235627 w 553"/>
                <a:gd name="T29" fmla="*/ 15614 h 571"/>
                <a:gd name="T30" fmla="*/ 149231 w 553"/>
                <a:gd name="T31" fmla="*/ 70261 h 571"/>
                <a:gd name="T32" fmla="*/ 157085 w 553"/>
                <a:gd name="T33" fmla="*/ 124909 h 571"/>
                <a:gd name="T34" fmla="*/ 94251 w 553"/>
                <a:gd name="T35" fmla="*/ 226398 h 571"/>
                <a:gd name="T36" fmla="*/ 39271 w 553"/>
                <a:gd name="T37" fmla="*/ 249819 h 571"/>
                <a:gd name="T38" fmla="*/ 78542 w 553"/>
                <a:gd name="T39" fmla="*/ 312273 h 571"/>
                <a:gd name="T40" fmla="*/ 15708 w 553"/>
                <a:gd name="T41" fmla="*/ 335694 h 571"/>
                <a:gd name="T42" fmla="*/ 0 w 553"/>
                <a:gd name="T43" fmla="*/ 343501 h 571"/>
                <a:gd name="T44" fmla="*/ 54980 w 553"/>
                <a:gd name="T45" fmla="*/ 413762 h 571"/>
                <a:gd name="T46" fmla="*/ 117814 w 553"/>
                <a:gd name="T47" fmla="*/ 530864 h 571"/>
                <a:gd name="T48" fmla="*/ 180648 w 553"/>
                <a:gd name="T49" fmla="*/ 664882 h 571"/>
                <a:gd name="T50" fmla="*/ 227773 w 553"/>
                <a:gd name="T51" fmla="*/ 742950 h 571"/>
                <a:gd name="T52" fmla="*/ 282753 w 553"/>
                <a:gd name="T53" fmla="*/ 680495 h 571"/>
                <a:gd name="T54" fmla="*/ 298461 w 553"/>
                <a:gd name="T55" fmla="*/ 594620 h 571"/>
                <a:gd name="T56" fmla="*/ 361295 w 553"/>
                <a:gd name="T57" fmla="*/ 499637 h 571"/>
                <a:gd name="T58" fmla="*/ 447692 w 553"/>
                <a:gd name="T59" fmla="*/ 429376 h 571"/>
                <a:gd name="T60" fmla="*/ 510526 w 553"/>
                <a:gd name="T61" fmla="*/ 382535 h 571"/>
                <a:gd name="T62" fmla="*/ 486963 w 553"/>
                <a:gd name="T63" fmla="*/ 304466 h 571"/>
                <a:gd name="T64" fmla="*/ 502672 w 553"/>
                <a:gd name="T65" fmla="*/ 281046 h 571"/>
                <a:gd name="T66" fmla="*/ 549797 w 553"/>
                <a:gd name="T67" fmla="*/ 296659 h 571"/>
                <a:gd name="T68" fmla="*/ 589069 w 553"/>
                <a:gd name="T69" fmla="*/ 320080 h 571"/>
                <a:gd name="T70" fmla="*/ 604777 w 553"/>
                <a:gd name="T71" fmla="*/ 343501 h 571"/>
                <a:gd name="T72" fmla="*/ 604777 w 553"/>
                <a:gd name="T73" fmla="*/ 398148 h 571"/>
                <a:gd name="T74" fmla="*/ 645357 w 553"/>
                <a:gd name="T75" fmla="*/ 327887 h 57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53"/>
                <a:gd name="T115" fmla="*/ 0 h 571"/>
                <a:gd name="T116" fmla="*/ 553 w 553"/>
                <a:gd name="T117" fmla="*/ 571 h 57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53" h="571">
                  <a:moveTo>
                    <a:pt x="493" y="252"/>
                  </a:moveTo>
                  <a:lnTo>
                    <a:pt x="511" y="234"/>
                  </a:lnTo>
                  <a:lnTo>
                    <a:pt x="523" y="198"/>
                  </a:lnTo>
                  <a:lnTo>
                    <a:pt x="547" y="180"/>
                  </a:lnTo>
                  <a:lnTo>
                    <a:pt x="553" y="168"/>
                  </a:lnTo>
                  <a:lnTo>
                    <a:pt x="529" y="150"/>
                  </a:lnTo>
                  <a:lnTo>
                    <a:pt x="499" y="150"/>
                  </a:lnTo>
                  <a:lnTo>
                    <a:pt x="474" y="168"/>
                  </a:lnTo>
                  <a:lnTo>
                    <a:pt x="456" y="192"/>
                  </a:lnTo>
                  <a:lnTo>
                    <a:pt x="432" y="192"/>
                  </a:lnTo>
                  <a:lnTo>
                    <a:pt x="408" y="192"/>
                  </a:lnTo>
                  <a:lnTo>
                    <a:pt x="390" y="180"/>
                  </a:lnTo>
                  <a:lnTo>
                    <a:pt x="378" y="180"/>
                  </a:lnTo>
                  <a:lnTo>
                    <a:pt x="366" y="198"/>
                  </a:lnTo>
                  <a:lnTo>
                    <a:pt x="354" y="198"/>
                  </a:lnTo>
                  <a:lnTo>
                    <a:pt x="330" y="192"/>
                  </a:lnTo>
                  <a:lnTo>
                    <a:pt x="288" y="186"/>
                  </a:lnTo>
                  <a:lnTo>
                    <a:pt x="228" y="156"/>
                  </a:lnTo>
                  <a:lnTo>
                    <a:pt x="246" y="120"/>
                  </a:lnTo>
                  <a:lnTo>
                    <a:pt x="216" y="108"/>
                  </a:lnTo>
                  <a:lnTo>
                    <a:pt x="204" y="84"/>
                  </a:lnTo>
                  <a:lnTo>
                    <a:pt x="216" y="66"/>
                  </a:lnTo>
                  <a:lnTo>
                    <a:pt x="210" y="48"/>
                  </a:lnTo>
                  <a:lnTo>
                    <a:pt x="234" y="12"/>
                  </a:lnTo>
                  <a:lnTo>
                    <a:pt x="228" y="0"/>
                  </a:lnTo>
                  <a:lnTo>
                    <a:pt x="192" y="0"/>
                  </a:lnTo>
                  <a:lnTo>
                    <a:pt x="168" y="0"/>
                  </a:lnTo>
                  <a:lnTo>
                    <a:pt x="174" y="6"/>
                  </a:lnTo>
                  <a:lnTo>
                    <a:pt x="180" y="12"/>
                  </a:lnTo>
                  <a:lnTo>
                    <a:pt x="114" y="24"/>
                  </a:lnTo>
                  <a:lnTo>
                    <a:pt x="114" y="54"/>
                  </a:lnTo>
                  <a:lnTo>
                    <a:pt x="132" y="66"/>
                  </a:lnTo>
                  <a:lnTo>
                    <a:pt x="120" y="96"/>
                  </a:lnTo>
                  <a:lnTo>
                    <a:pt x="108" y="120"/>
                  </a:lnTo>
                  <a:lnTo>
                    <a:pt x="72" y="174"/>
                  </a:lnTo>
                  <a:lnTo>
                    <a:pt x="48" y="174"/>
                  </a:lnTo>
                  <a:lnTo>
                    <a:pt x="30" y="192"/>
                  </a:lnTo>
                  <a:lnTo>
                    <a:pt x="42" y="216"/>
                  </a:lnTo>
                  <a:lnTo>
                    <a:pt x="60" y="240"/>
                  </a:lnTo>
                  <a:lnTo>
                    <a:pt x="36" y="252"/>
                  </a:lnTo>
                  <a:lnTo>
                    <a:pt x="12" y="258"/>
                  </a:lnTo>
                  <a:lnTo>
                    <a:pt x="0" y="264"/>
                  </a:lnTo>
                  <a:lnTo>
                    <a:pt x="24" y="294"/>
                  </a:lnTo>
                  <a:lnTo>
                    <a:pt x="42" y="318"/>
                  </a:lnTo>
                  <a:lnTo>
                    <a:pt x="78" y="294"/>
                  </a:lnTo>
                  <a:lnTo>
                    <a:pt x="90" y="408"/>
                  </a:lnTo>
                  <a:lnTo>
                    <a:pt x="108" y="457"/>
                  </a:lnTo>
                  <a:lnTo>
                    <a:pt x="138" y="511"/>
                  </a:lnTo>
                  <a:lnTo>
                    <a:pt x="156" y="541"/>
                  </a:lnTo>
                  <a:lnTo>
                    <a:pt x="174" y="571"/>
                  </a:lnTo>
                  <a:lnTo>
                    <a:pt x="192" y="553"/>
                  </a:lnTo>
                  <a:lnTo>
                    <a:pt x="216" y="523"/>
                  </a:lnTo>
                  <a:lnTo>
                    <a:pt x="222" y="499"/>
                  </a:lnTo>
                  <a:lnTo>
                    <a:pt x="228" y="457"/>
                  </a:lnTo>
                  <a:lnTo>
                    <a:pt x="234" y="420"/>
                  </a:lnTo>
                  <a:lnTo>
                    <a:pt x="276" y="384"/>
                  </a:lnTo>
                  <a:lnTo>
                    <a:pt x="318" y="354"/>
                  </a:lnTo>
                  <a:lnTo>
                    <a:pt x="342" y="330"/>
                  </a:lnTo>
                  <a:lnTo>
                    <a:pt x="360" y="300"/>
                  </a:lnTo>
                  <a:lnTo>
                    <a:pt x="390" y="294"/>
                  </a:lnTo>
                  <a:lnTo>
                    <a:pt x="378" y="246"/>
                  </a:lnTo>
                  <a:lnTo>
                    <a:pt x="372" y="234"/>
                  </a:lnTo>
                  <a:lnTo>
                    <a:pt x="378" y="228"/>
                  </a:lnTo>
                  <a:lnTo>
                    <a:pt x="384" y="216"/>
                  </a:lnTo>
                  <a:lnTo>
                    <a:pt x="402" y="216"/>
                  </a:lnTo>
                  <a:lnTo>
                    <a:pt x="420" y="228"/>
                  </a:lnTo>
                  <a:lnTo>
                    <a:pt x="456" y="234"/>
                  </a:lnTo>
                  <a:lnTo>
                    <a:pt x="450" y="246"/>
                  </a:lnTo>
                  <a:lnTo>
                    <a:pt x="444" y="258"/>
                  </a:lnTo>
                  <a:lnTo>
                    <a:pt x="462" y="264"/>
                  </a:lnTo>
                  <a:lnTo>
                    <a:pt x="456" y="288"/>
                  </a:lnTo>
                  <a:lnTo>
                    <a:pt x="462" y="306"/>
                  </a:lnTo>
                  <a:lnTo>
                    <a:pt x="474" y="282"/>
                  </a:lnTo>
                  <a:lnTo>
                    <a:pt x="493" y="252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7" name="Freeform 297"/>
            <p:cNvSpPr>
              <a:spLocks/>
            </p:cNvSpPr>
            <p:nvPr/>
          </p:nvSpPr>
          <p:spPr bwMode="auto">
            <a:xfrm>
              <a:off x="6005950" y="3476822"/>
              <a:ext cx="358826" cy="262281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38" y="4"/>
                </a:cxn>
                <a:cxn ang="0">
                  <a:pos x="35" y="4"/>
                </a:cxn>
                <a:cxn ang="0">
                  <a:pos x="34" y="1"/>
                </a:cxn>
                <a:cxn ang="0">
                  <a:pos x="33" y="0"/>
                </a:cxn>
                <a:cxn ang="0">
                  <a:pos x="30" y="3"/>
                </a:cxn>
                <a:cxn ang="0">
                  <a:pos x="28" y="5"/>
                </a:cxn>
                <a:cxn ang="0">
                  <a:pos x="24" y="6"/>
                </a:cxn>
                <a:cxn ang="0">
                  <a:pos x="22" y="4"/>
                </a:cxn>
                <a:cxn ang="0">
                  <a:pos x="19" y="4"/>
                </a:cxn>
                <a:cxn ang="0">
                  <a:pos x="15" y="3"/>
                </a:cxn>
                <a:cxn ang="0">
                  <a:pos x="14" y="8"/>
                </a:cxn>
                <a:cxn ang="0">
                  <a:pos x="9" y="10"/>
                </a:cxn>
                <a:cxn ang="0">
                  <a:pos x="7" y="12"/>
                </a:cxn>
                <a:cxn ang="0">
                  <a:pos x="4" y="11"/>
                </a:cxn>
                <a:cxn ang="0">
                  <a:pos x="2" y="10"/>
                </a:cxn>
                <a:cxn ang="0">
                  <a:pos x="1" y="16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4" y="27"/>
                </a:cxn>
                <a:cxn ang="0">
                  <a:pos x="2" y="33"/>
                </a:cxn>
                <a:cxn ang="0">
                  <a:pos x="2" y="33"/>
                </a:cxn>
                <a:cxn ang="0">
                  <a:pos x="6" y="33"/>
                </a:cxn>
                <a:cxn ang="0">
                  <a:pos x="10" y="34"/>
                </a:cxn>
                <a:cxn ang="0">
                  <a:pos x="16" y="34"/>
                </a:cxn>
                <a:cxn ang="0">
                  <a:pos x="19" y="29"/>
                </a:cxn>
                <a:cxn ang="0">
                  <a:pos x="22" y="27"/>
                </a:cxn>
                <a:cxn ang="0">
                  <a:pos x="28" y="25"/>
                </a:cxn>
                <a:cxn ang="0">
                  <a:pos x="29" y="21"/>
                </a:cxn>
                <a:cxn ang="0">
                  <a:pos x="30" y="20"/>
                </a:cxn>
                <a:cxn ang="0">
                  <a:pos x="30" y="18"/>
                </a:cxn>
                <a:cxn ang="0">
                  <a:pos x="32" y="17"/>
                </a:cxn>
                <a:cxn ang="0">
                  <a:pos x="34" y="12"/>
                </a:cxn>
                <a:cxn ang="0">
                  <a:pos x="34" y="9"/>
                </a:cxn>
                <a:cxn ang="0">
                  <a:pos x="39" y="7"/>
                </a:cxn>
                <a:cxn ang="0">
                  <a:pos x="46" y="6"/>
                </a:cxn>
                <a:cxn ang="0">
                  <a:pos x="44" y="3"/>
                </a:cxn>
                <a:cxn ang="0">
                  <a:pos x="42" y="3"/>
                </a:cxn>
              </a:cxnLst>
              <a:rect l="0" t="0" r="r" b="b"/>
              <a:pathLst>
                <a:path w="46" h="34">
                  <a:moveTo>
                    <a:pt x="42" y="3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9" y="34"/>
                    <a:pt x="10" y="34"/>
                  </a:cubicBezTo>
                  <a:cubicBezTo>
                    <a:pt x="11" y="34"/>
                    <a:pt x="16" y="34"/>
                    <a:pt x="16" y="34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22" y="27"/>
                    <a:pt x="22" y="27"/>
                  </a:cubicBezTo>
                  <a:cubicBezTo>
                    <a:pt x="23" y="27"/>
                    <a:pt x="28" y="25"/>
                    <a:pt x="28" y="25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2" y="17"/>
                    <a:pt x="32" y="17"/>
                  </a:cubicBezTo>
                  <a:cubicBezTo>
                    <a:pt x="33" y="17"/>
                    <a:pt x="34" y="12"/>
                    <a:pt x="34" y="1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4" y="3"/>
                    <a:pt x="44" y="3"/>
                    <a:pt x="44" y="3"/>
                  </a:cubicBezTo>
                  <a:lnTo>
                    <a:pt x="42" y="3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8" name="Freeform 299"/>
            <p:cNvSpPr>
              <a:spLocks/>
            </p:cNvSpPr>
            <p:nvPr/>
          </p:nvSpPr>
          <p:spPr bwMode="auto">
            <a:xfrm>
              <a:off x="5014457" y="2811969"/>
              <a:ext cx="157380" cy="106743"/>
            </a:xfrm>
            <a:custGeom>
              <a:avLst/>
              <a:gdLst>
                <a:gd name="T0" fmla="*/ 150813 w 20"/>
                <a:gd name="T1" fmla="*/ 30843 h 14"/>
                <a:gd name="T2" fmla="*/ 134938 w 20"/>
                <a:gd name="T3" fmla="*/ 15421 h 14"/>
                <a:gd name="T4" fmla="*/ 119062 w 20"/>
                <a:gd name="T5" fmla="*/ 0 h 14"/>
                <a:gd name="T6" fmla="*/ 103187 w 20"/>
                <a:gd name="T7" fmla="*/ 7711 h 14"/>
                <a:gd name="T8" fmla="*/ 71438 w 20"/>
                <a:gd name="T9" fmla="*/ 0 h 14"/>
                <a:gd name="T10" fmla="*/ 39688 w 20"/>
                <a:gd name="T11" fmla="*/ 0 h 14"/>
                <a:gd name="T12" fmla="*/ 7938 w 20"/>
                <a:gd name="T13" fmla="*/ 7711 h 14"/>
                <a:gd name="T14" fmla="*/ 7938 w 20"/>
                <a:gd name="T15" fmla="*/ 38554 h 14"/>
                <a:gd name="T16" fmla="*/ 0 w 20"/>
                <a:gd name="T17" fmla="*/ 46264 h 14"/>
                <a:gd name="T18" fmla="*/ 15875 w 20"/>
                <a:gd name="T19" fmla="*/ 46264 h 14"/>
                <a:gd name="T20" fmla="*/ 31750 w 20"/>
                <a:gd name="T21" fmla="*/ 53975 h 14"/>
                <a:gd name="T22" fmla="*/ 47625 w 20"/>
                <a:gd name="T23" fmla="*/ 61686 h 14"/>
                <a:gd name="T24" fmla="*/ 55562 w 20"/>
                <a:gd name="T25" fmla="*/ 77107 h 14"/>
                <a:gd name="T26" fmla="*/ 47625 w 20"/>
                <a:gd name="T27" fmla="*/ 92529 h 14"/>
                <a:gd name="T28" fmla="*/ 55562 w 20"/>
                <a:gd name="T29" fmla="*/ 92529 h 14"/>
                <a:gd name="T30" fmla="*/ 71438 w 20"/>
                <a:gd name="T31" fmla="*/ 107950 h 14"/>
                <a:gd name="T32" fmla="*/ 87312 w 20"/>
                <a:gd name="T33" fmla="*/ 100239 h 14"/>
                <a:gd name="T34" fmla="*/ 103187 w 20"/>
                <a:gd name="T35" fmla="*/ 92529 h 14"/>
                <a:gd name="T36" fmla="*/ 127000 w 20"/>
                <a:gd name="T37" fmla="*/ 92529 h 14"/>
                <a:gd name="T38" fmla="*/ 127000 w 20"/>
                <a:gd name="T39" fmla="*/ 69396 h 14"/>
                <a:gd name="T40" fmla="*/ 142875 w 20"/>
                <a:gd name="T41" fmla="*/ 53975 h 14"/>
                <a:gd name="T42" fmla="*/ 158750 w 20"/>
                <a:gd name="T43" fmla="*/ 30843 h 14"/>
                <a:gd name="T44" fmla="*/ 150813 w 20"/>
                <a:gd name="T45" fmla="*/ 30843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"/>
                <a:gd name="T70" fmla="*/ 0 h 14"/>
                <a:gd name="T71" fmla="*/ 20 w 20"/>
                <a:gd name="T72" fmla="*/ 14 h 1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" h="14">
                  <a:moveTo>
                    <a:pt x="19" y="4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5" y="12"/>
                    <a:pt x="16" y="12"/>
                  </a:cubicBezTo>
                  <a:cubicBezTo>
                    <a:pt x="17" y="12"/>
                    <a:pt x="16" y="9"/>
                    <a:pt x="16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9" name="Freeform 300"/>
            <p:cNvSpPr>
              <a:spLocks/>
            </p:cNvSpPr>
            <p:nvPr/>
          </p:nvSpPr>
          <p:spPr bwMode="auto">
            <a:xfrm>
              <a:off x="5083705" y="2662531"/>
              <a:ext cx="116460" cy="100642"/>
            </a:xfrm>
            <a:custGeom>
              <a:avLst/>
              <a:gdLst>
                <a:gd name="T0" fmla="*/ 71438 w 90"/>
                <a:gd name="T1" fmla="*/ 85969 h 78"/>
                <a:gd name="T2" fmla="*/ 103188 w 90"/>
                <a:gd name="T3" fmla="*/ 101600 h 78"/>
                <a:gd name="T4" fmla="*/ 111125 w 90"/>
                <a:gd name="T5" fmla="*/ 54708 h 78"/>
                <a:gd name="T6" fmla="*/ 111125 w 90"/>
                <a:gd name="T7" fmla="*/ 39077 h 78"/>
                <a:gd name="T8" fmla="*/ 119063 w 90"/>
                <a:gd name="T9" fmla="*/ 7815 h 78"/>
                <a:gd name="T10" fmla="*/ 111125 w 90"/>
                <a:gd name="T11" fmla="*/ 0 h 78"/>
                <a:gd name="T12" fmla="*/ 95250 w 90"/>
                <a:gd name="T13" fmla="*/ 0 h 78"/>
                <a:gd name="T14" fmla="*/ 47625 w 90"/>
                <a:gd name="T15" fmla="*/ 0 h 78"/>
                <a:gd name="T16" fmla="*/ 0 w 90"/>
                <a:gd name="T17" fmla="*/ 23446 h 78"/>
                <a:gd name="T18" fmla="*/ 0 w 90"/>
                <a:gd name="T19" fmla="*/ 39077 h 78"/>
                <a:gd name="T20" fmla="*/ 7938 w 90"/>
                <a:gd name="T21" fmla="*/ 54708 h 78"/>
                <a:gd name="T22" fmla="*/ 15875 w 90"/>
                <a:gd name="T23" fmla="*/ 62523 h 78"/>
                <a:gd name="T24" fmla="*/ 23813 w 90"/>
                <a:gd name="T25" fmla="*/ 70338 h 78"/>
                <a:gd name="T26" fmla="*/ 15875 w 90"/>
                <a:gd name="T27" fmla="*/ 78154 h 78"/>
                <a:gd name="T28" fmla="*/ 47625 w 90"/>
                <a:gd name="T29" fmla="*/ 70338 h 78"/>
                <a:gd name="T30" fmla="*/ 71438 w 90"/>
                <a:gd name="T31" fmla="*/ 85969 h 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0"/>
                <a:gd name="T49" fmla="*/ 0 h 78"/>
                <a:gd name="T50" fmla="*/ 90 w 90"/>
                <a:gd name="T51" fmla="*/ 78 h 7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0" h="78">
                  <a:moveTo>
                    <a:pt x="54" y="66"/>
                  </a:moveTo>
                  <a:lnTo>
                    <a:pt x="78" y="78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90" y="6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36" y="0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36" y="54"/>
                  </a:lnTo>
                  <a:lnTo>
                    <a:pt x="54" y="66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40" name="Freeform 301"/>
            <p:cNvSpPr>
              <a:spLocks/>
            </p:cNvSpPr>
            <p:nvPr/>
          </p:nvSpPr>
          <p:spPr bwMode="auto">
            <a:xfrm>
              <a:off x="5077409" y="2821120"/>
              <a:ext cx="232922" cy="210434"/>
            </a:xfrm>
            <a:custGeom>
              <a:avLst/>
              <a:gdLst>
                <a:gd name="T0" fmla="*/ 233362 w 30"/>
                <a:gd name="T1" fmla="*/ 109479 h 27"/>
                <a:gd name="T2" fmla="*/ 210026 w 30"/>
                <a:gd name="T3" fmla="*/ 86019 h 27"/>
                <a:gd name="T4" fmla="*/ 178911 w 30"/>
                <a:gd name="T5" fmla="*/ 23460 h 27"/>
                <a:gd name="T6" fmla="*/ 155575 w 30"/>
                <a:gd name="T7" fmla="*/ 15640 h 27"/>
                <a:gd name="T8" fmla="*/ 132238 w 30"/>
                <a:gd name="T9" fmla="*/ 0 h 27"/>
                <a:gd name="T10" fmla="*/ 108902 w 30"/>
                <a:gd name="T11" fmla="*/ 15640 h 27"/>
                <a:gd name="T12" fmla="*/ 85566 w 30"/>
                <a:gd name="T13" fmla="*/ 23460 h 27"/>
                <a:gd name="T14" fmla="*/ 93345 w 30"/>
                <a:gd name="T15" fmla="*/ 23460 h 27"/>
                <a:gd name="T16" fmla="*/ 77787 w 30"/>
                <a:gd name="T17" fmla="*/ 46920 h 27"/>
                <a:gd name="T18" fmla="*/ 62230 w 30"/>
                <a:gd name="T19" fmla="*/ 62559 h 27"/>
                <a:gd name="T20" fmla="*/ 62230 w 30"/>
                <a:gd name="T21" fmla="*/ 86019 h 27"/>
                <a:gd name="T22" fmla="*/ 38894 w 30"/>
                <a:gd name="T23" fmla="*/ 86019 h 27"/>
                <a:gd name="T24" fmla="*/ 23336 w 30"/>
                <a:gd name="T25" fmla="*/ 93839 h 27"/>
                <a:gd name="T26" fmla="*/ 7779 w 30"/>
                <a:gd name="T27" fmla="*/ 101659 h 27"/>
                <a:gd name="T28" fmla="*/ 7779 w 30"/>
                <a:gd name="T29" fmla="*/ 109479 h 27"/>
                <a:gd name="T30" fmla="*/ 15557 w 30"/>
                <a:gd name="T31" fmla="*/ 140759 h 27"/>
                <a:gd name="T32" fmla="*/ 0 w 30"/>
                <a:gd name="T33" fmla="*/ 156399 h 27"/>
                <a:gd name="T34" fmla="*/ 7779 w 30"/>
                <a:gd name="T35" fmla="*/ 179858 h 27"/>
                <a:gd name="T36" fmla="*/ 7779 w 30"/>
                <a:gd name="T37" fmla="*/ 195498 h 27"/>
                <a:gd name="T38" fmla="*/ 23336 w 30"/>
                <a:gd name="T39" fmla="*/ 187678 h 27"/>
                <a:gd name="T40" fmla="*/ 54451 w 30"/>
                <a:gd name="T41" fmla="*/ 187678 h 27"/>
                <a:gd name="T42" fmla="*/ 101124 w 30"/>
                <a:gd name="T43" fmla="*/ 203318 h 27"/>
                <a:gd name="T44" fmla="*/ 155575 w 30"/>
                <a:gd name="T45" fmla="*/ 203318 h 27"/>
                <a:gd name="T46" fmla="*/ 186690 w 30"/>
                <a:gd name="T47" fmla="*/ 211138 h 27"/>
                <a:gd name="T48" fmla="*/ 202247 w 30"/>
                <a:gd name="T49" fmla="*/ 164218 h 27"/>
                <a:gd name="T50" fmla="*/ 210026 w 30"/>
                <a:gd name="T51" fmla="*/ 164218 h 27"/>
                <a:gd name="T52" fmla="*/ 202247 w 30"/>
                <a:gd name="T53" fmla="*/ 132939 h 27"/>
                <a:gd name="T54" fmla="*/ 225583 w 30"/>
                <a:gd name="T55" fmla="*/ 125119 h 27"/>
                <a:gd name="T56" fmla="*/ 233362 w 30"/>
                <a:gd name="T57" fmla="*/ 109479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30" y="14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11"/>
                    <a:pt x="8" y="11"/>
                  </a:cubicBezTo>
                  <a:cubicBezTo>
                    <a:pt x="7" y="11"/>
                    <a:pt x="5" y="11"/>
                    <a:pt x="5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9" y="16"/>
                    <a:pt x="29" y="16"/>
                    <a:pt x="29" y="16"/>
                  </a:cubicBezTo>
                  <a:lnTo>
                    <a:pt x="30" y="14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41" name="Freeform 302"/>
            <p:cNvSpPr>
              <a:spLocks/>
            </p:cNvSpPr>
            <p:nvPr/>
          </p:nvSpPr>
          <p:spPr bwMode="auto">
            <a:xfrm>
              <a:off x="5020753" y="2732675"/>
              <a:ext cx="188856" cy="109792"/>
            </a:xfrm>
            <a:custGeom>
              <a:avLst/>
              <a:gdLst>
                <a:gd name="T0" fmla="*/ 63500 w 24"/>
                <a:gd name="T1" fmla="*/ 77107 h 14"/>
                <a:gd name="T2" fmla="*/ 95250 w 24"/>
                <a:gd name="T3" fmla="*/ 84818 h 14"/>
                <a:gd name="T4" fmla="*/ 111125 w 24"/>
                <a:gd name="T5" fmla="*/ 77107 h 14"/>
                <a:gd name="T6" fmla="*/ 127000 w 24"/>
                <a:gd name="T7" fmla="*/ 92529 h 14"/>
                <a:gd name="T8" fmla="*/ 142875 w 24"/>
                <a:gd name="T9" fmla="*/ 107950 h 14"/>
                <a:gd name="T10" fmla="*/ 166688 w 24"/>
                <a:gd name="T11" fmla="*/ 100239 h 14"/>
                <a:gd name="T12" fmla="*/ 190500 w 24"/>
                <a:gd name="T13" fmla="*/ 84818 h 14"/>
                <a:gd name="T14" fmla="*/ 182563 w 24"/>
                <a:gd name="T15" fmla="*/ 77107 h 14"/>
                <a:gd name="T16" fmla="*/ 166688 w 24"/>
                <a:gd name="T17" fmla="*/ 38554 h 14"/>
                <a:gd name="T18" fmla="*/ 166688 w 24"/>
                <a:gd name="T19" fmla="*/ 30843 h 14"/>
                <a:gd name="T20" fmla="*/ 134938 w 24"/>
                <a:gd name="T21" fmla="*/ 15421 h 14"/>
                <a:gd name="T22" fmla="*/ 111125 w 24"/>
                <a:gd name="T23" fmla="*/ 0 h 14"/>
                <a:gd name="T24" fmla="*/ 79375 w 24"/>
                <a:gd name="T25" fmla="*/ 7711 h 14"/>
                <a:gd name="T26" fmla="*/ 71438 w 24"/>
                <a:gd name="T27" fmla="*/ 38554 h 14"/>
                <a:gd name="T28" fmla="*/ 63500 w 24"/>
                <a:gd name="T29" fmla="*/ 46264 h 14"/>
                <a:gd name="T30" fmla="*/ 39688 w 24"/>
                <a:gd name="T31" fmla="*/ 23132 h 14"/>
                <a:gd name="T32" fmla="*/ 23813 w 24"/>
                <a:gd name="T33" fmla="*/ 23132 h 14"/>
                <a:gd name="T34" fmla="*/ 7938 w 24"/>
                <a:gd name="T35" fmla="*/ 61686 h 14"/>
                <a:gd name="T36" fmla="*/ 0 w 24"/>
                <a:gd name="T37" fmla="*/ 84818 h 14"/>
                <a:gd name="T38" fmla="*/ 31750 w 24"/>
                <a:gd name="T39" fmla="*/ 77107 h 14"/>
                <a:gd name="T40" fmla="*/ 63500 w 24"/>
                <a:gd name="T41" fmla="*/ 77107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"/>
                <a:gd name="T64" fmla="*/ 0 h 14"/>
                <a:gd name="T65" fmla="*/ 24 w 24"/>
                <a:gd name="T66" fmla="*/ 14 h 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" h="14">
                  <a:moveTo>
                    <a:pt x="8" y="10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42" name="Freeform 303"/>
            <p:cNvSpPr>
              <a:spLocks/>
            </p:cNvSpPr>
            <p:nvPr/>
          </p:nvSpPr>
          <p:spPr bwMode="auto">
            <a:xfrm>
              <a:off x="4117391" y="4184372"/>
              <a:ext cx="192005" cy="143341"/>
            </a:xfrm>
            <a:custGeom>
              <a:avLst/>
              <a:gdLst/>
              <a:ahLst/>
              <a:cxnLst>
                <a:cxn ang="0">
                  <a:pos x="9" y="10"/>
                </a:cxn>
                <a:cxn ang="0">
                  <a:pos x="13" y="10"/>
                </a:cxn>
                <a:cxn ang="0">
                  <a:pos x="15" y="13"/>
                </a:cxn>
                <a:cxn ang="0">
                  <a:pos x="16" y="14"/>
                </a:cxn>
                <a:cxn ang="0">
                  <a:pos x="18" y="15"/>
                </a:cxn>
                <a:cxn ang="0">
                  <a:pos x="20" y="18"/>
                </a:cxn>
                <a:cxn ang="0">
                  <a:pos x="22" y="17"/>
                </a:cxn>
                <a:cxn ang="0">
                  <a:pos x="24" y="16"/>
                </a:cxn>
                <a:cxn ang="0">
                  <a:pos x="24" y="12"/>
                </a:cxn>
                <a:cxn ang="0">
                  <a:pos x="24" y="8"/>
                </a:cxn>
                <a:cxn ang="0">
                  <a:pos x="23" y="8"/>
                </a:cxn>
                <a:cxn ang="0">
                  <a:pos x="21" y="3"/>
                </a:cxn>
                <a:cxn ang="0">
                  <a:pos x="20" y="1"/>
                </a:cxn>
                <a:cxn ang="0">
                  <a:pos x="16" y="2"/>
                </a:cxn>
                <a:cxn ang="0">
                  <a:pos x="12" y="2"/>
                </a:cxn>
                <a:cxn ang="0">
                  <a:pos x="12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6" y="13"/>
                </a:cxn>
                <a:cxn ang="0">
                  <a:pos x="8" y="12"/>
                </a:cxn>
                <a:cxn ang="0">
                  <a:pos x="9" y="10"/>
                </a:cxn>
              </a:cxnLst>
              <a:rect l="0" t="0" r="r" b="b"/>
              <a:pathLst>
                <a:path w="24" h="18">
                  <a:moveTo>
                    <a:pt x="9" y="1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9" y="18"/>
                    <a:pt x="20" y="18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7"/>
                    <a:pt x="24" y="16"/>
                    <a:pt x="24" y="16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1"/>
                    <a:pt x="20" y="1"/>
                  </a:cubicBezTo>
                  <a:cubicBezTo>
                    <a:pt x="20" y="1"/>
                    <a:pt x="16" y="2"/>
                    <a:pt x="16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43" name="Freeform 304"/>
            <p:cNvSpPr>
              <a:spLocks/>
            </p:cNvSpPr>
            <p:nvPr/>
          </p:nvSpPr>
          <p:spPr bwMode="auto">
            <a:xfrm>
              <a:off x="4073324" y="4083730"/>
              <a:ext cx="147938" cy="109792"/>
            </a:xfrm>
            <a:custGeom>
              <a:avLst/>
              <a:gdLst/>
              <a:ahLst/>
              <a:cxnLst>
                <a:cxn ang="0">
                  <a:pos x="54" y="79"/>
                </a:cxn>
                <a:cxn ang="0">
                  <a:pos x="66" y="79"/>
                </a:cxn>
                <a:cxn ang="0">
                  <a:pos x="78" y="79"/>
                </a:cxn>
                <a:cxn ang="0">
                  <a:pos x="108" y="85"/>
                </a:cxn>
                <a:cxn ang="0">
                  <a:pos x="114" y="85"/>
                </a:cxn>
                <a:cxn ang="0">
                  <a:pos x="102" y="61"/>
                </a:cxn>
                <a:cxn ang="0">
                  <a:pos x="96" y="43"/>
                </a:cxn>
                <a:cxn ang="0">
                  <a:pos x="96" y="36"/>
                </a:cxn>
                <a:cxn ang="0">
                  <a:pos x="96" y="36"/>
                </a:cxn>
                <a:cxn ang="0">
                  <a:pos x="84" y="30"/>
                </a:cxn>
                <a:cxn ang="0">
                  <a:pos x="72" y="18"/>
                </a:cxn>
                <a:cxn ang="0">
                  <a:pos x="42" y="0"/>
                </a:cxn>
                <a:cxn ang="0">
                  <a:pos x="30" y="6"/>
                </a:cxn>
                <a:cxn ang="0">
                  <a:pos x="12" y="6"/>
                </a:cxn>
                <a:cxn ang="0">
                  <a:pos x="0" y="43"/>
                </a:cxn>
                <a:cxn ang="0">
                  <a:pos x="12" y="85"/>
                </a:cxn>
                <a:cxn ang="0">
                  <a:pos x="18" y="85"/>
                </a:cxn>
                <a:cxn ang="0">
                  <a:pos x="24" y="85"/>
                </a:cxn>
                <a:cxn ang="0">
                  <a:pos x="54" y="79"/>
                </a:cxn>
              </a:cxnLst>
              <a:rect l="0" t="0" r="r" b="b"/>
              <a:pathLst>
                <a:path w="114" h="85">
                  <a:moveTo>
                    <a:pt x="54" y="79"/>
                  </a:moveTo>
                  <a:lnTo>
                    <a:pt x="66" y="79"/>
                  </a:lnTo>
                  <a:lnTo>
                    <a:pt x="78" y="79"/>
                  </a:lnTo>
                  <a:lnTo>
                    <a:pt x="108" y="85"/>
                  </a:lnTo>
                  <a:lnTo>
                    <a:pt x="114" y="85"/>
                  </a:lnTo>
                  <a:lnTo>
                    <a:pt x="102" y="61"/>
                  </a:lnTo>
                  <a:lnTo>
                    <a:pt x="96" y="43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84" y="30"/>
                  </a:lnTo>
                  <a:lnTo>
                    <a:pt x="72" y="18"/>
                  </a:lnTo>
                  <a:lnTo>
                    <a:pt x="42" y="0"/>
                  </a:lnTo>
                  <a:lnTo>
                    <a:pt x="30" y="6"/>
                  </a:lnTo>
                  <a:lnTo>
                    <a:pt x="12" y="6"/>
                  </a:lnTo>
                  <a:lnTo>
                    <a:pt x="0" y="43"/>
                  </a:lnTo>
                  <a:lnTo>
                    <a:pt x="12" y="85"/>
                  </a:lnTo>
                  <a:lnTo>
                    <a:pt x="18" y="85"/>
                  </a:lnTo>
                  <a:lnTo>
                    <a:pt x="24" y="85"/>
                  </a:lnTo>
                  <a:lnTo>
                    <a:pt x="54" y="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44" name="Freeform 305"/>
            <p:cNvSpPr>
              <a:spLocks/>
            </p:cNvSpPr>
            <p:nvPr/>
          </p:nvSpPr>
          <p:spPr bwMode="auto">
            <a:xfrm>
              <a:off x="4079619" y="3812298"/>
              <a:ext cx="302170" cy="317177"/>
            </a:xfrm>
            <a:custGeom>
              <a:avLst/>
              <a:gdLst/>
              <a:ahLst/>
              <a:cxnLst>
                <a:cxn ang="0">
                  <a:pos x="6" y="35"/>
                </a:cxn>
                <a:cxn ang="0">
                  <a:pos x="11" y="38"/>
                </a:cxn>
                <a:cxn ang="0">
                  <a:pos x="13" y="40"/>
                </a:cxn>
                <a:cxn ang="0">
                  <a:pos x="15" y="41"/>
                </a:cxn>
                <a:cxn ang="0">
                  <a:pos x="15" y="41"/>
                </a:cxn>
                <a:cxn ang="0">
                  <a:pos x="18" y="38"/>
                </a:cxn>
                <a:cxn ang="0">
                  <a:pos x="20" y="40"/>
                </a:cxn>
                <a:cxn ang="0">
                  <a:pos x="21" y="39"/>
                </a:cxn>
                <a:cxn ang="0">
                  <a:pos x="35" y="39"/>
                </a:cxn>
                <a:cxn ang="0">
                  <a:pos x="38" y="37"/>
                </a:cxn>
                <a:cxn ang="0">
                  <a:pos x="36" y="36"/>
                </a:cxn>
                <a:cxn ang="0">
                  <a:pos x="33" y="7"/>
                </a:cxn>
                <a:cxn ang="0">
                  <a:pos x="36" y="7"/>
                </a:cxn>
                <a:cxn ang="0">
                  <a:pos x="27" y="0"/>
                </a:cxn>
                <a:cxn ang="0">
                  <a:pos x="27" y="3"/>
                </a:cxn>
                <a:cxn ang="0">
                  <a:pos x="17" y="3"/>
                </a:cxn>
                <a:cxn ang="0">
                  <a:pos x="16" y="11"/>
                </a:cxn>
                <a:cxn ang="0">
                  <a:pos x="14" y="13"/>
                </a:cxn>
                <a:cxn ang="0">
                  <a:pos x="13" y="20"/>
                </a:cxn>
                <a:cxn ang="0">
                  <a:pos x="1" y="19"/>
                </a:cxn>
                <a:cxn ang="0">
                  <a:pos x="0" y="20"/>
                </a:cxn>
                <a:cxn ang="0">
                  <a:pos x="3" y="26"/>
                </a:cxn>
                <a:cxn ang="0">
                  <a:pos x="3" y="33"/>
                </a:cxn>
                <a:cxn ang="0">
                  <a:pos x="1" y="36"/>
                </a:cxn>
                <a:cxn ang="0">
                  <a:pos x="4" y="36"/>
                </a:cxn>
                <a:cxn ang="0">
                  <a:pos x="6" y="35"/>
                </a:cxn>
              </a:cxnLst>
              <a:rect l="0" t="0" r="r" b="b"/>
              <a:pathLst>
                <a:path w="38" h="41">
                  <a:moveTo>
                    <a:pt x="6" y="35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20"/>
                    <a:pt x="13" y="20"/>
                  </a:cubicBezTo>
                  <a:cubicBezTo>
                    <a:pt x="13" y="20"/>
                    <a:pt x="5" y="19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4" y="36"/>
                    <a:pt x="4" y="36"/>
                    <a:pt x="4" y="36"/>
                  </a:cubicBezTo>
                  <a:lnTo>
                    <a:pt x="6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45" name="Freeform 306"/>
            <p:cNvSpPr>
              <a:spLocks/>
            </p:cNvSpPr>
            <p:nvPr/>
          </p:nvSpPr>
          <p:spPr bwMode="auto">
            <a:xfrm>
              <a:off x="5108885" y="3678108"/>
              <a:ext cx="283284" cy="271432"/>
            </a:xfrm>
            <a:custGeom>
              <a:avLst/>
              <a:gdLst>
                <a:gd name="T0" fmla="*/ 0 w 36"/>
                <a:gd name="T1" fmla="*/ 39007 h 35"/>
                <a:gd name="T2" fmla="*/ 7849 w 36"/>
                <a:gd name="T3" fmla="*/ 62411 h 35"/>
                <a:gd name="T4" fmla="*/ 15699 w 36"/>
                <a:gd name="T5" fmla="*/ 78014 h 35"/>
                <a:gd name="T6" fmla="*/ 15699 w 36"/>
                <a:gd name="T7" fmla="*/ 273050 h 35"/>
                <a:gd name="T8" fmla="*/ 23548 w 36"/>
                <a:gd name="T9" fmla="*/ 273050 h 35"/>
                <a:gd name="T10" fmla="*/ 227630 w 36"/>
                <a:gd name="T11" fmla="*/ 273050 h 35"/>
                <a:gd name="T12" fmla="*/ 266876 w 36"/>
                <a:gd name="T13" fmla="*/ 249646 h 35"/>
                <a:gd name="T14" fmla="*/ 282575 w 36"/>
                <a:gd name="T15" fmla="*/ 234043 h 35"/>
                <a:gd name="T16" fmla="*/ 282575 w 36"/>
                <a:gd name="T17" fmla="*/ 234043 h 35"/>
                <a:gd name="T18" fmla="*/ 259027 w 36"/>
                <a:gd name="T19" fmla="*/ 179433 h 35"/>
                <a:gd name="T20" fmla="*/ 227630 w 36"/>
                <a:gd name="T21" fmla="*/ 117021 h 35"/>
                <a:gd name="T22" fmla="*/ 188383 w 36"/>
                <a:gd name="T23" fmla="*/ 62411 h 35"/>
                <a:gd name="T24" fmla="*/ 243328 w 36"/>
                <a:gd name="T25" fmla="*/ 93617 h 35"/>
                <a:gd name="T26" fmla="*/ 266876 w 36"/>
                <a:gd name="T27" fmla="*/ 70213 h 35"/>
                <a:gd name="T28" fmla="*/ 259027 w 36"/>
                <a:gd name="T29" fmla="*/ 70213 h 35"/>
                <a:gd name="T30" fmla="*/ 235479 w 36"/>
                <a:gd name="T31" fmla="*/ 7801 h 35"/>
                <a:gd name="T32" fmla="*/ 219781 w 36"/>
                <a:gd name="T33" fmla="*/ 23404 h 35"/>
                <a:gd name="T34" fmla="*/ 172685 w 36"/>
                <a:gd name="T35" fmla="*/ 15603 h 35"/>
                <a:gd name="T36" fmla="*/ 149137 w 36"/>
                <a:gd name="T37" fmla="*/ 7801 h 35"/>
                <a:gd name="T38" fmla="*/ 94192 w 36"/>
                <a:gd name="T39" fmla="*/ 23404 h 35"/>
                <a:gd name="T40" fmla="*/ 47096 w 36"/>
                <a:gd name="T41" fmla="*/ 0 h 35"/>
                <a:gd name="T42" fmla="*/ 15699 w 36"/>
                <a:gd name="T43" fmla="*/ 0 h 35"/>
                <a:gd name="T44" fmla="*/ 7849 w 36"/>
                <a:gd name="T45" fmla="*/ 15603 h 35"/>
                <a:gd name="T46" fmla="*/ 0 w 36"/>
                <a:gd name="T47" fmla="*/ 39007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"/>
                <a:gd name="T73" fmla="*/ 0 h 35"/>
                <a:gd name="T74" fmla="*/ 36 w 36"/>
                <a:gd name="T75" fmla="*/ 35 h 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" h="35">
                  <a:moveTo>
                    <a:pt x="0" y="5"/>
                  </a:moveTo>
                  <a:cubicBezTo>
                    <a:pt x="0" y="5"/>
                    <a:pt x="1" y="7"/>
                    <a:pt x="1" y="8"/>
                  </a:cubicBezTo>
                  <a:cubicBezTo>
                    <a:pt x="1" y="8"/>
                    <a:pt x="2" y="10"/>
                    <a:pt x="2" y="10"/>
                  </a:cubicBezTo>
                  <a:cubicBezTo>
                    <a:pt x="2" y="10"/>
                    <a:pt x="1" y="35"/>
                    <a:pt x="2" y="35"/>
                  </a:cubicBezTo>
                  <a:cubicBezTo>
                    <a:pt x="2" y="35"/>
                    <a:pt x="2" y="35"/>
                    <a:pt x="3" y="35"/>
                  </a:cubicBezTo>
                  <a:cubicBezTo>
                    <a:pt x="7" y="35"/>
                    <a:pt x="29" y="35"/>
                    <a:pt x="29" y="35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46" name="Freeform 307"/>
            <p:cNvSpPr>
              <a:spLocks/>
            </p:cNvSpPr>
            <p:nvPr/>
          </p:nvSpPr>
          <p:spPr bwMode="auto">
            <a:xfrm>
              <a:off x="4721730" y="3632362"/>
              <a:ext cx="412336" cy="387321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3" y="9"/>
                </a:cxn>
                <a:cxn ang="0">
                  <a:pos x="2" y="10"/>
                </a:cxn>
                <a:cxn ang="0">
                  <a:pos x="0" y="12"/>
                </a:cxn>
                <a:cxn ang="0">
                  <a:pos x="0" y="29"/>
                </a:cxn>
                <a:cxn ang="0">
                  <a:pos x="6" y="34"/>
                </a:cxn>
                <a:cxn ang="0">
                  <a:pos x="9" y="35"/>
                </a:cxn>
                <a:cxn ang="0">
                  <a:pos x="17" y="36"/>
                </a:cxn>
                <a:cxn ang="0">
                  <a:pos x="19" y="38"/>
                </a:cxn>
                <a:cxn ang="0">
                  <a:pos x="23" y="36"/>
                </a:cxn>
                <a:cxn ang="0">
                  <a:pos x="47" y="49"/>
                </a:cxn>
                <a:cxn ang="0">
                  <a:pos x="47" y="48"/>
                </a:cxn>
                <a:cxn ang="0">
                  <a:pos x="47" y="49"/>
                </a:cxn>
                <a:cxn ang="0">
                  <a:pos x="48" y="50"/>
                </a:cxn>
                <a:cxn ang="0">
                  <a:pos x="48" y="47"/>
                </a:cxn>
                <a:cxn ang="0">
                  <a:pos x="51" y="47"/>
                </a:cxn>
                <a:cxn ang="0">
                  <a:pos x="52" y="41"/>
                </a:cxn>
                <a:cxn ang="0">
                  <a:pos x="51" y="41"/>
                </a:cxn>
                <a:cxn ang="0">
                  <a:pos x="51" y="16"/>
                </a:cxn>
                <a:cxn ang="0">
                  <a:pos x="50" y="14"/>
                </a:cxn>
                <a:cxn ang="0">
                  <a:pos x="49" y="11"/>
                </a:cxn>
                <a:cxn ang="0">
                  <a:pos x="50" y="8"/>
                </a:cxn>
                <a:cxn ang="0">
                  <a:pos x="51" y="6"/>
                </a:cxn>
                <a:cxn ang="0">
                  <a:pos x="48" y="5"/>
                </a:cxn>
                <a:cxn ang="0">
                  <a:pos x="45" y="3"/>
                </a:cxn>
                <a:cxn ang="0">
                  <a:pos x="41" y="2"/>
                </a:cxn>
                <a:cxn ang="0">
                  <a:pos x="35" y="4"/>
                </a:cxn>
                <a:cxn ang="0">
                  <a:pos x="35" y="8"/>
                </a:cxn>
                <a:cxn ang="0">
                  <a:pos x="29" y="10"/>
                </a:cxn>
                <a:cxn ang="0">
                  <a:pos x="25" y="7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3" y="2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4" y="6"/>
                </a:cxn>
              </a:cxnLst>
              <a:rect l="0" t="0" r="r" b="b"/>
              <a:pathLst>
                <a:path w="52" h="50">
                  <a:moveTo>
                    <a:pt x="4" y="6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0" y="41"/>
                    <a:pt x="51" y="16"/>
                    <a:pt x="51" y="16"/>
                  </a:cubicBezTo>
                  <a:cubicBezTo>
                    <a:pt x="51" y="16"/>
                    <a:pt x="50" y="14"/>
                    <a:pt x="50" y="14"/>
                  </a:cubicBezTo>
                  <a:cubicBezTo>
                    <a:pt x="50" y="13"/>
                    <a:pt x="49" y="11"/>
                    <a:pt x="49" y="11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lnTo>
                    <a:pt x="4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47" name="Freeform 308"/>
            <p:cNvSpPr>
              <a:spLocks/>
            </p:cNvSpPr>
            <p:nvPr/>
          </p:nvSpPr>
          <p:spPr bwMode="auto">
            <a:xfrm>
              <a:off x="4683958" y="3516470"/>
              <a:ext cx="100723" cy="192135"/>
            </a:xfrm>
            <a:custGeom>
              <a:avLst/>
              <a:gdLst>
                <a:gd name="T0" fmla="*/ 23813 w 78"/>
                <a:gd name="T1" fmla="*/ 15494 h 150"/>
                <a:gd name="T2" fmla="*/ 23813 w 78"/>
                <a:gd name="T3" fmla="*/ 38735 h 150"/>
                <a:gd name="T4" fmla="*/ 23813 w 78"/>
                <a:gd name="T5" fmla="*/ 69723 h 150"/>
                <a:gd name="T6" fmla="*/ 0 w 78"/>
                <a:gd name="T7" fmla="*/ 100711 h 150"/>
                <a:gd name="T8" fmla="*/ 0 w 78"/>
                <a:gd name="T9" fmla="*/ 116205 h 150"/>
                <a:gd name="T10" fmla="*/ 15875 w 78"/>
                <a:gd name="T11" fmla="*/ 131699 h 150"/>
                <a:gd name="T12" fmla="*/ 23813 w 78"/>
                <a:gd name="T13" fmla="*/ 139446 h 150"/>
                <a:gd name="T14" fmla="*/ 47625 w 78"/>
                <a:gd name="T15" fmla="*/ 154940 h 150"/>
                <a:gd name="T16" fmla="*/ 47625 w 78"/>
                <a:gd name="T17" fmla="*/ 185928 h 150"/>
                <a:gd name="T18" fmla="*/ 55563 w 78"/>
                <a:gd name="T19" fmla="*/ 193675 h 150"/>
                <a:gd name="T20" fmla="*/ 63500 w 78"/>
                <a:gd name="T21" fmla="*/ 185928 h 150"/>
                <a:gd name="T22" fmla="*/ 71438 w 78"/>
                <a:gd name="T23" fmla="*/ 162687 h 150"/>
                <a:gd name="T24" fmla="*/ 103188 w 78"/>
                <a:gd name="T25" fmla="*/ 131699 h 150"/>
                <a:gd name="T26" fmla="*/ 103188 w 78"/>
                <a:gd name="T27" fmla="*/ 116205 h 150"/>
                <a:gd name="T28" fmla="*/ 79375 w 78"/>
                <a:gd name="T29" fmla="*/ 108458 h 150"/>
                <a:gd name="T30" fmla="*/ 55563 w 78"/>
                <a:gd name="T31" fmla="*/ 92964 h 150"/>
                <a:gd name="T32" fmla="*/ 87313 w 78"/>
                <a:gd name="T33" fmla="*/ 46482 h 150"/>
                <a:gd name="T34" fmla="*/ 79375 w 78"/>
                <a:gd name="T35" fmla="*/ 15494 h 150"/>
                <a:gd name="T36" fmla="*/ 47625 w 78"/>
                <a:gd name="T37" fmla="*/ 0 h 150"/>
                <a:gd name="T38" fmla="*/ 31750 w 78"/>
                <a:gd name="T39" fmla="*/ 0 h 150"/>
                <a:gd name="T40" fmla="*/ 31750 w 78"/>
                <a:gd name="T41" fmla="*/ 7747 h 150"/>
                <a:gd name="T42" fmla="*/ 23813 w 78"/>
                <a:gd name="T43" fmla="*/ 15494 h 1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8"/>
                <a:gd name="T67" fmla="*/ 0 h 150"/>
                <a:gd name="T68" fmla="*/ 78 w 78"/>
                <a:gd name="T69" fmla="*/ 150 h 15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8" h="150">
                  <a:moveTo>
                    <a:pt x="18" y="12"/>
                  </a:moveTo>
                  <a:lnTo>
                    <a:pt x="18" y="30"/>
                  </a:lnTo>
                  <a:lnTo>
                    <a:pt x="18" y="54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36" y="120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44"/>
                  </a:lnTo>
                  <a:lnTo>
                    <a:pt x="54" y="126"/>
                  </a:lnTo>
                  <a:lnTo>
                    <a:pt x="78" y="102"/>
                  </a:lnTo>
                  <a:lnTo>
                    <a:pt x="78" y="90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48" name="Freeform 309"/>
            <p:cNvSpPr>
              <a:spLocks/>
            </p:cNvSpPr>
            <p:nvPr/>
          </p:nvSpPr>
          <p:spPr bwMode="auto">
            <a:xfrm>
              <a:off x="4177196" y="3562216"/>
              <a:ext cx="295874" cy="225684"/>
            </a:xfrm>
            <a:custGeom>
              <a:avLst/>
              <a:gdLst>
                <a:gd name="T0" fmla="*/ 117182 w 228"/>
                <a:gd name="T1" fmla="*/ 203528 h 174"/>
                <a:gd name="T2" fmla="*/ 148431 w 228"/>
                <a:gd name="T3" fmla="*/ 180044 h 174"/>
                <a:gd name="T4" fmla="*/ 187492 w 228"/>
                <a:gd name="T5" fmla="*/ 156560 h 174"/>
                <a:gd name="T6" fmla="*/ 234365 w 228"/>
                <a:gd name="T7" fmla="*/ 140904 h 174"/>
                <a:gd name="T8" fmla="*/ 242177 w 228"/>
                <a:gd name="T9" fmla="*/ 125248 h 174"/>
                <a:gd name="T10" fmla="*/ 249989 w 228"/>
                <a:gd name="T11" fmla="*/ 109592 h 174"/>
                <a:gd name="T12" fmla="*/ 281238 w 228"/>
                <a:gd name="T13" fmla="*/ 101764 h 174"/>
                <a:gd name="T14" fmla="*/ 296862 w 228"/>
                <a:gd name="T15" fmla="*/ 93936 h 174"/>
                <a:gd name="T16" fmla="*/ 289050 w 228"/>
                <a:gd name="T17" fmla="*/ 54796 h 174"/>
                <a:gd name="T18" fmla="*/ 281238 w 228"/>
                <a:gd name="T19" fmla="*/ 15656 h 174"/>
                <a:gd name="T20" fmla="*/ 273426 w 228"/>
                <a:gd name="T21" fmla="*/ 15656 h 174"/>
                <a:gd name="T22" fmla="*/ 242177 w 228"/>
                <a:gd name="T23" fmla="*/ 15656 h 174"/>
                <a:gd name="T24" fmla="*/ 218740 w 228"/>
                <a:gd name="T25" fmla="*/ 15656 h 174"/>
                <a:gd name="T26" fmla="*/ 187492 w 228"/>
                <a:gd name="T27" fmla="*/ 0 h 174"/>
                <a:gd name="T28" fmla="*/ 156243 w 228"/>
                <a:gd name="T29" fmla="*/ 46968 h 174"/>
                <a:gd name="T30" fmla="*/ 124995 w 228"/>
                <a:gd name="T31" fmla="*/ 78280 h 174"/>
                <a:gd name="T32" fmla="*/ 93746 w 228"/>
                <a:gd name="T33" fmla="*/ 117420 h 174"/>
                <a:gd name="T34" fmla="*/ 85934 w 228"/>
                <a:gd name="T35" fmla="*/ 180044 h 174"/>
                <a:gd name="T36" fmla="*/ 15624 w 228"/>
                <a:gd name="T37" fmla="*/ 211356 h 174"/>
                <a:gd name="T38" fmla="*/ 0 w 228"/>
                <a:gd name="T39" fmla="*/ 227012 h 174"/>
                <a:gd name="T40" fmla="*/ 109370 w 228"/>
                <a:gd name="T41" fmla="*/ 227012 h 174"/>
                <a:gd name="T42" fmla="*/ 117182 w 228"/>
                <a:gd name="T43" fmla="*/ 203528 h 1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8"/>
                <a:gd name="T67" fmla="*/ 0 h 174"/>
                <a:gd name="T68" fmla="*/ 228 w 228"/>
                <a:gd name="T69" fmla="*/ 174 h 17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8" h="174">
                  <a:moveTo>
                    <a:pt x="90" y="156"/>
                  </a:moveTo>
                  <a:lnTo>
                    <a:pt x="114" y="138"/>
                  </a:lnTo>
                  <a:lnTo>
                    <a:pt x="144" y="120"/>
                  </a:lnTo>
                  <a:lnTo>
                    <a:pt x="180" y="108"/>
                  </a:lnTo>
                  <a:lnTo>
                    <a:pt x="186" y="96"/>
                  </a:lnTo>
                  <a:lnTo>
                    <a:pt x="192" y="84"/>
                  </a:lnTo>
                  <a:lnTo>
                    <a:pt x="216" y="78"/>
                  </a:lnTo>
                  <a:lnTo>
                    <a:pt x="228" y="72"/>
                  </a:lnTo>
                  <a:lnTo>
                    <a:pt x="222" y="42"/>
                  </a:lnTo>
                  <a:lnTo>
                    <a:pt x="216" y="12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8" y="12"/>
                  </a:lnTo>
                  <a:lnTo>
                    <a:pt x="144" y="0"/>
                  </a:lnTo>
                  <a:lnTo>
                    <a:pt x="120" y="36"/>
                  </a:lnTo>
                  <a:lnTo>
                    <a:pt x="96" y="60"/>
                  </a:lnTo>
                  <a:lnTo>
                    <a:pt x="72" y="90"/>
                  </a:lnTo>
                  <a:lnTo>
                    <a:pt x="66" y="138"/>
                  </a:lnTo>
                  <a:lnTo>
                    <a:pt x="12" y="162"/>
                  </a:lnTo>
                  <a:lnTo>
                    <a:pt x="0" y="174"/>
                  </a:lnTo>
                  <a:lnTo>
                    <a:pt x="84" y="174"/>
                  </a:lnTo>
                  <a:lnTo>
                    <a:pt x="90" y="156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4BA6D2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49" name="Freeform 310"/>
            <p:cNvSpPr>
              <a:spLocks/>
            </p:cNvSpPr>
            <p:nvPr/>
          </p:nvSpPr>
          <p:spPr bwMode="auto">
            <a:xfrm>
              <a:off x="4089063" y="3787900"/>
              <a:ext cx="204593" cy="176887"/>
            </a:xfrm>
            <a:custGeom>
              <a:avLst/>
              <a:gdLst/>
              <a:ahLst/>
              <a:cxnLst>
                <a:cxn ang="0">
                  <a:pos x="13" y="16"/>
                </a:cxn>
                <a:cxn ang="0">
                  <a:pos x="15" y="14"/>
                </a:cxn>
                <a:cxn ang="0">
                  <a:pos x="16" y="6"/>
                </a:cxn>
                <a:cxn ang="0">
                  <a:pos x="26" y="6"/>
                </a:cxn>
                <a:cxn ang="0">
                  <a:pos x="26" y="3"/>
                </a:cxn>
                <a:cxn ang="0">
                  <a:pos x="25" y="3"/>
                </a:cxn>
                <a:cxn ang="0">
                  <a:pos x="25" y="0"/>
                </a:cxn>
                <a:cxn ang="0">
                  <a:pos x="11" y="0"/>
                </a:cxn>
                <a:cxn ang="0">
                  <a:pos x="9" y="2"/>
                </a:cxn>
                <a:cxn ang="0">
                  <a:pos x="4" y="13"/>
                </a:cxn>
                <a:cxn ang="0">
                  <a:pos x="0" y="22"/>
                </a:cxn>
                <a:cxn ang="0">
                  <a:pos x="12" y="23"/>
                </a:cxn>
                <a:cxn ang="0">
                  <a:pos x="13" y="16"/>
                </a:cxn>
              </a:cxnLst>
              <a:rect l="0" t="0" r="r" b="b"/>
              <a:pathLst>
                <a:path w="26" h="23">
                  <a:moveTo>
                    <a:pt x="13" y="16"/>
                  </a:moveTo>
                  <a:cubicBezTo>
                    <a:pt x="15" y="14"/>
                    <a:pt x="15" y="14"/>
                    <a:pt x="15" y="1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2"/>
                    <a:pt x="12" y="23"/>
                    <a:pt x="12" y="23"/>
                  </a:cubicBezTo>
                  <a:cubicBezTo>
                    <a:pt x="13" y="23"/>
                    <a:pt x="13" y="16"/>
                    <a:pt x="13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50" name="Freeform 311"/>
            <p:cNvSpPr>
              <a:spLocks/>
            </p:cNvSpPr>
            <p:nvPr/>
          </p:nvSpPr>
          <p:spPr bwMode="auto">
            <a:xfrm>
              <a:off x="4098505" y="4184372"/>
              <a:ext cx="59805" cy="45748"/>
            </a:xfrm>
            <a:custGeom>
              <a:avLst/>
              <a:gdLst/>
              <a:ahLst/>
              <a:cxnLst>
                <a:cxn ang="0">
                  <a:pos x="48" y="24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36" y="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18" y="36"/>
                </a:cxn>
                <a:cxn ang="0">
                  <a:pos x="36" y="24"/>
                </a:cxn>
                <a:cxn ang="0">
                  <a:pos x="48" y="24"/>
                </a:cxn>
              </a:cxnLst>
              <a:rect l="0" t="0" r="r" b="b"/>
              <a:pathLst>
                <a:path w="48" h="36">
                  <a:moveTo>
                    <a:pt x="48" y="24"/>
                  </a:moveTo>
                  <a:lnTo>
                    <a:pt x="48" y="6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18" y="36"/>
                  </a:lnTo>
                  <a:lnTo>
                    <a:pt x="36" y="24"/>
                  </a:lnTo>
                  <a:lnTo>
                    <a:pt x="4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51" name="Freeform 312"/>
            <p:cNvSpPr>
              <a:spLocks/>
            </p:cNvSpPr>
            <p:nvPr/>
          </p:nvSpPr>
          <p:spPr bwMode="auto">
            <a:xfrm>
              <a:off x="5052229" y="3931241"/>
              <a:ext cx="406039" cy="500164"/>
            </a:xfrm>
            <a:custGeom>
              <a:avLst/>
              <a:gdLst/>
              <a:ahLst/>
              <a:cxnLst>
                <a:cxn ang="0">
                  <a:pos x="37" y="5"/>
                </a:cxn>
                <a:cxn ang="0">
                  <a:pos x="11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14"/>
                </a:cxn>
                <a:cxn ang="0">
                  <a:pos x="6" y="13"/>
                </a:cxn>
                <a:cxn ang="0">
                  <a:pos x="5" y="25"/>
                </a:cxn>
                <a:cxn ang="0">
                  <a:pos x="2" y="27"/>
                </a:cxn>
                <a:cxn ang="0">
                  <a:pos x="1" y="32"/>
                </a:cxn>
                <a:cxn ang="0">
                  <a:pos x="0" y="35"/>
                </a:cxn>
                <a:cxn ang="0">
                  <a:pos x="3" y="41"/>
                </a:cxn>
                <a:cxn ang="0">
                  <a:pos x="5" y="45"/>
                </a:cxn>
                <a:cxn ang="0">
                  <a:pos x="8" y="50"/>
                </a:cxn>
                <a:cxn ang="0">
                  <a:pos x="12" y="52"/>
                </a:cxn>
                <a:cxn ang="0">
                  <a:pos x="18" y="58"/>
                </a:cxn>
                <a:cxn ang="0">
                  <a:pos x="20" y="61"/>
                </a:cxn>
                <a:cxn ang="0">
                  <a:pos x="25" y="61"/>
                </a:cxn>
                <a:cxn ang="0">
                  <a:pos x="29" y="64"/>
                </a:cxn>
                <a:cxn ang="0">
                  <a:pos x="36" y="63"/>
                </a:cxn>
                <a:cxn ang="0">
                  <a:pos x="41" y="61"/>
                </a:cxn>
                <a:cxn ang="0">
                  <a:pos x="44" y="61"/>
                </a:cxn>
                <a:cxn ang="0">
                  <a:pos x="44" y="59"/>
                </a:cxn>
                <a:cxn ang="0">
                  <a:pos x="42" y="57"/>
                </a:cxn>
                <a:cxn ang="0">
                  <a:pos x="39" y="54"/>
                </a:cxn>
                <a:cxn ang="0">
                  <a:pos x="35" y="51"/>
                </a:cxn>
                <a:cxn ang="0">
                  <a:pos x="36" y="48"/>
                </a:cxn>
                <a:cxn ang="0">
                  <a:pos x="38" y="48"/>
                </a:cxn>
                <a:cxn ang="0">
                  <a:pos x="39" y="42"/>
                </a:cxn>
                <a:cxn ang="0">
                  <a:pos x="43" y="38"/>
                </a:cxn>
                <a:cxn ang="0">
                  <a:pos x="46" y="32"/>
                </a:cxn>
                <a:cxn ang="0">
                  <a:pos x="47" y="21"/>
                </a:cxn>
                <a:cxn ang="0">
                  <a:pos x="50" y="19"/>
                </a:cxn>
                <a:cxn ang="0">
                  <a:pos x="52" y="18"/>
                </a:cxn>
                <a:cxn ang="0">
                  <a:pos x="50" y="13"/>
                </a:cxn>
                <a:cxn ang="0">
                  <a:pos x="47" y="4"/>
                </a:cxn>
                <a:cxn ang="0">
                  <a:pos x="44" y="0"/>
                </a:cxn>
                <a:cxn ang="0">
                  <a:pos x="42" y="2"/>
                </a:cxn>
                <a:cxn ang="0">
                  <a:pos x="37" y="5"/>
                </a:cxn>
              </a:cxnLst>
              <a:rect l="0" t="0" r="r" b="b"/>
              <a:pathLst>
                <a:path w="52" h="64">
                  <a:moveTo>
                    <a:pt x="37" y="5"/>
                  </a:moveTo>
                  <a:cubicBezTo>
                    <a:pt x="37" y="5"/>
                    <a:pt x="15" y="5"/>
                    <a:pt x="11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2"/>
                    <a:pt x="42" y="2"/>
                    <a:pt x="42" y="2"/>
                  </a:cubicBezTo>
                  <a:lnTo>
                    <a:pt x="37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52" name="Freeform 313"/>
            <p:cNvSpPr>
              <a:spLocks/>
            </p:cNvSpPr>
            <p:nvPr/>
          </p:nvSpPr>
          <p:spPr bwMode="auto">
            <a:xfrm>
              <a:off x="4293656" y="4242318"/>
              <a:ext cx="147938" cy="146390"/>
            </a:xfrm>
            <a:custGeom>
              <a:avLst/>
              <a:gdLst/>
              <a:ahLst/>
              <a:cxnLst>
                <a:cxn ang="0">
                  <a:pos x="17" y="10"/>
                </a:cxn>
                <a:cxn ang="0">
                  <a:pos x="19" y="6"/>
                </a:cxn>
                <a:cxn ang="0">
                  <a:pos x="17" y="2"/>
                </a:cxn>
                <a:cxn ang="0">
                  <a:pos x="12" y="3"/>
                </a:cxn>
                <a:cxn ang="0">
                  <a:pos x="10" y="1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5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1" y="11"/>
                </a:cxn>
                <a:cxn ang="0">
                  <a:pos x="1" y="14"/>
                </a:cxn>
                <a:cxn ang="0">
                  <a:pos x="4" y="16"/>
                </a:cxn>
                <a:cxn ang="0">
                  <a:pos x="4" y="19"/>
                </a:cxn>
                <a:cxn ang="0">
                  <a:pos x="8" y="19"/>
                </a:cxn>
                <a:cxn ang="0">
                  <a:pos x="15" y="16"/>
                </a:cxn>
                <a:cxn ang="0">
                  <a:pos x="18" y="16"/>
                </a:cxn>
                <a:cxn ang="0">
                  <a:pos x="17" y="13"/>
                </a:cxn>
                <a:cxn ang="0">
                  <a:pos x="17" y="10"/>
                </a:cxn>
              </a:cxnLst>
              <a:rect l="0" t="0" r="r" b="b"/>
              <a:pathLst>
                <a:path w="19" h="19">
                  <a:moveTo>
                    <a:pt x="17" y="10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4"/>
                    <a:pt x="1" y="14"/>
                  </a:cubicBezTo>
                  <a:cubicBezTo>
                    <a:pt x="1" y="14"/>
                    <a:pt x="4" y="16"/>
                    <a:pt x="4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3"/>
                    <a:pt x="17" y="13"/>
                    <a:pt x="17" y="13"/>
                  </a:cubicBezTo>
                  <a:lnTo>
                    <a:pt x="17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53" name="Freeform 314"/>
            <p:cNvSpPr>
              <a:spLocks/>
            </p:cNvSpPr>
            <p:nvPr/>
          </p:nvSpPr>
          <p:spPr bwMode="auto">
            <a:xfrm>
              <a:off x="4214967" y="4297214"/>
              <a:ext cx="107018" cy="91493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11" y="4"/>
                </a:cxn>
                <a:cxn ang="0">
                  <a:pos x="10" y="3"/>
                </a:cxn>
                <a:cxn ang="0">
                  <a:pos x="8" y="4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0" y="12"/>
                </a:cxn>
                <a:cxn ang="0">
                  <a:pos x="14" y="12"/>
                </a:cxn>
                <a:cxn ang="0">
                  <a:pos x="14" y="9"/>
                </a:cxn>
                <a:cxn ang="0">
                  <a:pos x="11" y="7"/>
                </a:cxn>
              </a:cxnLst>
              <a:rect l="0" t="0" r="r" b="b"/>
              <a:pathLst>
                <a:path w="14" h="12">
                  <a:moveTo>
                    <a:pt x="11" y="7"/>
                  </a:moveTo>
                  <a:cubicBezTo>
                    <a:pt x="10" y="7"/>
                    <a:pt x="11" y="4"/>
                    <a:pt x="11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4"/>
                    <a:pt x="6" y="1"/>
                    <a:pt x="6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1" y="7"/>
                    <a:pt x="11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54" name="Freeform 315"/>
            <p:cNvSpPr>
              <a:spLocks/>
            </p:cNvSpPr>
            <p:nvPr/>
          </p:nvSpPr>
          <p:spPr bwMode="auto">
            <a:xfrm>
              <a:off x="4167752" y="4263666"/>
              <a:ext cx="78691" cy="70146"/>
            </a:xfrm>
            <a:custGeom>
              <a:avLst/>
              <a:gdLst/>
              <a:ahLst/>
              <a:cxnLst>
                <a:cxn ang="0">
                  <a:pos x="54" y="36"/>
                </a:cxn>
                <a:cxn ang="0">
                  <a:pos x="60" y="24"/>
                </a:cxn>
                <a:cxn ang="0">
                  <a:pos x="54" y="18"/>
                </a:cxn>
                <a:cxn ang="0">
                  <a:pos x="42" y="0"/>
                </a:cxn>
                <a:cxn ang="0">
                  <a:pos x="18" y="0"/>
                </a:cxn>
                <a:cxn ang="0">
                  <a:pos x="12" y="12"/>
                </a:cxn>
                <a:cxn ang="0">
                  <a:pos x="0" y="18"/>
                </a:cxn>
                <a:cxn ang="0">
                  <a:pos x="12" y="30"/>
                </a:cxn>
                <a:cxn ang="0">
                  <a:pos x="36" y="54"/>
                </a:cxn>
                <a:cxn ang="0">
                  <a:pos x="42" y="42"/>
                </a:cxn>
                <a:cxn ang="0">
                  <a:pos x="54" y="36"/>
                </a:cxn>
              </a:cxnLst>
              <a:rect l="0" t="0" r="r" b="b"/>
              <a:pathLst>
                <a:path w="60" h="54">
                  <a:moveTo>
                    <a:pt x="54" y="36"/>
                  </a:moveTo>
                  <a:lnTo>
                    <a:pt x="60" y="24"/>
                  </a:lnTo>
                  <a:lnTo>
                    <a:pt x="54" y="18"/>
                  </a:lnTo>
                  <a:lnTo>
                    <a:pt x="42" y="0"/>
                  </a:lnTo>
                  <a:lnTo>
                    <a:pt x="18" y="0"/>
                  </a:lnTo>
                  <a:lnTo>
                    <a:pt x="12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36" y="54"/>
                  </a:lnTo>
                  <a:lnTo>
                    <a:pt x="42" y="42"/>
                  </a:lnTo>
                  <a:lnTo>
                    <a:pt x="54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55" name="Rectangle 316"/>
            <p:cNvSpPr>
              <a:spLocks noChangeArrowheads="1"/>
            </p:cNvSpPr>
            <p:nvPr/>
          </p:nvSpPr>
          <p:spPr bwMode="auto">
            <a:xfrm>
              <a:off x="4284214" y="3787900"/>
              <a:ext cx="9442" cy="243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56" name="Freeform 317"/>
            <p:cNvSpPr>
              <a:spLocks/>
            </p:cNvSpPr>
            <p:nvPr/>
          </p:nvSpPr>
          <p:spPr bwMode="auto">
            <a:xfrm>
              <a:off x="4284214" y="3516470"/>
              <a:ext cx="509911" cy="503213"/>
            </a:xfrm>
            <a:custGeom>
              <a:avLst/>
              <a:gdLst>
                <a:gd name="T0" fmla="*/ 78887 w 390"/>
                <a:gd name="T1" fmla="*/ 349494 h 390"/>
                <a:gd name="T2" fmla="*/ 283992 w 390"/>
                <a:gd name="T3" fmla="*/ 489292 h 390"/>
                <a:gd name="T4" fmla="*/ 299769 w 390"/>
                <a:gd name="T5" fmla="*/ 504825 h 390"/>
                <a:gd name="T6" fmla="*/ 323435 w 390"/>
                <a:gd name="T7" fmla="*/ 504825 h 390"/>
                <a:gd name="T8" fmla="*/ 370767 w 390"/>
                <a:gd name="T9" fmla="*/ 481525 h 390"/>
                <a:gd name="T10" fmla="*/ 512763 w 390"/>
                <a:gd name="T11" fmla="*/ 388327 h 390"/>
                <a:gd name="T12" fmla="*/ 504874 w 390"/>
                <a:gd name="T13" fmla="*/ 388327 h 390"/>
                <a:gd name="T14" fmla="*/ 481208 w 390"/>
                <a:gd name="T15" fmla="*/ 357261 h 390"/>
                <a:gd name="T16" fmla="*/ 465431 w 390"/>
                <a:gd name="T17" fmla="*/ 349494 h 390"/>
                <a:gd name="T18" fmla="*/ 449654 w 390"/>
                <a:gd name="T19" fmla="*/ 318428 h 390"/>
                <a:gd name="T20" fmla="*/ 457542 w 390"/>
                <a:gd name="T21" fmla="*/ 302895 h 390"/>
                <a:gd name="T22" fmla="*/ 457542 w 390"/>
                <a:gd name="T23" fmla="*/ 225230 h 390"/>
                <a:gd name="T24" fmla="*/ 449654 w 390"/>
                <a:gd name="T25" fmla="*/ 209697 h 390"/>
                <a:gd name="T26" fmla="*/ 457542 w 390"/>
                <a:gd name="T27" fmla="*/ 194163 h 390"/>
                <a:gd name="T28" fmla="*/ 449654 w 390"/>
                <a:gd name="T29" fmla="*/ 186397 h 390"/>
                <a:gd name="T30" fmla="*/ 449654 w 390"/>
                <a:gd name="T31" fmla="*/ 155331 h 390"/>
                <a:gd name="T32" fmla="*/ 425988 w 390"/>
                <a:gd name="T33" fmla="*/ 139798 h 390"/>
                <a:gd name="T34" fmla="*/ 418099 w 390"/>
                <a:gd name="T35" fmla="*/ 132031 h 390"/>
                <a:gd name="T36" fmla="*/ 402322 w 390"/>
                <a:gd name="T37" fmla="*/ 116498 h 390"/>
                <a:gd name="T38" fmla="*/ 402322 w 390"/>
                <a:gd name="T39" fmla="*/ 100965 h 390"/>
                <a:gd name="T40" fmla="*/ 425988 w 390"/>
                <a:gd name="T41" fmla="*/ 69899 h 390"/>
                <a:gd name="T42" fmla="*/ 425988 w 390"/>
                <a:gd name="T43" fmla="*/ 38833 h 390"/>
                <a:gd name="T44" fmla="*/ 425988 w 390"/>
                <a:gd name="T45" fmla="*/ 15533 h 390"/>
                <a:gd name="T46" fmla="*/ 433876 w 390"/>
                <a:gd name="T47" fmla="*/ 7767 h 390"/>
                <a:gd name="T48" fmla="*/ 433876 w 390"/>
                <a:gd name="T49" fmla="*/ 0 h 390"/>
                <a:gd name="T50" fmla="*/ 418099 w 390"/>
                <a:gd name="T51" fmla="*/ 7767 h 390"/>
                <a:gd name="T52" fmla="*/ 378656 w 390"/>
                <a:gd name="T53" fmla="*/ 15533 h 390"/>
                <a:gd name="T54" fmla="*/ 291880 w 390"/>
                <a:gd name="T55" fmla="*/ 15533 h 390"/>
                <a:gd name="T56" fmla="*/ 212994 w 390"/>
                <a:gd name="T57" fmla="*/ 38833 h 390"/>
                <a:gd name="T58" fmla="*/ 173551 w 390"/>
                <a:gd name="T59" fmla="*/ 62132 h 390"/>
                <a:gd name="T60" fmla="*/ 181439 w 390"/>
                <a:gd name="T61" fmla="*/ 100965 h 390"/>
                <a:gd name="T62" fmla="*/ 189328 w 390"/>
                <a:gd name="T63" fmla="*/ 139798 h 390"/>
                <a:gd name="T64" fmla="*/ 173551 w 390"/>
                <a:gd name="T65" fmla="*/ 147564 h 390"/>
                <a:gd name="T66" fmla="*/ 141996 w 390"/>
                <a:gd name="T67" fmla="*/ 155331 h 390"/>
                <a:gd name="T68" fmla="*/ 134107 w 390"/>
                <a:gd name="T69" fmla="*/ 170864 h 390"/>
                <a:gd name="T70" fmla="*/ 126219 w 390"/>
                <a:gd name="T71" fmla="*/ 186397 h 390"/>
                <a:gd name="T72" fmla="*/ 78887 w 390"/>
                <a:gd name="T73" fmla="*/ 201930 h 390"/>
                <a:gd name="T74" fmla="*/ 39443 w 390"/>
                <a:gd name="T75" fmla="*/ 225230 h 390"/>
                <a:gd name="T76" fmla="*/ 7889 w 390"/>
                <a:gd name="T77" fmla="*/ 248529 h 390"/>
                <a:gd name="T78" fmla="*/ 0 w 390"/>
                <a:gd name="T79" fmla="*/ 271829 h 390"/>
                <a:gd name="T80" fmla="*/ 7889 w 390"/>
                <a:gd name="T81" fmla="*/ 271829 h 390"/>
                <a:gd name="T82" fmla="*/ 7889 w 390"/>
                <a:gd name="T83" fmla="*/ 295128 h 390"/>
                <a:gd name="T84" fmla="*/ 78887 w 390"/>
                <a:gd name="T85" fmla="*/ 349494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0"/>
                <a:gd name="T130" fmla="*/ 0 h 390"/>
                <a:gd name="T131" fmla="*/ 390 w 390"/>
                <a:gd name="T132" fmla="*/ 390 h 3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57" name="Freeform 318"/>
            <p:cNvSpPr>
              <a:spLocks/>
            </p:cNvSpPr>
            <p:nvPr/>
          </p:nvSpPr>
          <p:spPr bwMode="auto">
            <a:xfrm>
              <a:off x="4284214" y="3516470"/>
              <a:ext cx="509911" cy="503213"/>
            </a:xfrm>
            <a:custGeom>
              <a:avLst/>
              <a:gdLst>
                <a:gd name="T0" fmla="*/ 78887 w 390"/>
                <a:gd name="T1" fmla="*/ 349494 h 390"/>
                <a:gd name="T2" fmla="*/ 283992 w 390"/>
                <a:gd name="T3" fmla="*/ 489292 h 390"/>
                <a:gd name="T4" fmla="*/ 299769 w 390"/>
                <a:gd name="T5" fmla="*/ 504825 h 390"/>
                <a:gd name="T6" fmla="*/ 323435 w 390"/>
                <a:gd name="T7" fmla="*/ 504825 h 390"/>
                <a:gd name="T8" fmla="*/ 370767 w 390"/>
                <a:gd name="T9" fmla="*/ 481525 h 390"/>
                <a:gd name="T10" fmla="*/ 512763 w 390"/>
                <a:gd name="T11" fmla="*/ 388327 h 390"/>
                <a:gd name="T12" fmla="*/ 504874 w 390"/>
                <a:gd name="T13" fmla="*/ 388327 h 390"/>
                <a:gd name="T14" fmla="*/ 481208 w 390"/>
                <a:gd name="T15" fmla="*/ 357261 h 390"/>
                <a:gd name="T16" fmla="*/ 465431 w 390"/>
                <a:gd name="T17" fmla="*/ 349494 h 390"/>
                <a:gd name="T18" fmla="*/ 449654 w 390"/>
                <a:gd name="T19" fmla="*/ 318428 h 390"/>
                <a:gd name="T20" fmla="*/ 457542 w 390"/>
                <a:gd name="T21" fmla="*/ 302895 h 390"/>
                <a:gd name="T22" fmla="*/ 457542 w 390"/>
                <a:gd name="T23" fmla="*/ 225230 h 390"/>
                <a:gd name="T24" fmla="*/ 449654 w 390"/>
                <a:gd name="T25" fmla="*/ 209697 h 390"/>
                <a:gd name="T26" fmla="*/ 457542 w 390"/>
                <a:gd name="T27" fmla="*/ 194163 h 390"/>
                <a:gd name="T28" fmla="*/ 449654 w 390"/>
                <a:gd name="T29" fmla="*/ 186397 h 390"/>
                <a:gd name="T30" fmla="*/ 449654 w 390"/>
                <a:gd name="T31" fmla="*/ 155331 h 390"/>
                <a:gd name="T32" fmla="*/ 425988 w 390"/>
                <a:gd name="T33" fmla="*/ 139798 h 390"/>
                <a:gd name="T34" fmla="*/ 418099 w 390"/>
                <a:gd name="T35" fmla="*/ 132031 h 390"/>
                <a:gd name="T36" fmla="*/ 402322 w 390"/>
                <a:gd name="T37" fmla="*/ 116498 h 390"/>
                <a:gd name="T38" fmla="*/ 402322 w 390"/>
                <a:gd name="T39" fmla="*/ 100965 h 390"/>
                <a:gd name="T40" fmla="*/ 425988 w 390"/>
                <a:gd name="T41" fmla="*/ 69899 h 390"/>
                <a:gd name="T42" fmla="*/ 425988 w 390"/>
                <a:gd name="T43" fmla="*/ 38833 h 390"/>
                <a:gd name="T44" fmla="*/ 425988 w 390"/>
                <a:gd name="T45" fmla="*/ 15533 h 390"/>
                <a:gd name="T46" fmla="*/ 433876 w 390"/>
                <a:gd name="T47" fmla="*/ 7767 h 390"/>
                <a:gd name="T48" fmla="*/ 433876 w 390"/>
                <a:gd name="T49" fmla="*/ 0 h 390"/>
                <a:gd name="T50" fmla="*/ 418099 w 390"/>
                <a:gd name="T51" fmla="*/ 7767 h 390"/>
                <a:gd name="T52" fmla="*/ 378656 w 390"/>
                <a:gd name="T53" fmla="*/ 15533 h 390"/>
                <a:gd name="T54" fmla="*/ 291880 w 390"/>
                <a:gd name="T55" fmla="*/ 15533 h 390"/>
                <a:gd name="T56" fmla="*/ 212994 w 390"/>
                <a:gd name="T57" fmla="*/ 38833 h 390"/>
                <a:gd name="T58" fmla="*/ 173551 w 390"/>
                <a:gd name="T59" fmla="*/ 62132 h 390"/>
                <a:gd name="T60" fmla="*/ 181439 w 390"/>
                <a:gd name="T61" fmla="*/ 100965 h 390"/>
                <a:gd name="T62" fmla="*/ 189328 w 390"/>
                <a:gd name="T63" fmla="*/ 139798 h 390"/>
                <a:gd name="T64" fmla="*/ 173551 w 390"/>
                <a:gd name="T65" fmla="*/ 147564 h 390"/>
                <a:gd name="T66" fmla="*/ 141996 w 390"/>
                <a:gd name="T67" fmla="*/ 155331 h 390"/>
                <a:gd name="T68" fmla="*/ 134107 w 390"/>
                <a:gd name="T69" fmla="*/ 170864 h 390"/>
                <a:gd name="T70" fmla="*/ 126219 w 390"/>
                <a:gd name="T71" fmla="*/ 186397 h 390"/>
                <a:gd name="T72" fmla="*/ 78887 w 390"/>
                <a:gd name="T73" fmla="*/ 201930 h 390"/>
                <a:gd name="T74" fmla="*/ 39443 w 390"/>
                <a:gd name="T75" fmla="*/ 225230 h 390"/>
                <a:gd name="T76" fmla="*/ 7889 w 390"/>
                <a:gd name="T77" fmla="*/ 248529 h 390"/>
                <a:gd name="T78" fmla="*/ 0 w 390"/>
                <a:gd name="T79" fmla="*/ 271829 h 390"/>
                <a:gd name="T80" fmla="*/ 7889 w 390"/>
                <a:gd name="T81" fmla="*/ 271829 h 390"/>
                <a:gd name="T82" fmla="*/ 7889 w 390"/>
                <a:gd name="T83" fmla="*/ 295128 h 390"/>
                <a:gd name="T84" fmla="*/ 78887 w 390"/>
                <a:gd name="T85" fmla="*/ 349494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0"/>
                <a:gd name="T130" fmla="*/ 0 h 390"/>
                <a:gd name="T131" fmla="*/ 390 w 390"/>
                <a:gd name="T132" fmla="*/ 390 h 3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58" name="Freeform 319"/>
            <p:cNvSpPr>
              <a:spLocks/>
            </p:cNvSpPr>
            <p:nvPr/>
          </p:nvSpPr>
          <p:spPr bwMode="auto">
            <a:xfrm>
              <a:off x="4321986" y="3476822"/>
              <a:ext cx="9442" cy="3051"/>
            </a:xfrm>
            <a:custGeom>
              <a:avLst/>
              <a:gdLst>
                <a:gd name="T0" fmla="*/ 9525 w 6"/>
                <a:gd name="T1" fmla="*/ 0 h 6"/>
                <a:gd name="T2" fmla="*/ 0 w 6"/>
                <a:gd name="T3" fmla="*/ 0 h 6"/>
                <a:gd name="T4" fmla="*/ 0 w 6"/>
                <a:gd name="T5" fmla="*/ 4763 h 6"/>
                <a:gd name="T6" fmla="*/ 9525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59" name="Freeform 320"/>
            <p:cNvSpPr>
              <a:spLocks/>
            </p:cNvSpPr>
            <p:nvPr/>
          </p:nvSpPr>
          <p:spPr bwMode="auto">
            <a:xfrm>
              <a:off x="4340871" y="3363981"/>
              <a:ext cx="6295" cy="9148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7938 w 6"/>
                <a:gd name="T5" fmla="*/ 7938 h 6"/>
                <a:gd name="T6" fmla="*/ 0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60" name="Freeform 321"/>
            <p:cNvSpPr>
              <a:spLocks/>
            </p:cNvSpPr>
            <p:nvPr/>
          </p:nvSpPr>
          <p:spPr bwMode="auto">
            <a:xfrm>
              <a:off x="4268475" y="3299935"/>
              <a:ext cx="308465" cy="237883"/>
            </a:xfrm>
            <a:custGeom>
              <a:avLst/>
              <a:gdLst>
                <a:gd name="T0" fmla="*/ 268491 w 39"/>
                <a:gd name="T1" fmla="*/ 39423 h 30"/>
                <a:gd name="T2" fmla="*/ 252697 w 39"/>
                <a:gd name="T3" fmla="*/ 39423 h 30"/>
                <a:gd name="T4" fmla="*/ 229007 w 39"/>
                <a:gd name="T5" fmla="*/ 31538 h 30"/>
                <a:gd name="T6" fmla="*/ 213213 w 39"/>
                <a:gd name="T7" fmla="*/ 31538 h 30"/>
                <a:gd name="T8" fmla="*/ 205317 w 39"/>
                <a:gd name="T9" fmla="*/ 31538 h 30"/>
                <a:gd name="T10" fmla="*/ 197420 w 39"/>
                <a:gd name="T11" fmla="*/ 15769 h 30"/>
                <a:gd name="T12" fmla="*/ 102658 w 39"/>
                <a:gd name="T13" fmla="*/ 0 h 30"/>
                <a:gd name="T14" fmla="*/ 55278 w 39"/>
                <a:gd name="T15" fmla="*/ 7885 h 30"/>
                <a:gd name="T16" fmla="*/ 39484 w 39"/>
                <a:gd name="T17" fmla="*/ 0 h 30"/>
                <a:gd name="T18" fmla="*/ 23690 w 39"/>
                <a:gd name="T19" fmla="*/ 7885 h 30"/>
                <a:gd name="T20" fmla="*/ 0 w 39"/>
                <a:gd name="T21" fmla="*/ 23654 h 30"/>
                <a:gd name="T22" fmla="*/ 15794 w 39"/>
                <a:gd name="T23" fmla="*/ 63077 h 30"/>
                <a:gd name="T24" fmla="*/ 31587 w 39"/>
                <a:gd name="T25" fmla="*/ 47307 h 30"/>
                <a:gd name="T26" fmla="*/ 63174 w 39"/>
                <a:gd name="T27" fmla="*/ 55192 h 30"/>
                <a:gd name="T28" fmla="*/ 71071 w 39"/>
                <a:gd name="T29" fmla="*/ 63077 h 30"/>
                <a:gd name="T30" fmla="*/ 71071 w 39"/>
                <a:gd name="T31" fmla="*/ 63077 h 30"/>
                <a:gd name="T32" fmla="*/ 78968 w 39"/>
                <a:gd name="T33" fmla="*/ 70961 h 30"/>
                <a:gd name="T34" fmla="*/ 71071 w 39"/>
                <a:gd name="T35" fmla="*/ 94615 h 30"/>
                <a:gd name="T36" fmla="*/ 63174 w 39"/>
                <a:gd name="T37" fmla="*/ 134038 h 30"/>
                <a:gd name="T38" fmla="*/ 55278 w 39"/>
                <a:gd name="T39" fmla="*/ 157691 h 30"/>
                <a:gd name="T40" fmla="*/ 55278 w 39"/>
                <a:gd name="T41" fmla="*/ 173460 h 30"/>
                <a:gd name="T42" fmla="*/ 63174 w 39"/>
                <a:gd name="T43" fmla="*/ 173460 h 30"/>
                <a:gd name="T44" fmla="*/ 55278 w 39"/>
                <a:gd name="T45" fmla="*/ 181345 h 30"/>
                <a:gd name="T46" fmla="*/ 55278 w 39"/>
                <a:gd name="T47" fmla="*/ 189230 h 30"/>
                <a:gd name="T48" fmla="*/ 47381 w 39"/>
                <a:gd name="T49" fmla="*/ 212883 h 30"/>
                <a:gd name="T50" fmla="*/ 63174 w 39"/>
                <a:gd name="T51" fmla="*/ 212883 h 30"/>
                <a:gd name="T52" fmla="*/ 94762 w 39"/>
                <a:gd name="T53" fmla="*/ 236537 h 30"/>
                <a:gd name="T54" fmla="*/ 142142 w 39"/>
                <a:gd name="T55" fmla="*/ 220768 h 30"/>
                <a:gd name="T56" fmla="*/ 189523 w 39"/>
                <a:gd name="T57" fmla="*/ 212883 h 30"/>
                <a:gd name="T58" fmla="*/ 213213 w 39"/>
                <a:gd name="T59" fmla="*/ 181345 h 30"/>
                <a:gd name="T60" fmla="*/ 236904 w 39"/>
                <a:gd name="T61" fmla="*/ 149807 h 30"/>
                <a:gd name="T62" fmla="*/ 236904 w 39"/>
                <a:gd name="T63" fmla="*/ 134038 h 30"/>
                <a:gd name="T64" fmla="*/ 260594 w 39"/>
                <a:gd name="T65" fmla="*/ 86730 h 30"/>
                <a:gd name="T66" fmla="*/ 307975 w 39"/>
                <a:gd name="T67" fmla="*/ 55192 h 30"/>
                <a:gd name="T68" fmla="*/ 307975 w 39"/>
                <a:gd name="T69" fmla="*/ 47307 h 30"/>
                <a:gd name="T70" fmla="*/ 292181 w 39"/>
                <a:gd name="T71" fmla="*/ 47307 h 30"/>
                <a:gd name="T72" fmla="*/ 268491 w 39"/>
                <a:gd name="T73" fmla="*/ 39423 h 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"/>
                <a:gd name="T112" fmla="*/ 0 h 30"/>
                <a:gd name="T113" fmla="*/ 39 w 39"/>
                <a:gd name="T114" fmla="*/ 30 h 3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" h="30">
                  <a:moveTo>
                    <a:pt x="34" y="5"/>
                  </a:moveTo>
                  <a:cubicBezTo>
                    <a:pt x="34" y="5"/>
                    <a:pt x="33" y="5"/>
                    <a:pt x="32" y="5"/>
                  </a:cubicBezTo>
                  <a:cubicBezTo>
                    <a:pt x="32" y="5"/>
                    <a:pt x="29" y="4"/>
                    <a:pt x="29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1" y="3"/>
                    <a:pt x="0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7" y="6"/>
                    <a:pt x="37" y="6"/>
                    <a:pt x="37" y="6"/>
                  </a:cubicBezTo>
                  <a:lnTo>
                    <a:pt x="34" y="5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61" name="Freeform 322"/>
            <p:cNvSpPr>
              <a:spLocks/>
            </p:cNvSpPr>
            <p:nvPr/>
          </p:nvSpPr>
          <p:spPr bwMode="auto">
            <a:xfrm>
              <a:off x="4268475" y="3348731"/>
              <a:ext cx="78691" cy="167739"/>
            </a:xfrm>
            <a:custGeom>
              <a:avLst/>
              <a:gdLst>
                <a:gd name="T0" fmla="*/ 55563 w 60"/>
                <a:gd name="T1" fmla="*/ 135187 h 127"/>
                <a:gd name="T2" fmla="*/ 55563 w 60"/>
                <a:gd name="T3" fmla="*/ 127312 h 127"/>
                <a:gd name="T4" fmla="*/ 55563 w 60"/>
                <a:gd name="T5" fmla="*/ 127312 h 127"/>
                <a:gd name="T6" fmla="*/ 55563 w 60"/>
                <a:gd name="T7" fmla="*/ 111562 h 127"/>
                <a:gd name="T8" fmla="*/ 63500 w 60"/>
                <a:gd name="T9" fmla="*/ 95812 h 127"/>
                <a:gd name="T10" fmla="*/ 63500 w 60"/>
                <a:gd name="T11" fmla="*/ 87937 h 127"/>
                <a:gd name="T12" fmla="*/ 63500 w 60"/>
                <a:gd name="T13" fmla="*/ 64312 h 127"/>
                <a:gd name="T14" fmla="*/ 71438 w 60"/>
                <a:gd name="T15" fmla="*/ 56437 h 127"/>
                <a:gd name="T16" fmla="*/ 71438 w 60"/>
                <a:gd name="T17" fmla="*/ 40687 h 127"/>
                <a:gd name="T18" fmla="*/ 79375 w 60"/>
                <a:gd name="T19" fmla="*/ 24937 h 127"/>
                <a:gd name="T20" fmla="*/ 71438 w 60"/>
                <a:gd name="T21" fmla="*/ 17062 h 127"/>
                <a:gd name="T22" fmla="*/ 63500 w 60"/>
                <a:gd name="T23" fmla="*/ 7875 h 127"/>
                <a:gd name="T24" fmla="*/ 39688 w 60"/>
                <a:gd name="T25" fmla="*/ 0 h 127"/>
                <a:gd name="T26" fmla="*/ 23813 w 60"/>
                <a:gd name="T27" fmla="*/ 7875 h 127"/>
                <a:gd name="T28" fmla="*/ 15875 w 60"/>
                <a:gd name="T29" fmla="*/ 17062 h 127"/>
                <a:gd name="T30" fmla="*/ 15875 w 60"/>
                <a:gd name="T31" fmla="*/ 17062 h 127"/>
                <a:gd name="T32" fmla="*/ 7938 w 60"/>
                <a:gd name="T33" fmla="*/ 17062 h 127"/>
                <a:gd name="T34" fmla="*/ 15875 w 60"/>
                <a:gd name="T35" fmla="*/ 48562 h 127"/>
                <a:gd name="T36" fmla="*/ 15875 w 60"/>
                <a:gd name="T37" fmla="*/ 80062 h 127"/>
                <a:gd name="T38" fmla="*/ 0 w 60"/>
                <a:gd name="T39" fmla="*/ 119437 h 127"/>
                <a:gd name="T40" fmla="*/ 15875 w 60"/>
                <a:gd name="T41" fmla="*/ 127312 h 127"/>
                <a:gd name="T42" fmla="*/ 15875 w 60"/>
                <a:gd name="T43" fmla="*/ 166687 h 127"/>
                <a:gd name="T44" fmla="*/ 47625 w 60"/>
                <a:gd name="T45" fmla="*/ 166687 h 127"/>
                <a:gd name="T46" fmla="*/ 55563 w 60"/>
                <a:gd name="T47" fmla="*/ 150937 h 127"/>
                <a:gd name="T48" fmla="*/ 55563 w 60"/>
                <a:gd name="T49" fmla="*/ 135187 h 1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127"/>
                <a:gd name="T77" fmla="*/ 60 w 60"/>
                <a:gd name="T78" fmla="*/ 127 h 12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127">
                  <a:moveTo>
                    <a:pt x="42" y="103"/>
                  </a:moveTo>
                  <a:lnTo>
                    <a:pt x="42" y="97"/>
                  </a:lnTo>
                  <a:lnTo>
                    <a:pt x="42" y="85"/>
                  </a:lnTo>
                  <a:lnTo>
                    <a:pt x="48" y="73"/>
                  </a:lnTo>
                  <a:lnTo>
                    <a:pt x="48" y="67"/>
                  </a:lnTo>
                  <a:lnTo>
                    <a:pt x="48" y="49"/>
                  </a:lnTo>
                  <a:lnTo>
                    <a:pt x="54" y="43"/>
                  </a:lnTo>
                  <a:lnTo>
                    <a:pt x="54" y="31"/>
                  </a:lnTo>
                  <a:lnTo>
                    <a:pt x="60" y="19"/>
                  </a:lnTo>
                  <a:lnTo>
                    <a:pt x="54" y="13"/>
                  </a:lnTo>
                  <a:lnTo>
                    <a:pt x="48" y="6"/>
                  </a:lnTo>
                  <a:lnTo>
                    <a:pt x="30" y="0"/>
                  </a:lnTo>
                  <a:lnTo>
                    <a:pt x="18" y="6"/>
                  </a:lnTo>
                  <a:lnTo>
                    <a:pt x="12" y="13"/>
                  </a:lnTo>
                  <a:lnTo>
                    <a:pt x="6" y="13"/>
                  </a:lnTo>
                  <a:lnTo>
                    <a:pt x="12" y="37"/>
                  </a:lnTo>
                  <a:lnTo>
                    <a:pt x="12" y="61"/>
                  </a:lnTo>
                  <a:lnTo>
                    <a:pt x="0" y="91"/>
                  </a:lnTo>
                  <a:lnTo>
                    <a:pt x="12" y="97"/>
                  </a:lnTo>
                  <a:lnTo>
                    <a:pt x="12" y="127"/>
                  </a:lnTo>
                  <a:lnTo>
                    <a:pt x="36" y="127"/>
                  </a:lnTo>
                  <a:lnTo>
                    <a:pt x="42" y="115"/>
                  </a:lnTo>
                  <a:lnTo>
                    <a:pt x="42" y="103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62" name="Freeform 323"/>
            <p:cNvSpPr>
              <a:spLocks/>
            </p:cNvSpPr>
            <p:nvPr/>
          </p:nvSpPr>
          <p:spPr bwMode="auto">
            <a:xfrm>
              <a:off x="4331427" y="3373129"/>
              <a:ext cx="15739" cy="64046"/>
            </a:xfrm>
            <a:custGeom>
              <a:avLst/>
              <a:gdLst>
                <a:gd name="T0" fmla="*/ 7938 w 12"/>
                <a:gd name="T1" fmla="*/ 31750 h 48"/>
                <a:gd name="T2" fmla="*/ 0 w 12"/>
                <a:gd name="T3" fmla="*/ 39687 h 48"/>
                <a:gd name="T4" fmla="*/ 0 w 12"/>
                <a:gd name="T5" fmla="*/ 63500 h 48"/>
                <a:gd name="T6" fmla="*/ 7938 w 12"/>
                <a:gd name="T7" fmla="*/ 23813 h 48"/>
                <a:gd name="T8" fmla="*/ 15875 w 12"/>
                <a:gd name="T9" fmla="*/ 0 h 48"/>
                <a:gd name="T10" fmla="*/ 7938 w 12"/>
                <a:gd name="T11" fmla="*/ 15875 h 48"/>
                <a:gd name="T12" fmla="*/ 7938 w 12"/>
                <a:gd name="T13" fmla="*/ 3175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48"/>
                <a:gd name="T23" fmla="*/ 12 w 12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48">
                  <a:moveTo>
                    <a:pt x="6" y="24"/>
                  </a:moveTo>
                  <a:lnTo>
                    <a:pt x="0" y="30"/>
                  </a:lnTo>
                  <a:lnTo>
                    <a:pt x="0" y="48"/>
                  </a:lnTo>
                  <a:lnTo>
                    <a:pt x="6" y="18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6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63" name="Freeform 324"/>
            <p:cNvSpPr>
              <a:spLocks/>
            </p:cNvSpPr>
            <p:nvPr/>
          </p:nvSpPr>
          <p:spPr bwMode="auto">
            <a:xfrm>
              <a:off x="4318837" y="3479873"/>
              <a:ext cx="3149" cy="36597"/>
            </a:xfrm>
            <a:custGeom>
              <a:avLst/>
              <a:gdLst>
                <a:gd name="T0" fmla="*/ 4763 w 6"/>
                <a:gd name="T1" fmla="*/ 0 h 24"/>
                <a:gd name="T2" fmla="*/ 4763 w 6"/>
                <a:gd name="T3" fmla="*/ 16669 h 24"/>
                <a:gd name="T4" fmla="*/ 0 w 6"/>
                <a:gd name="T5" fmla="*/ 33337 h 24"/>
                <a:gd name="T6" fmla="*/ 4763 w 6"/>
                <a:gd name="T7" fmla="*/ 8334 h 24"/>
                <a:gd name="T8" fmla="*/ 4763 w 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4"/>
                <a:gd name="T17" fmla="*/ 6 w 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4">
                  <a:moveTo>
                    <a:pt x="6" y="0"/>
                  </a:moveTo>
                  <a:lnTo>
                    <a:pt x="6" y="12"/>
                  </a:lnTo>
                  <a:lnTo>
                    <a:pt x="0" y="24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64" name="Freeform 325"/>
            <p:cNvSpPr>
              <a:spLocks/>
            </p:cNvSpPr>
            <p:nvPr/>
          </p:nvSpPr>
          <p:spPr bwMode="auto">
            <a:xfrm>
              <a:off x="4321986" y="3437176"/>
              <a:ext cx="9442" cy="21348"/>
            </a:xfrm>
            <a:custGeom>
              <a:avLst/>
              <a:gdLst>
                <a:gd name="T0" fmla="*/ 0 w 6"/>
                <a:gd name="T1" fmla="*/ 22225 h 18"/>
                <a:gd name="T2" fmla="*/ 9525 w 6"/>
                <a:gd name="T3" fmla="*/ 0 h 18"/>
                <a:gd name="T4" fmla="*/ 9525 w 6"/>
                <a:gd name="T5" fmla="*/ 14817 h 18"/>
                <a:gd name="T6" fmla="*/ 0 w 6"/>
                <a:gd name="T7" fmla="*/ 22225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8"/>
                <a:gd name="T14" fmla="*/ 6 w 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8">
                  <a:moveTo>
                    <a:pt x="0" y="18"/>
                  </a:moveTo>
                  <a:lnTo>
                    <a:pt x="6" y="0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65" name="Freeform 326"/>
            <p:cNvSpPr>
              <a:spLocks/>
            </p:cNvSpPr>
            <p:nvPr/>
          </p:nvSpPr>
          <p:spPr bwMode="auto">
            <a:xfrm>
              <a:off x="4321986" y="3458523"/>
              <a:ext cx="0" cy="18299"/>
            </a:xfrm>
            <a:custGeom>
              <a:avLst/>
              <a:gdLst>
                <a:gd name="T0" fmla="*/ 17462 h 12"/>
                <a:gd name="T1" fmla="*/ 0 h 12"/>
                <a:gd name="T2" fmla="*/ 17462 h 12"/>
                <a:gd name="T3" fmla="*/ 17462 h 12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12"/>
                <a:gd name="T9" fmla="*/ 12 h 12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12">
                  <a:moveTo>
                    <a:pt x="0" y="12"/>
                  </a:move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66" name="Freeform 327"/>
            <p:cNvSpPr>
              <a:spLocks/>
            </p:cNvSpPr>
            <p:nvPr/>
          </p:nvSpPr>
          <p:spPr bwMode="auto">
            <a:xfrm>
              <a:off x="5741552" y="3507320"/>
              <a:ext cx="28329" cy="15250"/>
            </a:xfrm>
            <a:custGeom>
              <a:avLst/>
              <a:gdLst>
                <a:gd name="T0" fmla="*/ 0 w 18"/>
                <a:gd name="T1" fmla="*/ 0 h 12"/>
                <a:gd name="T2" fmla="*/ 25400 w 18"/>
                <a:gd name="T3" fmla="*/ 17463 h 12"/>
                <a:gd name="T4" fmla="*/ 25400 w 18"/>
                <a:gd name="T5" fmla="*/ 17463 h 12"/>
                <a:gd name="T6" fmla="*/ 8467 w 18"/>
                <a:gd name="T7" fmla="*/ 0 h 12"/>
                <a:gd name="T8" fmla="*/ 0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2"/>
                <a:gd name="T17" fmla="*/ 18 w 1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2">
                  <a:moveTo>
                    <a:pt x="0" y="0"/>
                  </a:moveTo>
                  <a:lnTo>
                    <a:pt x="18" y="1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67" name="Freeform 328"/>
            <p:cNvSpPr>
              <a:spLocks/>
            </p:cNvSpPr>
            <p:nvPr/>
          </p:nvSpPr>
          <p:spPr bwMode="auto">
            <a:xfrm>
              <a:off x="5706929" y="3467674"/>
              <a:ext cx="15737" cy="24398"/>
            </a:xfrm>
            <a:custGeom>
              <a:avLst/>
              <a:gdLst>
                <a:gd name="T0" fmla="*/ 0 w 12"/>
                <a:gd name="T1" fmla="*/ 0 h 18"/>
                <a:gd name="T2" fmla="*/ 14287 w 12"/>
                <a:gd name="T3" fmla="*/ 23813 h 18"/>
                <a:gd name="T4" fmla="*/ 14287 w 12"/>
                <a:gd name="T5" fmla="*/ 15875 h 18"/>
                <a:gd name="T6" fmla="*/ 0 w 1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8"/>
                <a:gd name="T14" fmla="*/ 12 w 12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8">
                  <a:moveTo>
                    <a:pt x="0" y="0"/>
                  </a:moveTo>
                  <a:lnTo>
                    <a:pt x="12" y="18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68" name="Freeform 334"/>
            <p:cNvSpPr>
              <a:spLocks/>
            </p:cNvSpPr>
            <p:nvPr/>
          </p:nvSpPr>
          <p:spPr bwMode="auto">
            <a:xfrm>
              <a:off x="5014457" y="2055623"/>
              <a:ext cx="264398" cy="585558"/>
            </a:xfrm>
            <a:custGeom>
              <a:avLst/>
              <a:gdLst>
                <a:gd name="T0" fmla="*/ 266700 w 34"/>
                <a:gd name="T1" fmla="*/ 429578 h 75"/>
                <a:gd name="T2" fmla="*/ 251012 w 34"/>
                <a:gd name="T3" fmla="*/ 421767 h 75"/>
                <a:gd name="T4" fmla="*/ 235323 w 34"/>
                <a:gd name="T5" fmla="*/ 406146 h 75"/>
                <a:gd name="T6" fmla="*/ 243168 w 34"/>
                <a:gd name="T7" fmla="*/ 367094 h 75"/>
                <a:gd name="T8" fmla="*/ 235323 w 34"/>
                <a:gd name="T9" fmla="*/ 351473 h 75"/>
                <a:gd name="T10" fmla="*/ 235323 w 34"/>
                <a:gd name="T11" fmla="*/ 335852 h 75"/>
                <a:gd name="T12" fmla="*/ 227479 w 34"/>
                <a:gd name="T13" fmla="*/ 328041 h 75"/>
                <a:gd name="T14" fmla="*/ 227479 w 34"/>
                <a:gd name="T15" fmla="*/ 312420 h 75"/>
                <a:gd name="T16" fmla="*/ 219635 w 34"/>
                <a:gd name="T17" fmla="*/ 296799 h 75"/>
                <a:gd name="T18" fmla="*/ 235323 w 34"/>
                <a:gd name="T19" fmla="*/ 281178 h 75"/>
                <a:gd name="T20" fmla="*/ 211791 w 34"/>
                <a:gd name="T21" fmla="*/ 210884 h 75"/>
                <a:gd name="T22" fmla="*/ 235323 w 34"/>
                <a:gd name="T23" fmla="*/ 164021 h 75"/>
                <a:gd name="T24" fmla="*/ 219635 w 34"/>
                <a:gd name="T25" fmla="*/ 132779 h 75"/>
                <a:gd name="T26" fmla="*/ 196103 w 34"/>
                <a:gd name="T27" fmla="*/ 117158 h 75"/>
                <a:gd name="T28" fmla="*/ 196103 w 34"/>
                <a:gd name="T29" fmla="*/ 109347 h 75"/>
                <a:gd name="T30" fmla="*/ 196103 w 34"/>
                <a:gd name="T31" fmla="*/ 78105 h 75"/>
                <a:gd name="T32" fmla="*/ 196103 w 34"/>
                <a:gd name="T33" fmla="*/ 78105 h 75"/>
                <a:gd name="T34" fmla="*/ 203947 w 34"/>
                <a:gd name="T35" fmla="*/ 70295 h 75"/>
                <a:gd name="T36" fmla="*/ 203947 w 34"/>
                <a:gd name="T37" fmla="*/ 62484 h 75"/>
                <a:gd name="T38" fmla="*/ 211791 w 34"/>
                <a:gd name="T39" fmla="*/ 46863 h 75"/>
                <a:gd name="T40" fmla="*/ 211791 w 34"/>
                <a:gd name="T41" fmla="*/ 23432 h 75"/>
                <a:gd name="T42" fmla="*/ 188259 w 34"/>
                <a:gd name="T43" fmla="*/ 0 h 75"/>
                <a:gd name="T44" fmla="*/ 149038 w 34"/>
                <a:gd name="T45" fmla="*/ 7811 h 75"/>
                <a:gd name="T46" fmla="*/ 133350 w 34"/>
                <a:gd name="T47" fmla="*/ 23432 h 75"/>
                <a:gd name="T48" fmla="*/ 117662 w 34"/>
                <a:gd name="T49" fmla="*/ 62484 h 75"/>
                <a:gd name="T50" fmla="*/ 94129 w 34"/>
                <a:gd name="T51" fmla="*/ 85916 h 75"/>
                <a:gd name="T52" fmla="*/ 86285 w 34"/>
                <a:gd name="T53" fmla="*/ 78105 h 75"/>
                <a:gd name="T54" fmla="*/ 62753 w 34"/>
                <a:gd name="T55" fmla="*/ 85916 h 75"/>
                <a:gd name="T56" fmla="*/ 39221 w 34"/>
                <a:gd name="T57" fmla="*/ 78105 h 75"/>
                <a:gd name="T58" fmla="*/ 23532 w 34"/>
                <a:gd name="T59" fmla="*/ 62484 h 75"/>
                <a:gd name="T60" fmla="*/ 15688 w 34"/>
                <a:gd name="T61" fmla="*/ 46863 h 75"/>
                <a:gd name="T62" fmla="*/ 7844 w 34"/>
                <a:gd name="T63" fmla="*/ 62484 h 75"/>
                <a:gd name="T64" fmla="*/ 0 w 34"/>
                <a:gd name="T65" fmla="*/ 62484 h 75"/>
                <a:gd name="T66" fmla="*/ 7844 w 34"/>
                <a:gd name="T67" fmla="*/ 78105 h 75"/>
                <a:gd name="T68" fmla="*/ 31376 w 34"/>
                <a:gd name="T69" fmla="*/ 101537 h 75"/>
                <a:gd name="T70" fmla="*/ 47065 w 34"/>
                <a:gd name="T71" fmla="*/ 109347 h 75"/>
                <a:gd name="T72" fmla="*/ 54909 w 34"/>
                <a:gd name="T73" fmla="*/ 109347 h 75"/>
                <a:gd name="T74" fmla="*/ 70597 w 34"/>
                <a:gd name="T75" fmla="*/ 148400 h 75"/>
                <a:gd name="T76" fmla="*/ 70597 w 34"/>
                <a:gd name="T77" fmla="*/ 179642 h 75"/>
                <a:gd name="T78" fmla="*/ 70597 w 34"/>
                <a:gd name="T79" fmla="*/ 203073 h 75"/>
                <a:gd name="T80" fmla="*/ 78441 w 34"/>
                <a:gd name="T81" fmla="*/ 226505 h 75"/>
                <a:gd name="T82" fmla="*/ 78441 w 34"/>
                <a:gd name="T83" fmla="*/ 234315 h 75"/>
                <a:gd name="T84" fmla="*/ 78441 w 34"/>
                <a:gd name="T85" fmla="*/ 273368 h 75"/>
                <a:gd name="T86" fmla="*/ 78441 w 34"/>
                <a:gd name="T87" fmla="*/ 281178 h 75"/>
                <a:gd name="T88" fmla="*/ 94129 w 34"/>
                <a:gd name="T89" fmla="*/ 281178 h 75"/>
                <a:gd name="T90" fmla="*/ 109818 w 34"/>
                <a:gd name="T91" fmla="*/ 312420 h 75"/>
                <a:gd name="T92" fmla="*/ 70597 w 34"/>
                <a:gd name="T93" fmla="*/ 382715 h 75"/>
                <a:gd name="T94" fmla="*/ 31376 w 34"/>
                <a:gd name="T95" fmla="*/ 413957 h 75"/>
                <a:gd name="T96" fmla="*/ 7844 w 34"/>
                <a:gd name="T97" fmla="*/ 453009 h 75"/>
                <a:gd name="T98" fmla="*/ 15688 w 34"/>
                <a:gd name="T99" fmla="*/ 515493 h 75"/>
                <a:gd name="T100" fmla="*/ 23532 w 34"/>
                <a:gd name="T101" fmla="*/ 554546 h 75"/>
                <a:gd name="T102" fmla="*/ 39221 w 34"/>
                <a:gd name="T103" fmla="*/ 570167 h 75"/>
                <a:gd name="T104" fmla="*/ 54909 w 34"/>
                <a:gd name="T105" fmla="*/ 585788 h 75"/>
                <a:gd name="T106" fmla="*/ 94129 w 34"/>
                <a:gd name="T107" fmla="*/ 585788 h 75"/>
                <a:gd name="T108" fmla="*/ 156882 w 34"/>
                <a:gd name="T109" fmla="*/ 562356 h 75"/>
                <a:gd name="T110" fmla="*/ 172571 w 34"/>
                <a:gd name="T111" fmla="*/ 562356 h 75"/>
                <a:gd name="T112" fmla="*/ 266700 w 34"/>
                <a:gd name="T113" fmla="*/ 453009 h 75"/>
                <a:gd name="T114" fmla="*/ 266700 w 34"/>
                <a:gd name="T115" fmla="*/ 429578 h 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"/>
                <a:gd name="T175" fmla="*/ 0 h 75"/>
                <a:gd name="T176" fmla="*/ 34 w 34"/>
                <a:gd name="T177" fmla="*/ 75 h 7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" h="75">
                  <a:moveTo>
                    <a:pt x="34" y="55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0" y="46"/>
                    <a:pt x="30" y="45"/>
                  </a:cubicBezTo>
                  <a:cubicBezTo>
                    <a:pt x="29" y="45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34" y="58"/>
                    <a:pt x="34" y="58"/>
                    <a:pt x="34" y="58"/>
                  </a:cubicBezTo>
                  <a:lnTo>
                    <a:pt x="34" y="55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69" name="Freeform 335"/>
            <p:cNvSpPr>
              <a:spLocks/>
            </p:cNvSpPr>
            <p:nvPr/>
          </p:nvSpPr>
          <p:spPr bwMode="auto">
            <a:xfrm>
              <a:off x="5288297" y="2982757"/>
              <a:ext cx="15739" cy="9150"/>
            </a:xfrm>
            <a:custGeom>
              <a:avLst/>
              <a:gdLst>
                <a:gd name="T0" fmla="*/ 15875 w 12"/>
                <a:gd name="T1" fmla="*/ 7937 h 6"/>
                <a:gd name="T2" fmla="*/ 0 w 12"/>
                <a:gd name="T3" fmla="*/ 0 h 6"/>
                <a:gd name="T4" fmla="*/ 0 w 12"/>
                <a:gd name="T5" fmla="*/ 7937 h 6"/>
                <a:gd name="T6" fmla="*/ 15875 w 12"/>
                <a:gd name="T7" fmla="*/ 793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6"/>
                <a:gd name="T14" fmla="*/ 12 w 12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6">
                  <a:moveTo>
                    <a:pt x="12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70" name="Freeform 336"/>
            <p:cNvSpPr>
              <a:spLocks/>
            </p:cNvSpPr>
            <p:nvPr/>
          </p:nvSpPr>
          <p:spPr bwMode="auto">
            <a:xfrm>
              <a:off x="5181279" y="1524961"/>
              <a:ext cx="3792858" cy="2028106"/>
            </a:xfrm>
            <a:custGeom>
              <a:avLst/>
              <a:gdLst>
                <a:gd name="T0" fmla="*/ 3690460 w 483"/>
                <a:gd name="T1" fmla="*/ 695026 h 260"/>
                <a:gd name="T2" fmla="*/ 3541272 w 483"/>
                <a:gd name="T3" fmla="*/ 757500 h 260"/>
                <a:gd name="T4" fmla="*/ 3384231 w 483"/>
                <a:gd name="T5" fmla="*/ 695026 h 260"/>
                <a:gd name="T6" fmla="*/ 3164374 w 483"/>
                <a:gd name="T7" fmla="*/ 601315 h 260"/>
                <a:gd name="T8" fmla="*/ 2842440 w 483"/>
                <a:gd name="T9" fmla="*/ 460747 h 260"/>
                <a:gd name="T10" fmla="*/ 2685399 w 483"/>
                <a:gd name="T11" fmla="*/ 546650 h 260"/>
                <a:gd name="T12" fmla="*/ 2536210 w 483"/>
                <a:gd name="T13" fmla="*/ 570077 h 260"/>
                <a:gd name="T14" fmla="*/ 2449838 w 483"/>
                <a:gd name="T15" fmla="*/ 398273 h 260"/>
                <a:gd name="T16" fmla="*/ 2253537 w 483"/>
                <a:gd name="T17" fmla="*/ 413892 h 260"/>
                <a:gd name="T18" fmla="*/ 2072940 w 483"/>
                <a:gd name="T19" fmla="*/ 343608 h 260"/>
                <a:gd name="T20" fmla="*/ 2057236 w 483"/>
                <a:gd name="T21" fmla="*/ 304562 h 260"/>
                <a:gd name="T22" fmla="*/ 1994419 w 483"/>
                <a:gd name="T23" fmla="*/ 62474 h 260"/>
                <a:gd name="T24" fmla="*/ 1696041 w 483"/>
                <a:gd name="T25" fmla="*/ 148376 h 260"/>
                <a:gd name="T26" fmla="*/ 1326995 w 483"/>
                <a:gd name="T27" fmla="*/ 421701 h 260"/>
                <a:gd name="T28" fmla="*/ 1193511 w 483"/>
                <a:gd name="T29" fmla="*/ 460747 h 260"/>
                <a:gd name="T30" fmla="*/ 1122842 w 483"/>
                <a:gd name="T31" fmla="*/ 593505 h 260"/>
                <a:gd name="T32" fmla="*/ 1005062 w 483"/>
                <a:gd name="T33" fmla="*/ 546650 h 260"/>
                <a:gd name="T34" fmla="*/ 1036470 w 483"/>
                <a:gd name="T35" fmla="*/ 734072 h 260"/>
                <a:gd name="T36" fmla="*/ 816613 w 483"/>
                <a:gd name="T37" fmla="*/ 741882 h 260"/>
                <a:gd name="T38" fmla="*/ 651720 w 483"/>
                <a:gd name="T39" fmla="*/ 757500 h 260"/>
                <a:gd name="T40" fmla="*/ 463271 w 483"/>
                <a:gd name="T41" fmla="*/ 874639 h 260"/>
                <a:gd name="T42" fmla="*/ 416158 w 483"/>
                <a:gd name="T43" fmla="*/ 773119 h 260"/>
                <a:gd name="T44" fmla="*/ 384750 w 483"/>
                <a:gd name="T45" fmla="*/ 905876 h 260"/>
                <a:gd name="T46" fmla="*/ 306230 w 483"/>
                <a:gd name="T47" fmla="*/ 1007397 h 260"/>
                <a:gd name="T48" fmla="*/ 243413 w 483"/>
                <a:gd name="T49" fmla="*/ 1062062 h 260"/>
                <a:gd name="T50" fmla="*/ 180597 w 483"/>
                <a:gd name="T51" fmla="*/ 921495 h 260"/>
                <a:gd name="T52" fmla="*/ 172745 w 483"/>
                <a:gd name="T53" fmla="*/ 882449 h 260"/>
                <a:gd name="T54" fmla="*/ 282674 w 483"/>
                <a:gd name="T55" fmla="*/ 788737 h 260"/>
                <a:gd name="T56" fmla="*/ 102077 w 483"/>
                <a:gd name="T57" fmla="*/ 679407 h 260"/>
                <a:gd name="T58" fmla="*/ 31408 w 483"/>
                <a:gd name="T59" fmla="*/ 734072 h 260"/>
                <a:gd name="T60" fmla="*/ 62816 w 483"/>
                <a:gd name="T61" fmla="*/ 835593 h 260"/>
                <a:gd name="T62" fmla="*/ 62816 w 483"/>
                <a:gd name="T63" fmla="*/ 1007397 h 260"/>
                <a:gd name="T64" fmla="*/ 86372 w 483"/>
                <a:gd name="T65" fmla="*/ 1116727 h 260"/>
                <a:gd name="T66" fmla="*/ 15704 w 483"/>
                <a:gd name="T67" fmla="*/ 1280722 h 260"/>
                <a:gd name="T68" fmla="*/ 70668 w 483"/>
                <a:gd name="T69" fmla="*/ 1452526 h 260"/>
                <a:gd name="T70" fmla="*/ 117781 w 483"/>
                <a:gd name="T71" fmla="*/ 1600902 h 260"/>
                <a:gd name="T72" fmla="*/ 266970 w 483"/>
                <a:gd name="T73" fmla="*/ 1710232 h 260"/>
                <a:gd name="T74" fmla="*/ 204153 w 483"/>
                <a:gd name="T75" fmla="*/ 1811753 h 260"/>
                <a:gd name="T76" fmla="*/ 353342 w 483"/>
                <a:gd name="T77" fmla="*/ 1936701 h 260"/>
                <a:gd name="T78" fmla="*/ 463271 w 483"/>
                <a:gd name="T79" fmla="*/ 1999176 h 260"/>
                <a:gd name="T80" fmla="*/ 494679 w 483"/>
                <a:gd name="T81" fmla="*/ 1905464 h 260"/>
                <a:gd name="T82" fmla="*/ 494679 w 483"/>
                <a:gd name="T83" fmla="*/ 1749279 h 260"/>
                <a:gd name="T84" fmla="*/ 643868 w 483"/>
                <a:gd name="T85" fmla="*/ 1632139 h 260"/>
                <a:gd name="T86" fmla="*/ 855873 w 483"/>
                <a:gd name="T87" fmla="*/ 1530619 h 260"/>
                <a:gd name="T88" fmla="*/ 1256327 w 483"/>
                <a:gd name="T89" fmla="*/ 1585284 h 260"/>
                <a:gd name="T90" fmla="*/ 1499740 w 483"/>
                <a:gd name="T91" fmla="*/ 1733660 h 260"/>
                <a:gd name="T92" fmla="*/ 1758858 w 483"/>
                <a:gd name="T93" fmla="*/ 1647758 h 260"/>
                <a:gd name="T94" fmla="*/ 2159312 w 483"/>
                <a:gd name="T95" fmla="*/ 1686804 h 260"/>
                <a:gd name="T96" fmla="*/ 2410578 w 483"/>
                <a:gd name="T97" fmla="*/ 1561856 h 260"/>
                <a:gd name="T98" fmla="*/ 2583323 w 483"/>
                <a:gd name="T99" fmla="*/ 1866418 h 260"/>
                <a:gd name="T100" fmla="*/ 2630435 w 483"/>
                <a:gd name="T101" fmla="*/ 1952320 h 260"/>
                <a:gd name="T102" fmla="*/ 2826736 w 483"/>
                <a:gd name="T103" fmla="*/ 1585284 h 260"/>
                <a:gd name="T104" fmla="*/ 2677547 w 483"/>
                <a:gd name="T105" fmla="*/ 1499382 h 260"/>
                <a:gd name="T106" fmla="*/ 2913108 w 483"/>
                <a:gd name="T107" fmla="*/ 1280722 h 260"/>
                <a:gd name="T108" fmla="*/ 3164374 w 483"/>
                <a:gd name="T109" fmla="*/ 1296340 h 260"/>
                <a:gd name="T110" fmla="*/ 3305710 w 483"/>
                <a:gd name="T111" fmla="*/ 1210438 h 260"/>
                <a:gd name="T112" fmla="*/ 3290006 w 483"/>
                <a:gd name="T113" fmla="*/ 1296340 h 260"/>
                <a:gd name="T114" fmla="*/ 3266450 w 483"/>
                <a:gd name="T115" fmla="*/ 1577474 h 260"/>
                <a:gd name="T116" fmla="*/ 3352823 w 483"/>
                <a:gd name="T117" fmla="*/ 1436907 h 260"/>
                <a:gd name="T118" fmla="*/ 3415639 w 483"/>
                <a:gd name="T119" fmla="*/ 1257294 h 260"/>
                <a:gd name="T120" fmla="*/ 3588384 w 483"/>
                <a:gd name="T121" fmla="*/ 1218248 h 260"/>
                <a:gd name="T122" fmla="*/ 3761129 w 483"/>
                <a:gd name="T123" fmla="*/ 1093299 h 2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3"/>
                <a:gd name="T187" fmla="*/ 0 h 260"/>
                <a:gd name="T188" fmla="*/ 483 w 483"/>
                <a:gd name="T189" fmla="*/ 260 h 2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3" h="260">
                  <a:moveTo>
                    <a:pt x="482" y="127"/>
                  </a:moveTo>
                  <a:cubicBezTo>
                    <a:pt x="483" y="96"/>
                    <a:pt x="483" y="96"/>
                    <a:pt x="483" y="96"/>
                  </a:cubicBezTo>
                  <a:cubicBezTo>
                    <a:pt x="480" y="95"/>
                    <a:pt x="480" y="95"/>
                    <a:pt x="480" y="95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4"/>
                    <a:pt x="474" y="90"/>
                    <a:pt x="474" y="90"/>
                  </a:cubicBezTo>
                  <a:cubicBezTo>
                    <a:pt x="473" y="89"/>
                    <a:pt x="470" y="89"/>
                    <a:pt x="470" y="89"/>
                  </a:cubicBezTo>
                  <a:cubicBezTo>
                    <a:pt x="463" y="88"/>
                    <a:pt x="463" y="88"/>
                    <a:pt x="463" y="88"/>
                  </a:cubicBezTo>
                  <a:cubicBezTo>
                    <a:pt x="459" y="87"/>
                    <a:pt x="459" y="87"/>
                    <a:pt x="459" y="87"/>
                  </a:cubicBezTo>
                  <a:cubicBezTo>
                    <a:pt x="456" y="87"/>
                    <a:pt x="456" y="87"/>
                    <a:pt x="456" y="87"/>
                  </a:cubicBezTo>
                  <a:cubicBezTo>
                    <a:pt x="454" y="87"/>
                    <a:pt x="454" y="87"/>
                    <a:pt x="454" y="87"/>
                  </a:cubicBezTo>
                  <a:cubicBezTo>
                    <a:pt x="455" y="95"/>
                    <a:pt x="455" y="95"/>
                    <a:pt x="455" y="95"/>
                  </a:cubicBezTo>
                  <a:cubicBezTo>
                    <a:pt x="455" y="95"/>
                    <a:pt x="451" y="97"/>
                    <a:pt x="451" y="97"/>
                  </a:cubicBezTo>
                  <a:cubicBezTo>
                    <a:pt x="450" y="97"/>
                    <a:pt x="448" y="94"/>
                    <a:pt x="448" y="94"/>
                  </a:cubicBezTo>
                  <a:cubicBezTo>
                    <a:pt x="445" y="91"/>
                    <a:pt x="445" y="91"/>
                    <a:pt x="445" y="91"/>
                  </a:cubicBezTo>
                  <a:cubicBezTo>
                    <a:pt x="445" y="89"/>
                    <a:pt x="445" y="89"/>
                    <a:pt x="445" y="89"/>
                  </a:cubicBezTo>
                  <a:cubicBezTo>
                    <a:pt x="440" y="89"/>
                    <a:pt x="440" y="89"/>
                    <a:pt x="440" y="89"/>
                  </a:cubicBezTo>
                  <a:cubicBezTo>
                    <a:pt x="437" y="90"/>
                    <a:pt x="437" y="90"/>
                    <a:pt x="437" y="90"/>
                  </a:cubicBezTo>
                  <a:cubicBezTo>
                    <a:pt x="431" y="89"/>
                    <a:pt x="431" y="89"/>
                    <a:pt x="431" y="89"/>
                  </a:cubicBezTo>
                  <a:cubicBezTo>
                    <a:pt x="426" y="89"/>
                    <a:pt x="426" y="89"/>
                    <a:pt x="426" y="89"/>
                  </a:cubicBezTo>
                  <a:cubicBezTo>
                    <a:pt x="423" y="90"/>
                    <a:pt x="423" y="90"/>
                    <a:pt x="423" y="90"/>
                  </a:cubicBezTo>
                  <a:cubicBezTo>
                    <a:pt x="419" y="87"/>
                    <a:pt x="419" y="87"/>
                    <a:pt x="419" y="87"/>
                  </a:cubicBezTo>
                  <a:cubicBezTo>
                    <a:pt x="419" y="80"/>
                    <a:pt x="419" y="80"/>
                    <a:pt x="419" y="80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03" y="77"/>
                    <a:pt x="403" y="77"/>
                    <a:pt x="403" y="77"/>
                  </a:cubicBezTo>
                  <a:cubicBezTo>
                    <a:pt x="394" y="77"/>
                    <a:pt x="394" y="77"/>
                    <a:pt x="394" y="77"/>
                  </a:cubicBezTo>
                  <a:cubicBezTo>
                    <a:pt x="393" y="75"/>
                    <a:pt x="393" y="75"/>
                    <a:pt x="393" y="75"/>
                  </a:cubicBezTo>
                  <a:cubicBezTo>
                    <a:pt x="392" y="72"/>
                    <a:pt x="392" y="72"/>
                    <a:pt x="392" y="72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4"/>
                    <a:pt x="386" y="64"/>
                    <a:pt x="386" y="64"/>
                  </a:cubicBezTo>
                  <a:cubicBezTo>
                    <a:pt x="362" y="59"/>
                    <a:pt x="362" y="59"/>
                    <a:pt x="362" y="59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56" y="65"/>
                    <a:pt x="356" y="65"/>
                    <a:pt x="356" y="65"/>
                  </a:cubicBezTo>
                  <a:cubicBezTo>
                    <a:pt x="357" y="71"/>
                    <a:pt x="357" y="71"/>
                    <a:pt x="357" y="71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2" y="70"/>
                    <a:pt x="342" y="70"/>
                    <a:pt x="342" y="70"/>
                  </a:cubicBezTo>
                  <a:cubicBezTo>
                    <a:pt x="340" y="72"/>
                    <a:pt x="340" y="72"/>
                    <a:pt x="340" y="72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3" y="73"/>
                    <a:pt x="323" y="73"/>
                    <a:pt x="323" y="73"/>
                  </a:cubicBezTo>
                  <a:cubicBezTo>
                    <a:pt x="320" y="67"/>
                    <a:pt x="320" y="67"/>
                    <a:pt x="320" y="67"/>
                  </a:cubicBezTo>
                  <a:cubicBezTo>
                    <a:pt x="323" y="60"/>
                    <a:pt x="323" y="60"/>
                    <a:pt x="323" y="60"/>
                  </a:cubicBezTo>
                  <a:cubicBezTo>
                    <a:pt x="323" y="57"/>
                    <a:pt x="323" y="57"/>
                    <a:pt x="323" y="57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6" y="51"/>
                    <a:pt x="316" y="51"/>
                    <a:pt x="316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0" y="49"/>
                    <a:pt x="310" y="49"/>
                    <a:pt x="310" y="49"/>
                  </a:cubicBezTo>
                  <a:cubicBezTo>
                    <a:pt x="306" y="46"/>
                    <a:pt x="306" y="46"/>
                    <a:pt x="306" y="46"/>
                  </a:cubicBezTo>
                  <a:cubicBezTo>
                    <a:pt x="303" y="50"/>
                    <a:pt x="303" y="50"/>
                    <a:pt x="303" y="50"/>
                  </a:cubicBezTo>
                  <a:cubicBezTo>
                    <a:pt x="301" y="55"/>
                    <a:pt x="301" y="55"/>
                    <a:pt x="301" y="55"/>
                  </a:cubicBezTo>
                  <a:cubicBezTo>
                    <a:pt x="292" y="55"/>
                    <a:pt x="292" y="55"/>
                    <a:pt x="292" y="55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2" y="52"/>
                    <a:pt x="272" y="52"/>
                    <a:pt x="272" y="52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4" y="44"/>
                    <a:pt x="264" y="44"/>
                    <a:pt x="264" y="44"/>
                  </a:cubicBezTo>
                  <a:cubicBezTo>
                    <a:pt x="259" y="49"/>
                    <a:pt x="259" y="49"/>
                    <a:pt x="259" y="49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47" y="57"/>
                    <a:pt x="247" y="57"/>
                    <a:pt x="247" y="57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62" y="39"/>
                    <a:pt x="262" y="39"/>
                    <a:pt x="262" y="39"/>
                  </a:cubicBezTo>
                  <a:cubicBezTo>
                    <a:pt x="266" y="35"/>
                    <a:pt x="266" y="35"/>
                    <a:pt x="266" y="35"/>
                  </a:cubicBezTo>
                  <a:cubicBezTo>
                    <a:pt x="270" y="29"/>
                    <a:pt x="270" y="29"/>
                    <a:pt x="270" y="2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54" y="11"/>
                    <a:pt x="254" y="11"/>
                    <a:pt x="254" y="11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9" y="1"/>
                    <a:pt x="242" y="0"/>
                    <a:pt x="241" y="0"/>
                  </a:cubicBezTo>
                  <a:cubicBezTo>
                    <a:pt x="241" y="1"/>
                    <a:pt x="233" y="9"/>
                    <a:pt x="233" y="9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90" y="35"/>
                    <a:pt x="189" y="46"/>
                    <a:pt x="188" y="46"/>
                  </a:cubicBezTo>
                  <a:cubicBezTo>
                    <a:pt x="187" y="46"/>
                    <a:pt x="172" y="50"/>
                    <a:pt x="172" y="50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71" y="63"/>
                    <a:pt x="170" y="64"/>
                  </a:cubicBezTo>
                  <a:cubicBezTo>
                    <a:pt x="170" y="64"/>
                    <a:pt x="167" y="63"/>
                    <a:pt x="167" y="63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61"/>
                    <a:pt x="160" y="65"/>
                    <a:pt x="158" y="66"/>
                  </a:cubicBezTo>
                  <a:cubicBezTo>
                    <a:pt x="155" y="67"/>
                    <a:pt x="155" y="62"/>
                    <a:pt x="155" y="62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65"/>
                    <a:pt x="148" y="70"/>
                    <a:pt x="148" y="70"/>
                  </a:cubicBezTo>
                  <a:cubicBezTo>
                    <a:pt x="149" y="71"/>
                    <a:pt x="148" y="79"/>
                    <a:pt x="148" y="79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3" y="76"/>
                    <a:pt x="123" y="76"/>
                    <a:pt x="123" y="76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39" y="129"/>
                    <a:pt x="39" y="129"/>
                  </a:cubicBezTo>
                  <a:cubicBezTo>
                    <a:pt x="38" y="128"/>
                    <a:pt x="33" y="128"/>
                    <a:pt x="33" y="128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22" y="113"/>
                    <a:pt x="22" y="113"/>
                  </a:cubicBezTo>
                  <a:cubicBezTo>
                    <a:pt x="23" y="113"/>
                    <a:pt x="24" y="116"/>
                    <a:pt x="24" y="116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9"/>
                    <a:pt x="7" y="131"/>
                    <a:pt x="7" y="131"/>
                  </a:cubicBezTo>
                  <a:cubicBezTo>
                    <a:pt x="8" y="131"/>
                    <a:pt x="9" y="133"/>
                    <a:pt x="9" y="133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1" y="168"/>
                    <a:pt x="1" y="168"/>
                    <a:pt x="1" y="168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13" y="195"/>
                    <a:pt x="13" y="195"/>
                    <a:pt x="13" y="195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15" y="199"/>
                    <a:pt x="15" y="199"/>
                    <a:pt x="15" y="199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21" y="208"/>
                    <a:pt x="21" y="208"/>
                    <a:pt x="21" y="208"/>
                  </a:cubicBezTo>
                  <a:cubicBezTo>
                    <a:pt x="22" y="209"/>
                    <a:pt x="22" y="209"/>
                    <a:pt x="22" y="209"/>
                  </a:cubicBezTo>
                  <a:cubicBezTo>
                    <a:pt x="34" y="214"/>
                    <a:pt x="34" y="214"/>
                    <a:pt x="34" y="214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4" y="219"/>
                    <a:pt x="34" y="219"/>
                    <a:pt x="34" y="219"/>
                  </a:cubicBezTo>
                  <a:cubicBezTo>
                    <a:pt x="32" y="220"/>
                    <a:pt x="32" y="220"/>
                    <a:pt x="32" y="220"/>
                  </a:cubicBezTo>
                  <a:cubicBezTo>
                    <a:pt x="30" y="223"/>
                    <a:pt x="30" y="223"/>
                    <a:pt x="30" y="223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29" y="228"/>
                    <a:pt x="29" y="228"/>
                    <a:pt x="29" y="228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29" y="236"/>
                    <a:pt x="29" y="236"/>
                    <a:pt x="29" y="236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40" y="247"/>
                    <a:pt x="40" y="247"/>
                    <a:pt x="40" y="247"/>
                  </a:cubicBezTo>
                  <a:cubicBezTo>
                    <a:pt x="42" y="248"/>
                    <a:pt x="42" y="248"/>
                    <a:pt x="42" y="248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47" y="250"/>
                    <a:pt x="47" y="250"/>
                    <a:pt x="47" y="250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49" y="256"/>
                    <a:pt x="49" y="256"/>
                    <a:pt x="49" y="256"/>
                  </a:cubicBezTo>
                  <a:cubicBezTo>
                    <a:pt x="52" y="259"/>
                    <a:pt x="52" y="259"/>
                    <a:pt x="52" y="259"/>
                  </a:cubicBezTo>
                  <a:cubicBezTo>
                    <a:pt x="56" y="259"/>
                    <a:pt x="56" y="259"/>
                    <a:pt x="56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7" y="253"/>
                    <a:pt x="67" y="253"/>
                    <a:pt x="67" y="253"/>
                  </a:cubicBezTo>
                  <a:cubicBezTo>
                    <a:pt x="67" y="253"/>
                    <a:pt x="64" y="244"/>
                    <a:pt x="63" y="244"/>
                  </a:cubicBezTo>
                  <a:cubicBezTo>
                    <a:pt x="62" y="243"/>
                    <a:pt x="56" y="235"/>
                    <a:pt x="56" y="235"/>
                  </a:cubicBezTo>
                  <a:cubicBezTo>
                    <a:pt x="59" y="229"/>
                    <a:pt x="59" y="229"/>
                    <a:pt x="59" y="229"/>
                  </a:cubicBezTo>
                  <a:cubicBezTo>
                    <a:pt x="63" y="226"/>
                    <a:pt x="63" y="226"/>
                    <a:pt x="63" y="226"/>
                  </a:cubicBezTo>
                  <a:cubicBezTo>
                    <a:pt x="63" y="225"/>
                    <a:pt x="63" y="225"/>
                    <a:pt x="63" y="225"/>
                  </a:cubicBezTo>
                  <a:cubicBezTo>
                    <a:pt x="64" y="226"/>
                    <a:pt x="64" y="226"/>
                    <a:pt x="64" y="226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0" y="222"/>
                    <a:pt x="60" y="222"/>
                    <a:pt x="60" y="222"/>
                  </a:cubicBezTo>
                  <a:cubicBezTo>
                    <a:pt x="63" y="214"/>
                    <a:pt x="63" y="214"/>
                    <a:pt x="63" y="214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82" y="209"/>
                    <a:pt x="82" y="209"/>
                    <a:pt x="82" y="209"/>
                  </a:cubicBezTo>
                  <a:cubicBezTo>
                    <a:pt x="87" y="212"/>
                    <a:pt x="87" y="212"/>
                    <a:pt x="87" y="212"/>
                  </a:cubicBezTo>
                  <a:cubicBezTo>
                    <a:pt x="93" y="211"/>
                    <a:pt x="93" y="211"/>
                    <a:pt x="93" y="211"/>
                  </a:cubicBezTo>
                  <a:cubicBezTo>
                    <a:pt x="100" y="213"/>
                    <a:pt x="100" y="213"/>
                    <a:pt x="100" y="213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05" y="205"/>
                    <a:pt x="105" y="205"/>
                    <a:pt x="105" y="205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34" y="189"/>
                    <a:pt x="134" y="189"/>
                    <a:pt x="134" y="189"/>
                  </a:cubicBezTo>
                  <a:cubicBezTo>
                    <a:pt x="142" y="198"/>
                    <a:pt x="142" y="198"/>
                    <a:pt x="142" y="198"/>
                  </a:cubicBezTo>
                  <a:cubicBezTo>
                    <a:pt x="151" y="195"/>
                    <a:pt x="151" y="195"/>
                    <a:pt x="151" y="195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64" y="212"/>
                    <a:pt x="164" y="212"/>
                    <a:pt x="164" y="212"/>
                  </a:cubicBezTo>
                  <a:cubicBezTo>
                    <a:pt x="174" y="212"/>
                    <a:pt x="174" y="212"/>
                    <a:pt x="174" y="212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9" y="217"/>
                    <a:pt x="189" y="217"/>
                    <a:pt x="189" y="217"/>
                  </a:cubicBezTo>
                  <a:cubicBezTo>
                    <a:pt x="189" y="223"/>
                    <a:pt x="189" y="223"/>
                    <a:pt x="189" y="223"/>
                  </a:cubicBezTo>
                  <a:cubicBezTo>
                    <a:pt x="191" y="222"/>
                    <a:pt x="191" y="222"/>
                    <a:pt x="191" y="222"/>
                  </a:cubicBezTo>
                  <a:cubicBezTo>
                    <a:pt x="192" y="223"/>
                    <a:pt x="192" y="223"/>
                    <a:pt x="192" y="223"/>
                  </a:cubicBezTo>
                  <a:cubicBezTo>
                    <a:pt x="194" y="219"/>
                    <a:pt x="194" y="219"/>
                    <a:pt x="194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12" y="213"/>
                    <a:pt x="212" y="213"/>
                    <a:pt x="212" y="213"/>
                  </a:cubicBezTo>
                  <a:cubicBezTo>
                    <a:pt x="220" y="217"/>
                    <a:pt x="220" y="217"/>
                    <a:pt x="220" y="217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8" y="206"/>
                    <a:pt x="228" y="206"/>
                    <a:pt x="228" y="206"/>
                  </a:cubicBezTo>
                  <a:cubicBezTo>
                    <a:pt x="240" y="211"/>
                    <a:pt x="240" y="211"/>
                    <a:pt x="240" y="211"/>
                  </a:cubicBezTo>
                  <a:cubicBezTo>
                    <a:pt x="243" y="215"/>
                    <a:pt x="243" y="215"/>
                    <a:pt x="243" y="215"/>
                  </a:cubicBezTo>
                  <a:cubicBezTo>
                    <a:pt x="253" y="215"/>
                    <a:pt x="253" y="215"/>
                    <a:pt x="253" y="215"/>
                  </a:cubicBezTo>
                  <a:cubicBezTo>
                    <a:pt x="259" y="220"/>
                    <a:pt x="259" y="220"/>
                    <a:pt x="259" y="220"/>
                  </a:cubicBezTo>
                  <a:cubicBezTo>
                    <a:pt x="275" y="216"/>
                    <a:pt x="275" y="216"/>
                    <a:pt x="275" y="216"/>
                  </a:cubicBezTo>
                  <a:cubicBezTo>
                    <a:pt x="282" y="218"/>
                    <a:pt x="282" y="218"/>
                    <a:pt x="282" y="218"/>
                  </a:cubicBezTo>
                  <a:cubicBezTo>
                    <a:pt x="283" y="216"/>
                    <a:pt x="283" y="216"/>
                    <a:pt x="283" y="216"/>
                  </a:cubicBezTo>
                  <a:cubicBezTo>
                    <a:pt x="289" y="216"/>
                    <a:pt x="289" y="216"/>
                    <a:pt x="289" y="21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307" y="200"/>
                    <a:pt x="307" y="200"/>
                    <a:pt x="307" y="200"/>
                  </a:cubicBezTo>
                  <a:cubicBezTo>
                    <a:pt x="317" y="218"/>
                    <a:pt x="317" y="218"/>
                    <a:pt x="317" y="218"/>
                  </a:cubicBezTo>
                  <a:cubicBezTo>
                    <a:pt x="325" y="220"/>
                    <a:pt x="325" y="220"/>
                    <a:pt x="325" y="220"/>
                  </a:cubicBezTo>
                  <a:cubicBezTo>
                    <a:pt x="327" y="224"/>
                    <a:pt x="327" y="224"/>
                    <a:pt x="327" y="224"/>
                  </a:cubicBezTo>
                  <a:cubicBezTo>
                    <a:pt x="339" y="223"/>
                    <a:pt x="339" y="223"/>
                    <a:pt x="339" y="223"/>
                  </a:cubicBezTo>
                  <a:cubicBezTo>
                    <a:pt x="334" y="238"/>
                    <a:pt x="334" y="238"/>
                    <a:pt x="334" y="238"/>
                  </a:cubicBezTo>
                  <a:cubicBezTo>
                    <a:pt x="329" y="239"/>
                    <a:pt x="329" y="239"/>
                    <a:pt x="329" y="239"/>
                  </a:cubicBezTo>
                  <a:cubicBezTo>
                    <a:pt x="326" y="250"/>
                    <a:pt x="326" y="250"/>
                    <a:pt x="326" y="250"/>
                  </a:cubicBezTo>
                  <a:cubicBezTo>
                    <a:pt x="327" y="250"/>
                    <a:pt x="327" y="250"/>
                    <a:pt x="327" y="250"/>
                  </a:cubicBezTo>
                  <a:cubicBezTo>
                    <a:pt x="329" y="250"/>
                    <a:pt x="329" y="250"/>
                    <a:pt x="329" y="250"/>
                  </a:cubicBezTo>
                  <a:cubicBezTo>
                    <a:pt x="331" y="249"/>
                    <a:pt x="331" y="249"/>
                    <a:pt x="331" y="249"/>
                  </a:cubicBezTo>
                  <a:cubicBezTo>
                    <a:pt x="332" y="249"/>
                    <a:pt x="332" y="249"/>
                    <a:pt x="332" y="249"/>
                  </a:cubicBezTo>
                  <a:cubicBezTo>
                    <a:pt x="335" y="250"/>
                    <a:pt x="335" y="250"/>
                    <a:pt x="335" y="250"/>
                  </a:cubicBezTo>
                  <a:cubicBezTo>
                    <a:pt x="342" y="245"/>
                    <a:pt x="342" y="245"/>
                    <a:pt x="342" y="245"/>
                  </a:cubicBezTo>
                  <a:cubicBezTo>
                    <a:pt x="345" y="241"/>
                    <a:pt x="345" y="241"/>
                    <a:pt x="345" y="241"/>
                  </a:cubicBezTo>
                  <a:cubicBezTo>
                    <a:pt x="353" y="230"/>
                    <a:pt x="353" y="230"/>
                    <a:pt x="353" y="230"/>
                  </a:cubicBezTo>
                  <a:cubicBezTo>
                    <a:pt x="357" y="223"/>
                    <a:pt x="357" y="223"/>
                    <a:pt x="357" y="223"/>
                  </a:cubicBezTo>
                  <a:cubicBezTo>
                    <a:pt x="358" y="214"/>
                    <a:pt x="358" y="214"/>
                    <a:pt x="358" y="214"/>
                  </a:cubicBezTo>
                  <a:cubicBezTo>
                    <a:pt x="360" y="203"/>
                    <a:pt x="360" y="203"/>
                    <a:pt x="360" y="203"/>
                  </a:cubicBezTo>
                  <a:cubicBezTo>
                    <a:pt x="360" y="199"/>
                    <a:pt x="360" y="199"/>
                    <a:pt x="360" y="199"/>
                  </a:cubicBezTo>
                  <a:cubicBezTo>
                    <a:pt x="355" y="194"/>
                    <a:pt x="355" y="194"/>
                    <a:pt x="355" y="194"/>
                  </a:cubicBezTo>
                  <a:cubicBezTo>
                    <a:pt x="355" y="194"/>
                    <a:pt x="349" y="198"/>
                    <a:pt x="349" y="198"/>
                  </a:cubicBezTo>
                  <a:cubicBezTo>
                    <a:pt x="348" y="198"/>
                    <a:pt x="346" y="196"/>
                    <a:pt x="346" y="196"/>
                  </a:cubicBezTo>
                  <a:cubicBezTo>
                    <a:pt x="344" y="192"/>
                    <a:pt x="344" y="192"/>
                    <a:pt x="344" y="192"/>
                  </a:cubicBezTo>
                  <a:cubicBezTo>
                    <a:pt x="341" y="192"/>
                    <a:pt x="341" y="192"/>
                    <a:pt x="341" y="192"/>
                  </a:cubicBezTo>
                  <a:cubicBezTo>
                    <a:pt x="344" y="190"/>
                    <a:pt x="344" y="190"/>
                    <a:pt x="344" y="190"/>
                  </a:cubicBezTo>
                  <a:cubicBezTo>
                    <a:pt x="349" y="185"/>
                    <a:pt x="349" y="185"/>
                    <a:pt x="349" y="185"/>
                  </a:cubicBezTo>
                  <a:cubicBezTo>
                    <a:pt x="353" y="180"/>
                    <a:pt x="353" y="180"/>
                    <a:pt x="353" y="180"/>
                  </a:cubicBezTo>
                  <a:cubicBezTo>
                    <a:pt x="354" y="178"/>
                    <a:pt x="354" y="178"/>
                    <a:pt x="354" y="178"/>
                  </a:cubicBezTo>
                  <a:cubicBezTo>
                    <a:pt x="367" y="165"/>
                    <a:pt x="367" y="165"/>
                    <a:pt x="367" y="165"/>
                  </a:cubicBezTo>
                  <a:cubicBezTo>
                    <a:pt x="371" y="164"/>
                    <a:pt x="371" y="164"/>
                    <a:pt x="371" y="164"/>
                  </a:cubicBezTo>
                  <a:cubicBezTo>
                    <a:pt x="381" y="164"/>
                    <a:pt x="381" y="164"/>
                    <a:pt x="381" y="164"/>
                  </a:cubicBezTo>
                  <a:cubicBezTo>
                    <a:pt x="386" y="163"/>
                    <a:pt x="386" y="163"/>
                    <a:pt x="386" y="163"/>
                  </a:cubicBezTo>
                  <a:cubicBezTo>
                    <a:pt x="392" y="165"/>
                    <a:pt x="392" y="165"/>
                    <a:pt x="392" y="165"/>
                  </a:cubicBezTo>
                  <a:cubicBezTo>
                    <a:pt x="392" y="168"/>
                    <a:pt x="392" y="168"/>
                    <a:pt x="392" y="168"/>
                  </a:cubicBezTo>
                  <a:cubicBezTo>
                    <a:pt x="392" y="168"/>
                    <a:pt x="400" y="166"/>
                    <a:pt x="401" y="166"/>
                  </a:cubicBezTo>
                  <a:cubicBezTo>
                    <a:pt x="401" y="167"/>
                    <a:pt x="403" y="166"/>
                    <a:pt x="403" y="166"/>
                  </a:cubicBezTo>
                  <a:cubicBezTo>
                    <a:pt x="402" y="164"/>
                    <a:pt x="402" y="164"/>
                    <a:pt x="402" y="164"/>
                  </a:cubicBezTo>
                  <a:cubicBezTo>
                    <a:pt x="403" y="159"/>
                    <a:pt x="403" y="159"/>
                    <a:pt x="403" y="159"/>
                  </a:cubicBezTo>
                  <a:cubicBezTo>
                    <a:pt x="406" y="153"/>
                    <a:pt x="406" y="153"/>
                    <a:pt x="406" y="153"/>
                  </a:cubicBezTo>
                  <a:cubicBezTo>
                    <a:pt x="411" y="149"/>
                    <a:pt x="411" y="149"/>
                    <a:pt x="411" y="149"/>
                  </a:cubicBezTo>
                  <a:cubicBezTo>
                    <a:pt x="419" y="150"/>
                    <a:pt x="419" y="150"/>
                    <a:pt x="419" y="150"/>
                  </a:cubicBezTo>
                  <a:cubicBezTo>
                    <a:pt x="421" y="155"/>
                    <a:pt x="421" y="155"/>
                    <a:pt x="421" y="155"/>
                  </a:cubicBezTo>
                  <a:cubicBezTo>
                    <a:pt x="426" y="151"/>
                    <a:pt x="426" y="151"/>
                    <a:pt x="426" y="151"/>
                  </a:cubicBezTo>
                  <a:cubicBezTo>
                    <a:pt x="433" y="144"/>
                    <a:pt x="433" y="144"/>
                    <a:pt x="433" y="144"/>
                  </a:cubicBezTo>
                  <a:cubicBezTo>
                    <a:pt x="433" y="152"/>
                    <a:pt x="433" y="152"/>
                    <a:pt x="433" y="152"/>
                  </a:cubicBezTo>
                  <a:cubicBezTo>
                    <a:pt x="427" y="158"/>
                    <a:pt x="427" y="158"/>
                    <a:pt x="427" y="158"/>
                  </a:cubicBezTo>
                  <a:cubicBezTo>
                    <a:pt x="423" y="160"/>
                    <a:pt x="423" y="160"/>
                    <a:pt x="423" y="160"/>
                  </a:cubicBezTo>
                  <a:cubicBezTo>
                    <a:pt x="419" y="166"/>
                    <a:pt x="419" y="166"/>
                    <a:pt x="419" y="166"/>
                  </a:cubicBezTo>
                  <a:cubicBezTo>
                    <a:pt x="416" y="171"/>
                    <a:pt x="416" y="171"/>
                    <a:pt x="416" y="171"/>
                  </a:cubicBezTo>
                  <a:cubicBezTo>
                    <a:pt x="416" y="171"/>
                    <a:pt x="411" y="173"/>
                    <a:pt x="411" y="174"/>
                  </a:cubicBezTo>
                  <a:cubicBezTo>
                    <a:pt x="410" y="174"/>
                    <a:pt x="409" y="175"/>
                    <a:pt x="409" y="175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10" y="210"/>
                    <a:pt x="410" y="210"/>
                    <a:pt x="410" y="210"/>
                  </a:cubicBezTo>
                  <a:cubicBezTo>
                    <a:pt x="416" y="202"/>
                    <a:pt x="416" y="202"/>
                    <a:pt x="416" y="202"/>
                  </a:cubicBezTo>
                  <a:cubicBezTo>
                    <a:pt x="418" y="201"/>
                    <a:pt x="418" y="201"/>
                    <a:pt x="418" y="201"/>
                  </a:cubicBezTo>
                  <a:cubicBezTo>
                    <a:pt x="420" y="196"/>
                    <a:pt x="420" y="196"/>
                    <a:pt x="420" y="196"/>
                  </a:cubicBezTo>
                  <a:cubicBezTo>
                    <a:pt x="422" y="193"/>
                    <a:pt x="422" y="193"/>
                    <a:pt x="422" y="193"/>
                  </a:cubicBezTo>
                  <a:cubicBezTo>
                    <a:pt x="426" y="191"/>
                    <a:pt x="426" y="191"/>
                    <a:pt x="426" y="191"/>
                  </a:cubicBezTo>
                  <a:cubicBezTo>
                    <a:pt x="426" y="186"/>
                    <a:pt x="426" y="186"/>
                    <a:pt x="426" y="186"/>
                  </a:cubicBezTo>
                  <a:cubicBezTo>
                    <a:pt x="427" y="184"/>
                    <a:pt x="427" y="184"/>
                    <a:pt x="427" y="184"/>
                  </a:cubicBezTo>
                  <a:cubicBezTo>
                    <a:pt x="429" y="177"/>
                    <a:pt x="429" y="177"/>
                    <a:pt x="429" y="177"/>
                  </a:cubicBezTo>
                  <a:cubicBezTo>
                    <a:pt x="429" y="175"/>
                    <a:pt x="429" y="175"/>
                    <a:pt x="429" y="175"/>
                  </a:cubicBezTo>
                  <a:cubicBezTo>
                    <a:pt x="426" y="174"/>
                    <a:pt x="426" y="174"/>
                    <a:pt x="426" y="174"/>
                  </a:cubicBezTo>
                  <a:cubicBezTo>
                    <a:pt x="430" y="165"/>
                    <a:pt x="430" y="165"/>
                    <a:pt x="430" y="165"/>
                  </a:cubicBezTo>
                  <a:cubicBezTo>
                    <a:pt x="432" y="162"/>
                    <a:pt x="432" y="162"/>
                    <a:pt x="432" y="162"/>
                  </a:cubicBezTo>
                  <a:cubicBezTo>
                    <a:pt x="435" y="161"/>
                    <a:pt x="435" y="161"/>
                    <a:pt x="435" y="161"/>
                  </a:cubicBezTo>
                  <a:cubicBezTo>
                    <a:pt x="438" y="160"/>
                    <a:pt x="438" y="160"/>
                    <a:pt x="438" y="160"/>
                  </a:cubicBezTo>
                  <a:cubicBezTo>
                    <a:pt x="439" y="162"/>
                    <a:pt x="439" y="162"/>
                    <a:pt x="439" y="162"/>
                  </a:cubicBezTo>
                  <a:cubicBezTo>
                    <a:pt x="446" y="157"/>
                    <a:pt x="446" y="157"/>
                    <a:pt x="446" y="157"/>
                  </a:cubicBezTo>
                  <a:cubicBezTo>
                    <a:pt x="446" y="157"/>
                    <a:pt x="452" y="162"/>
                    <a:pt x="452" y="162"/>
                  </a:cubicBezTo>
                  <a:cubicBezTo>
                    <a:pt x="453" y="162"/>
                    <a:pt x="454" y="157"/>
                    <a:pt x="454" y="157"/>
                  </a:cubicBezTo>
                  <a:cubicBezTo>
                    <a:pt x="457" y="156"/>
                    <a:pt x="457" y="156"/>
                    <a:pt x="457" y="156"/>
                  </a:cubicBezTo>
                  <a:cubicBezTo>
                    <a:pt x="457" y="156"/>
                    <a:pt x="463" y="150"/>
                    <a:pt x="464" y="149"/>
                  </a:cubicBezTo>
                  <a:cubicBezTo>
                    <a:pt x="464" y="149"/>
                    <a:pt x="472" y="145"/>
                    <a:pt x="472" y="145"/>
                  </a:cubicBezTo>
                  <a:cubicBezTo>
                    <a:pt x="473" y="145"/>
                    <a:pt x="476" y="145"/>
                    <a:pt x="476" y="145"/>
                  </a:cubicBezTo>
                  <a:cubicBezTo>
                    <a:pt x="480" y="146"/>
                    <a:pt x="480" y="146"/>
                    <a:pt x="480" y="146"/>
                  </a:cubicBezTo>
                  <a:cubicBezTo>
                    <a:pt x="480" y="144"/>
                    <a:pt x="480" y="144"/>
                    <a:pt x="480" y="144"/>
                  </a:cubicBezTo>
                  <a:cubicBezTo>
                    <a:pt x="479" y="140"/>
                    <a:pt x="479" y="140"/>
                    <a:pt x="479" y="140"/>
                  </a:cubicBezTo>
                  <a:cubicBezTo>
                    <a:pt x="478" y="135"/>
                    <a:pt x="478" y="135"/>
                    <a:pt x="478" y="135"/>
                  </a:cubicBezTo>
                  <a:cubicBezTo>
                    <a:pt x="474" y="131"/>
                    <a:pt x="474" y="131"/>
                    <a:pt x="474" y="131"/>
                  </a:cubicBezTo>
                  <a:cubicBezTo>
                    <a:pt x="477" y="129"/>
                    <a:pt x="477" y="129"/>
                    <a:pt x="477" y="129"/>
                  </a:cubicBezTo>
                  <a:lnTo>
                    <a:pt x="482" y="127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71" name="Freeform 337"/>
            <p:cNvSpPr>
              <a:spLocks/>
            </p:cNvSpPr>
            <p:nvPr/>
          </p:nvSpPr>
          <p:spPr bwMode="auto">
            <a:xfrm>
              <a:off x="5769881" y="3516470"/>
              <a:ext cx="69247" cy="6100"/>
            </a:xfrm>
            <a:custGeom>
              <a:avLst/>
              <a:gdLst>
                <a:gd name="T0" fmla="*/ 7938 w 54"/>
                <a:gd name="T1" fmla="*/ 7938 h 6"/>
                <a:gd name="T2" fmla="*/ 39688 w 54"/>
                <a:gd name="T3" fmla="*/ 7938 h 6"/>
                <a:gd name="T4" fmla="*/ 71438 w 54"/>
                <a:gd name="T5" fmla="*/ 0 h 6"/>
                <a:gd name="T6" fmla="*/ 0 w 54"/>
                <a:gd name="T7" fmla="*/ 7938 h 6"/>
                <a:gd name="T8" fmla="*/ 7938 w 54"/>
                <a:gd name="T9" fmla="*/ 793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6"/>
                <a:gd name="T17" fmla="*/ 54 w 54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6">
                  <a:moveTo>
                    <a:pt x="6" y="6"/>
                  </a:moveTo>
                  <a:lnTo>
                    <a:pt x="30" y="6"/>
                  </a:lnTo>
                  <a:lnTo>
                    <a:pt x="54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72" name="Freeform 338"/>
            <p:cNvSpPr>
              <a:spLocks/>
            </p:cNvSpPr>
            <p:nvPr/>
          </p:nvSpPr>
          <p:spPr bwMode="auto">
            <a:xfrm>
              <a:off x="5659714" y="2857717"/>
              <a:ext cx="1010380" cy="710598"/>
            </a:xfrm>
            <a:custGeom>
              <a:avLst/>
              <a:gdLst/>
              <a:ahLst/>
              <a:cxnLst>
                <a:cxn ang="0">
                  <a:pos x="87" y="77"/>
                </a:cxn>
                <a:cxn ang="0">
                  <a:pos x="96" y="71"/>
                </a:cxn>
                <a:cxn ang="0">
                  <a:pos x="105" y="63"/>
                </a:cxn>
                <a:cxn ang="0">
                  <a:pos x="114" y="50"/>
                </a:cxn>
                <a:cxn ang="0">
                  <a:pos x="124" y="41"/>
                </a:cxn>
                <a:cxn ang="0">
                  <a:pos x="129" y="34"/>
                </a:cxn>
                <a:cxn ang="0">
                  <a:pos x="122" y="27"/>
                </a:cxn>
                <a:cxn ang="0">
                  <a:pos x="104" y="23"/>
                </a:cxn>
                <a:cxn ang="0">
                  <a:pos x="96" y="6"/>
                </a:cxn>
                <a:cxn ang="0">
                  <a:pos x="82" y="9"/>
                </a:cxn>
                <a:cxn ang="0">
                  <a:pos x="62" y="3"/>
                </a:cxn>
                <a:cxn ang="0">
                  <a:pos x="45" y="16"/>
                </a:cxn>
                <a:cxn ang="0">
                  <a:pos x="40" y="24"/>
                </a:cxn>
                <a:cxn ang="0">
                  <a:pos x="27" y="24"/>
                </a:cxn>
                <a:cxn ang="0">
                  <a:pos x="13" y="21"/>
                </a:cxn>
                <a:cxn ang="0">
                  <a:pos x="0" y="33"/>
                </a:cxn>
                <a:cxn ang="0">
                  <a:pos x="6" y="42"/>
                </a:cxn>
                <a:cxn ang="0">
                  <a:pos x="19" y="41"/>
                </a:cxn>
                <a:cxn ang="0">
                  <a:pos x="20" y="50"/>
                </a:cxn>
                <a:cxn ang="0">
                  <a:pos x="13" y="52"/>
                </a:cxn>
                <a:cxn ang="0">
                  <a:pos x="20" y="63"/>
                </a:cxn>
                <a:cxn ang="0">
                  <a:pos x="24" y="76"/>
                </a:cxn>
                <a:cxn ang="0">
                  <a:pos x="24" y="82"/>
                </a:cxn>
                <a:cxn ang="0">
                  <a:pos x="33" y="79"/>
                </a:cxn>
                <a:cxn ang="0">
                  <a:pos x="42" y="85"/>
                </a:cxn>
                <a:cxn ang="0">
                  <a:pos x="46" y="89"/>
                </a:cxn>
                <a:cxn ang="0">
                  <a:pos x="51" y="91"/>
                </a:cxn>
                <a:cxn ang="0">
                  <a:pos x="58" y="87"/>
                </a:cxn>
                <a:cxn ang="0">
                  <a:pos x="63" y="83"/>
                </a:cxn>
                <a:cxn ang="0">
                  <a:pos x="68" y="85"/>
                </a:cxn>
                <a:cxn ang="0">
                  <a:pos x="74" y="82"/>
                </a:cxn>
                <a:cxn ang="0">
                  <a:pos x="78" y="80"/>
                </a:cxn>
                <a:cxn ang="0">
                  <a:pos x="82" y="83"/>
                </a:cxn>
                <a:cxn ang="0">
                  <a:pos x="88" y="82"/>
                </a:cxn>
                <a:cxn ang="0">
                  <a:pos x="90" y="82"/>
                </a:cxn>
              </a:cxnLst>
              <a:rect l="0" t="0" r="r" b="b"/>
              <a:pathLst>
                <a:path w="129" h="91">
                  <a:moveTo>
                    <a:pt x="89" y="79"/>
                  </a:moveTo>
                  <a:cubicBezTo>
                    <a:pt x="87" y="77"/>
                    <a:pt x="87" y="77"/>
                    <a:pt x="87" y="77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1" y="67"/>
                    <a:pt x="101" y="67"/>
                    <a:pt x="101" y="67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20" y="62"/>
                    <a:pt x="20" y="63"/>
                  </a:cubicBezTo>
                  <a:cubicBezTo>
                    <a:pt x="20" y="64"/>
                    <a:pt x="20" y="72"/>
                    <a:pt x="20" y="72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0" y="82"/>
                    <a:pt x="90" y="82"/>
                    <a:pt x="90" y="82"/>
                  </a:cubicBezTo>
                  <a:lnTo>
                    <a:pt x="89" y="79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73" name="Freeform 339"/>
            <p:cNvSpPr>
              <a:spLocks/>
            </p:cNvSpPr>
            <p:nvPr/>
          </p:nvSpPr>
          <p:spPr bwMode="auto">
            <a:xfrm>
              <a:off x="5722666" y="3492072"/>
              <a:ext cx="18886" cy="15248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14287 h 12"/>
                <a:gd name="T4" fmla="*/ 22225 w 18"/>
                <a:gd name="T5" fmla="*/ 14287 h 12"/>
                <a:gd name="T6" fmla="*/ 14817 w 18"/>
                <a:gd name="T7" fmla="*/ 14287 h 12"/>
                <a:gd name="T8" fmla="*/ 0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2"/>
                <a:gd name="T17" fmla="*/ 18 w 1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2">
                  <a:moveTo>
                    <a:pt x="0" y="0"/>
                  </a:moveTo>
                  <a:lnTo>
                    <a:pt x="0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74" name="Rectangle 340"/>
            <p:cNvSpPr>
              <a:spLocks noChangeArrowheads="1"/>
            </p:cNvSpPr>
            <p:nvPr/>
          </p:nvSpPr>
          <p:spPr bwMode="auto">
            <a:xfrm>
              <a:off x="4904290" y="3123047"/>
              <a:ext cx="9444" cy="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75" name="Freeform 341"/>
            <p:cNvSpPr>
              <a:spLocks/>
            </p:cNvSpPr>
            <p:nvPr/>
          </p:nvSpPr>
          <p:spPr bwMode="auto">
            <a:xfrm>
              <a:off x="4731173" y="3113899"/>
              <a:ext cx="188856" cy="85394"/>
            </a:xfrm>
            <a:custGeom>
              <a:avLst/>
              <a:gdLst>
                <a:gd name="T0" fmla="*/ 179520 w 24"/>
                <a:gd name="T1" fmla="*/ 46759 h 11"/>
                <a:gd name="T2" fmla="*/ 187325 w 24"/>
                <a:gd name="T3" fmla="*/ 31173 h 11"/>
                <a:gd name="T4" fmla="*/ 187325 w 24"/>
                <a:gd name="T5" fmla="*/ 31173 h 11"/>
                <a:gd name="T6" fmla="*/ 179520 w 24"/>
                <a:gd name="T7" fmla="*/ 15586 h 11"/>
                <a:gd name="T8" fmla="*/ 179520 w 24"/>
                <a:gd name="T9" fmla="*/ 7793 h 11"/>
                <a:gd name="T10" fmla="*/ 171715 w 24"/>
                <a:gd name="T11" fmla="*/ 7793 h 11"/>
                <a:gd name="T12" fmla="*/ 140494 w 24"/>
                <a:gd name="T13" fmla="*/ 0 h 11"/>
                <a:gd name="T14" fmla="*/ 132689 w 24"/>
                <a:gd name="T15" fmla="*/ 7793 h 11"/>
                <a:gd name="T16" fmla="*/ 109273 w 24"/>
                <a:gd name="T17" fmla="*/ 7793 h 11"/>
                <a:gd name="T18" fmla="*/ 101468 w 24"/>
                <a:gd name="T19" fmla="*/ 15586 h 11"/>
                <a:gd name="T20" fmla="*/ 85857 w 24"/>
                <a:gd name="T21" fmla="*/ 23380 h 11"/>
                <a:gd name="T22" fmla="*/ 93663 w 24"/>
                <a:gd name="T23" fmla="*/ 38966 h 11"/>
                <a:gd name="T24" fmla="*/ 85857 w 24"/>
                <a:gd name="T25" fmla="*/ 46759 h 11"/>
                <a:gd name="T26" fmla="*/ 78052 w 24"/>
                <a:gd name="T27" fmla="*/ 46759 h 11"/>
                <a:gd name="T28" fmla="*/ 46831 w 24"/>
                <a:gd name="T29" fmla="*/ 54552 h 11"/>
                <a:gd name="T30" fmla="*/ 31221 w 24"/>
                <a:gd name="T31" fmla="*/ 54552 h 11"/>
                <a:gd name="T32" fmla="*/ 15610 w 24"/>
                <a:gd name="T33" fmla="*/ 54552 h 11"/>
                <a:gd name="T34" fmla="*/ 7805 w 24"/>
                <a:gd name="T35" fmla="*/ 54552 h 11"/>
                <a:gd name="T36" fmla="*/ 0 w 24"/>
                <a:gd name="T37" fmla="*/ 54552 h 11"/>
                <a:gd name="T38" fmla="*/ 7805 w 24"/>
                <a:gd name="T39" fmla="*/ 62345 h 11"/>
                <a:gd name="T40" fmla="*/ 23416 w 24"/>
                <a:gd name="T41" fmla="*/ 77932 h 11"/>
                <a:gd name="T42" fmla="*/ 31221 w 24"/>
                <a:gd name="T43" fmla="*/ 85725 h 11"/>
                <a:gd name="T44" fmla="*/ 39026 w 24"/>
                <a:gd name="T45" fmla="*/ 77932 h 11"/>
                <a:gd name="T46" fmla="*/ 70247 w 24"/>
                <a:gd name="T47" fmla="*/ 77932 h 11"/>
                <a:gd name="T48" fmla="*/ 101468 w 24"/>
                <a:gd name="T49" fmla="*/ 85725 h 11"/>
                <a:gd name="T50" fmla="*/ 109273 w 24"/>
                <a:gd name="T51" fmla="*/ 85725 h 11"/>
                <a:gd name="T52" fmla="*/ 140494 w 24"/>
                <a:gd name="T53" fmla="*/ 85725 h 11"/>
                <a:gd name="T54" fmla="*/ 163909 w 24"/>
                <a:gd name="T55" fmla="*/ 70139 h 11"/>
                <a:gd name="T56" fmla="*/ 171715 w 24"/>
                <a:gd name="T57" fmla="*/ 70139 h 11"/>
                <a:gd name="T58" fmla="*/ 179520 w 24"/>
                <a:gd name="T59" fmla="*/ 46759 h 1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"/>
                <a:gd name="T91" fmla="*/ 0 h 11"/>
                <a:gd name="T92" fmla="*/ 24 w 24"/>
                <a:gd name="T93" fmla="*/ 11 h 1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" h="11">
                  <a:moveTo>
                    <a:pt x="23" y="6"/>
                  </a:move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1" y="6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2" y="8"/>
                    <a:pt x="2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lnTo>
                    <a:pt x="23" y="6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76" name="Freeform 342"/>
            <p:cNvSpPr>
              <a:spLocks/>
            </p:cNvSpPr>
            <p:nvPr/>
          </p:nvSpPr>
          <p:spPr bwMode="auto">
            <a:xfrm>
              <a:off x="4388084" y="3031554"/>
              <a:ext cx="311613" cy="317177"/>
            </a:xfrm>
            <a:custGeom>
              <a:avLst/>
              <a:gdLst>
                <a:gd name="T0" fmla="*/ 282893 w 40"/>
                <a:gd name="T1" fmla="*/ 224573 h 41"/>
                <a:gd name="T2" fmla="*/ 290751 w 40"/>
                <a:gd name="T3" fmla="*/ 209085 h 41"/>
                <a:gd name="T4" fmla="*/ 290751 w 40"/>
                <a:gd name="T5" fmla="*/ 193598 h 41"/>
                <a:gd name="T6" fmla="*/ 290751 w 40"/>
                <a:gd name="T7" fmla="*/ 193598 h 41"/>
                <a:gd name="T8" fmla="*/ 282893 w 40"/>
                <a:gd name="T9" fmla="*/ 178110 h 41"/>
                <a:gd name="T10" fmla="*/ 267176 w 40"/>
                <a:gd name="T11" fmla="*/ 178110 h 41"/>
                <a:gd name="T12" fmla="*/ 267176 w 40"/>
                <a:gd name="T13" fmla="*/ 162622 h 41"/>
                <a:gd name="T14" fmla="*/ 290751 w 40"/>
                <a:gd name="T15" fmla="*/ 139390 h 41"/>
                <a:gd name="T16" fmla="*/ 298609 w 40"/>
                <a:gd name="T17" fmla="*/ 131646 h 41"/>
                <a:gd name="T18" fmla="*/ 298609 w 40"/>
                <a:gd name="T19" fmla="*/ 131646 h 41"/>
                <a:gd name="T20" fmla="*/ 298609 w 40"/>
                <a:gd name="T21" fmla="*/ 100671 h 41"/>
                <a:gd name="T22" fmla="*/ 314325 w 40"/>
                <a:gd name="T23" fmla="*/ 85183 h 41"/>
                <a:gd name="T24" fmla="*/ 290751 w 40"/>
                <a:gd name="T25" fmla="*/ 77439 h 41"/>
                <a:gd name="T26" fmla="*/ 275034 w 40"/>
                <a:gd name="T27" fmla="*/ 69695 h 41"/>
                <a:gd name="T28" fmla="*/ 251460 w 40"/>
                <a:gd name="T29" fmla="*/ 61951 h 41"/>
                <a:gd name="T30" fmla="*/ 243602 w 40"/>
                <a:gd name="T31" fmla="*/ 54207 h 41"/>
                <a:gd name="T32" fmla="*/ 227886 w 40"/>
                <a:gd name="T33" fmla="*/ 46463 h 41"/>
                <a:gd name="T34" fmla="*/ 212169 w 40"/>
                <a:gd name="T35" fmla="*/ 38720 h 41"/>
                <a:gd name="T36" fmla="*/ 204311 w 40"/>
                <a:gd name="T37" fmla="*/ 23232 h 41"/>
                <a:gd name="T38" fmla="*/ 188595 w 40"/>
                <a:gd name="T39" fmla="*/ 15488 h 41"/>
                <a:gd name="T40" fmla="*/ 180737 w 40"/>
                <a:gd name="T41" fmla="*/ 0 h 41"/>
                <a:gd name="T42" fmla="*/ 165021 w 40"/>
                <a:gd name="T43" fmla="*/ 7744 h 41"/>
                <a:gd name="T44" fmla="*/ 149304 w 40"/>
                <a:gd name="T45" fmla="*/ 38720 h 41"/>
                <a:gd name="T46" fmla="*/ 141446 w 40"/>
                <a:gd name="T47" fmla="*/ 46463 h 41"/>
                <a:gd name="T48" fmla="*/ 125730 w 40"/>
                <a:gd name="T49" fmla="*/ 69695 h 41"/>
                <a:gd name="T50" fmla="*/ 94297 w 40"/>
                <a:gd name="T51" fmla="*/ 69695 h 41"/>
                <a:gd name="T52" fmla="*/ 86439 w 40"/>
                <a:gd name="T53" fmla="*/ 61951 h 41"/>
                <a:gd name="T54" fmla="*/ 70723 w 40"/>
                <a:gd name="T55" fmla="*/ 61951 h 41"/>
                <a:gd name="T56" fmla="*/ 70723 w 40"/>
                <a:gd name="T57" fmla="*/ 77439 h 41"/>
                <a:gd name="T58" fmla="*/ 78581 w 40"/>
                <a:gd name="T59" fmla="*/ 92927 h 41"/>
                <a:gd name="T60" fmla="*/ 55007 w 40"/>
                <a:gd name="T61" fmla="*/ 92927 h 41"/>
                <a:gd name="T62" fmla="*/ 47149 w 40"/>
                <a:gd name="T63" fmla="*/ 92927 h 41"/>
                <a:gd name="T64" fmla="*/ 23574 w 40"/>
                <a:gd name="T65" fmla="*/ 92927 h 41"/>
                <a:gd name="T66" fmla="*/ 0 w 40"/>
                <a:gd name="T67" fmla="*/ 100671 h 41"/>
                <a:gd name="T68" fmla="*/ 0 w 40"/>
                <a:gd name="T69" fmla="*/ 108415 h 41"/>
                <a:gd name="T70" fmla="*/ 0 w 40"/>
                <a:gd name="T71" fmla="*/ 123902 h 41"/>
                <a:gd name="T72" fmla="*/ 31433 w 40"/>
                <a:gd name="T73" fmla="*/ 139390 h 41"/>
                <a:gd name="T74" fmla="*/ 55007 w 40"/>
                <a:gd name="T75" fmla="*/ 139390 h 41"/>
                <a:gd name="T76" fmla="*/ 62865 w 40"/>
                <a:gd name="T77" fmla="*/ 147134 h 41"/>
                <a:gd name="T78" fmla="*/ 62865 w 40"/>
                <a:gd name="T79" fmla="*/ 154878 h 41"/>
                <a:gd name="T80" fmla="*/ 70723 w 40"/>
                <a:gd name="T81" fmla="*/ 170366 h 41"/>
                <a:gd name="T82" fmla="*/ 78581 w 40"/>
                <a:gd name="T83" fmla="*/ 193598 h 41"/>
                <a:gd name="T84" fmla="*/ 86439 w 40"/>
                <a:gd name="T85" fmla="*/ 201341 h 41"/>
                <a:gd name="T86" fmla="*/ 86439 w 40"/>
                <a:gd name="T87" fmla="*/ 224573 h 41"/>
                <a:gd name="T88" fmla="*/ 78581 w 40"/>
                <a:gd name="T89" fmla="*/ 286524 h 41"/>
                <a:gd name="T90" fmla="*/ 78581 w 40"/>
                <a:gd name="T91" fmla="*/ 286524 h 41"/>
                <a:gd name="T92" fmla="*/ 86439 w 40"/>
                <a:gd name="T93" fmla="*/ 302012 h 41"/>
                <a:gd name="T94" fmla="*/ 94297 w 40"/>
                <a:gd name="T95" fmla="*/ 302012 h 41"/>
                <a:gd name="T96" fmla="*/ 110014 w 40"/>
                <a:gd name="T97" fmla="*/ 302012 h 41"/>
                <a:gd name="T98" fmla="*/ 133588 w 40"/>
                <a:gd name="T99" fmla="*/ 309756 h 41"/>
                <a:gd name="T100" fmla="*/ 149304 w 40"/>
                <a:gd name="T101" fmla="*/ 309756 h 41"/>
                <a:gd name="T102" fmla="*/ 172879 w 40"/>
                <a:gd name="T103" fmla="*/ 317500 h 41"/>
                <a:gd name="T104" fmla="*/ 188595 w 40"/>
                <a:gd name="T105" fmla="*/ 317500 h 41"/>
                <a:gd name="T106" fmla="*/ 196453 w 40"/>
                <a:gd name="T107" fmla="*/ 294268 h 41"/>
                <a:gd name="T108" fmla="*/ 220027 w 40"/>
                <a:gd name="T109" fmla="*/ 286524 h 41"/>
                <a:gd name="T110" fmla="*/ 251460 w 40"/>
                <a:gd name="T111" fmla="*/ 294268 h 41"/>
                <a:gd name="T112" fmla="*/ 298609 w 40"/>
                <a:gd name="T113" fmla="*/ 263293 h 41"/>
                <a:gd name="T114" fmla="*/ 306467 w 40"/>
                <a:gd name="T115" fmla="*/ 263293 h 41"/>
                <a:gd name="T116" fmla="*/ 290751 w 40"/>
                <a:gd name="T117" fmla="*/ 247805 h 41"/>
                <a:gd name="T118" fmla="*/ 282893 w 40"/>
                <a:gd name="T119" fmla="*/ 224573 h 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0"/>
                <a:gd name="T181" fmla="*/ 0 h 41"/>
                <a:gd name="T182" fmla="*/ 40 w 40"/>
                <a:gd name="T183" fmla="*/ 41 h 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0" h="41">
                  <a:moveTo>
                    <a:pt x="36" y="29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7" y="40"/>
                    <a:pt x="17" y="40"/>
                  </a:cubicBezTo>
                  <a:cubicBezTo>
                    <a:pt x="18" y="40"/>
                    <a:pt x="19" y="40"/>
                    <a:pt x="19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7" y="32"/>
                    <a:pt x="37" y="32"/>
                    <a:pt x="37" y="32"/>
                  </a:cubicBezTo>
                  <a:lnTo>
                    <a:pt x="36" y="29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77" name="Freeform 343"/>
            <p:cNvSpPr>
              <a:spLocks/>
            </p:cNvSpPr>
            <p:nvPr/>
          </p:nvSpPr>
          <p:spPr bwMode="auto">
            <a:xfrm>
              <a:off x="4668221" y="3193193"/>
              <a:ext cx="292726" cy="292779"/>
            </a:xfrm>
            <a:custGeom>
              <a:avLst/>
              <a:gdLst>
                <a:gd name="T0" fmla="*/ 164120 w 154"/>
                <a:gd name="T1" fmla="*/ 7628 h 154"/>
                <a:gd name="T2" fmla="*/ 133937 w 154"/>
                <a:gd name="T3" fmla="*/ 0 h 154"/>
                <a:gd name="T4" fmla="*/ 101868 w 154"/>
                <a:gd name="T5" fmla="*/ 0 h 154"/>
                <a:gd name="T6" fmla="*/ 94322 w 154"/>
                <a:gd name="T7" fmla="*/ 7628 h 154"/>
                <a:gd name="T8" fmla="*/ 86776 w 154"/>
                <a:gd name="T9" fmla="*/ 7628 h 154"/>
                <a:gd name="T10" fmla="*/ 69798 w 154"/>
                <a:gd name="T11" fmla="*/ 15256 h 154"/>
                <a:gd name="T12" fmla="*/ 47161 w 154"/>
                <a:gd name="T13" fmla="*/ 22885 h 154"/>
                <a:gd name="T14" fmla="*/ 39615 w 154"/>
                <a:gd name="T15" fmla="*/ 15256 h 154"/>
                <a:gd name="T16" fmla="*/ 15092 w 154"/>
                <a:gd name="T17" fmla="*/ 30513 h 154"/>
                <a:gd name="T18" fmla="*/ 7546 w 154"/>
                <a:gd name="T19" fmla="*/ 30513 h 154"/>
                <a:gd name="T20" fmla="*/ 7546 w 154"/>
                <a:gd name="T21" fmla="*/ 47676 h 154"/>
                <a:gd name="T22" fmla="*/ 0 w 154"/>
                <a:gd name="T23" fmla="*/ 62933 h 154"/>
                <a:gd name="T24" fmla="*/ 7546 w 154"/>
                <a:gd name="T25" fmla="*/ 85818 h 154"/>
                <a:gd name="T26" fmla="*/ 22637 w 154"/>
                <a:gd name="T27" fmla="*/ 102981 h 154"/>
                <a:gd name="T28" fmla="*/ 39615 w 154"/>
                <a:gd name="T29" fmla="*/ 85818 h 154"/>
                <a:gd name="T30" fmla="*/ 79231 w 154"/>
                <a:gd name="T31" fmla="*/ 102981 h 154"/>
                <a:gd name="T32" fmla="*/ 101868 w 154"/>
                <a:gd name="T33" fmla="*/ 148751 h 154"/>
                <a:gd name="T34" fmla="*/ 126392 w 154"/>
                <a:gd name="T35" fmla="*/ 181171 h 154"/>
                <a:gd name="T36" fmla="*/ 181098 w 154"/>
                <a:gd name="T37" fmla="*/ 213591 h 154"/>
                <a:gd name="T38" fmla="*/ 215054 w 154"/>
                <a:gd name="T39" fmla="*/ 240289 h 154"/>
                <a:gd name="T40" fmla="*/ 199963 w 154"/>
                <a:gd name="T41" fmla="*/ 293687 h 154"/>
                <a:gd name="T42" fmla="*/ 250897 w 154"/>
                <a:gd name="T43" fmla="*/ 253639 h 154"/>
                <a:gd name="T44" fmla="*/ 250897 w 154"/>
                <a:gd name="T45" fmla="*/ 228847 h 154"/>
                <a:gd name="T46" fmla="*/ 275420 w 154"/>
                <a:gd name="T47" fmla="*/ 236475 h 154"/>
                <a:gd name="T48" fmla="*/ 290512 w 154"/>
                <a:gd name="T49" fmla="*/ 236475 h 154"/>
                <a:gd name="T50" fmla="*/ 250897 w 154"/>
                <a:gd name="T51" fmla="*/ 198334 h 154"/>
                <a:gd name="T52" fmla="*/ 220714 w 154"/>
                <a:gd name="T53" fmla="*/ 173542 h 154"/>
                <a:gd name="T54" fmla="*/ 196190 w 154"/>
                <a:gd name="T55" fmla="*/ 165914 h 154"/>
                <a:gd name="T56" fmla="*/ 164120 w 154"/>
                <a:gd name="T57" fmla="*/ 110609 h 154"/>
                <a:gd name="T58" fmla="*/ 149029 w 154"/>
                <a:gd name="T59" fmla="*/ 78189 h 154"/>
                <a:gd name="T60" fmla="*/ 156575 w 154"/>
                <a:gd name="T61" fmla="*/ 47676 h 154"/>
                <a:gd name="T62" fmla="*/ 164120 w 154"/>
                <a:gd name="T63" fmla="*/ 47676 h 154"/>
                <a:gd name="T64" fmla="*/ 164120 w 154"/>
                <a:gd name="T65" fmla="*/ 30513 h 154"/>
                <a:gd name="T66" fmla="*/ 164120 w 154"/>
                <a:gd name="T67" fmla="*/ 7628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4"/>
                <a:gd name="T103" fmla="*/ 0 h 154"/>
                <a:gd name="T104" fmla="*/ 154 w 154"/>
                <a:gd name="T105" fmla="*/ 154 h 1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4" h="154">
                  <a:moveTo>
                    <a:pt x="87" y="4"/>
                  </a:moveTo>
                  <a:lnTo>
                    <a:pt x="71" y="0"/>
                  </a:lnTo>
                  <a:lnTo>
                    <a:pt x="54" y="0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37" y="8"/>
                  </a:lnTo>
                  <a:lnTo>
                    <a:pt x="25" y="12"/>
                  </a:lnTo>
                  <a:lnTo>
                    <a:pt x="21" y="8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2" y="54"/>
                  </a:lnTo>
                  <a:lnTo>
                    <a:pt x="21" y="45"/>
                  </a:lnTo>
                  <a:lnTo>
                    <a:pt x="42" y="54"/>
                  </a:lnTo>
                  <a:lnTo>
                    <a:pt x="54" y="78"/>
                  </a:lnTo>
                  <a:lnTo>
                    <a:pt x="67" y="95"/>
                  </a:lnTo>
                  <a:lnTo>
                    <a:pt x="96" y="112"/>
                  </a:lnTo>
                  <a:lnTo>
                    <a:pt x="114" y="126"/>
                  </a:lnTo>
                  <a:lnTo>
                    <a:pt x="106" y="154"/>
                  </a:lnTo>
                  <a:lnTo>
                    <a:pt x="133" y="133"/>
                  </a:lnTo>
                  <a:lnTo>
                    <a:pt x="133" y="120"/>
                  </a:lnTo>
                  <a:lnTo>
                    <a:pt x="146" y="124"/>
                  </a:lnTo>
                  <a:lnTo>
                    <a:pt x="154" y="124"/>
                  </a:lnTo>
                  <a:lnTo>
                    <a:pt x="133" y="104"/>
                  </a:lnTo>
                  <a:lnTo>
                    <a:pt x="117" y="91"/>
                  </a:lnTo>
                  <a:lnTo>
                    <a:pt x="104" y="87"/>
                  </a:lnTo>
                  <a:lnTo>
                    <a:pt x="87" y="58"/>
                  </a:lnTo>
                  <a:lnTo>
                    <a:pt x="79" y="41"/>
                  </a:lnTo>
                  <a:lnTo>
                    <a:pt x="83" y="25"/>
                  </a:lnTo>
                  <a:lnTo>
                    <a:pt x="87" y="25"/>
                  </a:lnTo>
                  <a:lnTo>
                    <a:pt x="87" y="16"/>
                  </a:lnTo>
                  <a:lnTo>
                    <a:pt x="87" y="4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78" name="Freeform 344"/>
            <p:cNvSpPr>
              <a:spLocks/>
            </p:cNvSpPr>
            <p:nvPr/>
          </p:nvSpPr>
          <p:spPr bwMode="auto">
            <a:xfrm>
              <a:off x="4639892" y="2872965"/>
              <a:ext cx="226627" cy="304978"/>
            </a:xfrm>
            <a:custGeom>
              <a:avLst/>
              <a:gdLst>
                <a:gd name="T0" fmla="*/ 39140 w 29"/>
                <a:gd name="T1" fmla="*/ 77747 h 39"/>
                <a:gd name="T2" fmla="*/ 31312 w 29"/>
                <a:gd name="T3" fmla="*/ 93296 h 39"/>
                <a:gd name="T4" fmla="*/ 31312 w 29"/>
                <a:gd name="T5" fmla="*/ 116620 h 39"/>
                <a:gd name="T6" fmla="*/ 15656 w 29"/>
                <a:gd name="T7" fmla="*/ 132170 h 39"/>
                <a:gd name="T8" fmla="*/ 15656 w 29"/>
                <a:gd name="T9" fmla="*/ 155494 h 39"/>
                <a:gd name="T10" fmla="*/ 7828 w 29"/>
                <a:gd name="T11" fmla="*/ 171043 h 39"/>
                <a:gd name="T12" fmla="*/ 7828 w 29"/>
                <a:gd name="T13" fmla="*/ 171043 h 39"/>
                <a:gd name="T14" fmla="*/ 15656 w 29"/>
                <a:gd name="T15" fmla="*/ 186593 h 39"/>
                <a:gd name="T16" fmla="*/ 7828 w 29"/>
                <a:gd name="T17" fmla="*/ 202142 h 39"/>
                <a:gd name="T18" fmla="*/ 0 w 29"/>
                <a:gd name="T19" fmla="*/ 217691 h 39"/>
                <a:gd name="T20" fmla="*/ 23484 w 29"/>
                <a:gd name="T21" fmla="*/ 225466 h 39"/>
                <a:gd name="T22" fmla="*/ 39140 w 29"/>
                <a:gd name="T23" fmla="*/ 233241 h 39"/>
                <a:gd name="T24" fmla="*/ 62624 w 29"/>
                <a:gd name="T25" fmla="*/ 241015 h 39"/>
                <a:gd name="T26" fmla="*/ 46968 w 29"/>
                <a:gd name="T27" fmla="*/ 256565 h 39"/>
                <a:gd name="T28" fmla="*/ 46968 w 29"/>
                <a:gd name="T29" fmla="*/ 287664 h 39"/>
                <a:gd name="T30" fmla="*/ 54796 w 29"/>
                <a:gd name="T31" fmla="*/ 295438 h 39"/>
                <a:gd name="T32" fmla="*/ 78280 w 29"/>
                <a:gd name="T33" fmla="*/ 287664 h 39"/>
                <a:gd name="T34" fmla="*/ 93936 w 29"/>
                <a:gd name="T35" fmla="*/ 295438 h 39"/>
                <a:gd name="T36" fmla="*/ 101764 w 29"/>
                <a:gd name="T37" fmla="*/ 295438 h 39"/>
                <a:gd name="T38" fmla="*/ 109592 w 29"/>
                <a:gd name="T39" fmla="*/ 295438 h 39"/>
                <a:gd name="T40" fmla="*/ 125249 w 29"/>
                <a:gd name="T41" fmla="*/ 295438 h 39"/>
                <a:gd name="T42" fmla="*/ 140905 w 29"/>
                <a:gd name="T43" fmla="*/ 295438 h 39"/>
                <a:gd name="T44" fmla="*/ 172217 w 29"/>
                <a:gd name="T45" fmla="*/ 287664 h 39"/>
                <a:gd name="T46" fmla="*/ 180045 w 29"/>
                <a:gd name="T47" fmla="*/ 287664 h 39"/>
                <a:gd name="T48" fmla="*/ 187873 w 29"/>
                <a:gd name="T49" fmla="*/ 279889 h 39"/>
                <a:gd name="T50" fmla="*/ 180045 w 29"/>
                <a:gd name="T51" fmla="*/ 264340 h 39"/>
                <a:gd name="T52" fmla="*/ 195701 w 29"/>
                <a:gd name="T53" fmla="*/ 256565 h 39"/>
                <a:gd name="T54" fmla="*/ 203529 w 29"/>
                <a:gd name="T55" fmla="*/ 248790 h 39"/>
                <a:gd name="T56" fmla="*/ 203529 w 29"/>
                <a:gd name="T57" fmla="*/ 248790 h 39"/>
                <a:gd name="T58" fmla="*/ 195701 w 29"/>
                <a:gd name="T59" fmla="*/ 241015 h 39"/>
                <a:gd name="T60" fmla="*/ 180045 w 29"/>
                <a:gd name="T61" fmla="*/ 217691 h 39"/>
                <a:gd name="T62" fmla="*/ 164389 w 29"/>
                <a:gd name="T63" fmla="*/ 202142 h 39"/>
                <a:gd name="T64" fmla="*/ 156561 w 29"/>
                <a:gd name="T65" fmla="*/ 194367 h 39"/>
                <a:gd name="T66" fmla="*/ 172217 w 29"/>
                <a:gd name="T67" fmla="*/ 186593 h 39"/>
                <a:gd name="T68" fmla="*/ 187873 w 29"/>
                <a:gd name="T69" fmla="*/ 178818 h 39"/>
                <a:gd name="T70" fmla="*/ 203529 w 29"/>
                <a:gd name="T71" fmla="*/ 171043 h 39"/>
                <a:gd name="T72" fmla="*/ 211357 w 29"/>
                <a:gd name="T73" fmla="*/ 163269 h 39"/>
                <a:gd name="T74" fmla="*/ 227013 w 29"/>
                <a:gd name="T75" fmla="*/ 171043 h 39"/>
                <a:gd name="T76" fmla="*/ 227013 w 29"/>
                <a:gd name="T77" fmla="*/ 163269 h 39"/>
                <a:gd name="T78" fmla="*/ 227013 w 29"/>
                <a:gd name="T79" fmla="*/ 139944 h 39"/>
                <a:gd name="T80" fmla="*/ 219185 w 29"/>
                <a:gd name="T81" fmla="*/ 108846 h 39"/>
                <a:gd name="T82" fmla="*/ 219185 w 29"/>
                <a:gd name="T83" fmla="*/ 85522 h 39"/>
                <a:gd name="T84" fmla="*/ 219185 w 29"/>
                <a:gd name="T85" fmla="*/ 77747 h 39"/>
                <a:gd name="T86" fmla="*/ 211357 w 29"/>
                <a:gd name="T87" fmla="*/ 54423 h 39"/>
                <a:gd name="T88" fmla="*/ 211357 w 29"/>
                <a:gd name="T89" fmla="*/ 38873 h 39"/>
                <a:gd name="T90" fmla="*/ 180045 w 29"/>
                <a:gd name="T91" fmla="*/ 23324 h 39"/>
                <a:gd name="T92" fmla="*/ 148733 w 29"/>
                <a:gd name="T93" fmla="*/ 38873 h 39"/>
                <a:gd name="T94" fmla="*/ 133077 w 29"/>
                <a:gd name="T95" fmla="*/ 31099 h 39"/>
                <a:gd name="T96" fmla="*/ 133077 w 29"/>
                <a:gd name="T97" fmla="*/ 15549 h 39"/>
                <a:gd name="T98" fmla="*/ 109592 w 29"/>
                <a:gd name="T99" fmla="*/ 7775 h 39"/>
                <a:gd name="T100" fmla="*/ 109592 w 29"/>
                <a:gd name="T101" fmla="*/ 7775 h 39"/>
                <a:gd name="T102" fmla="*/ 93936 w 29"/>
                <a:gd name="T103" fmla="*/ 0 h 39"/>
                <a:gd name="T104" fmla="*/ 86108 w 29"/>
                <a:gd name="T105" fmla="*/ 7775 h 39"/>
                <a:gd name="T106" fmla="*/ 86108 w 29"/>
                <a:gd name="T107" fmla="*/ 7775 h 39"/>
                <a:gd name="T108" fmla="*/ 78280 w 29"/>
                <a:gd name="T109" fmla="*/ 38873 h 39"/>
                <a:gd name="T110" fmla="*/ 70452 w 29"/>
                <a:gd name="T111" fmla="*/ 54423 h 39"/>
                <a:gd name="T112" fmla="*/ 54796 w 29"/>
                <a:gd name="T113" fmla="*/ 54423 h 39"/>
                <a:gd name="T114" fmla="*/ 39140 w 29"/>
                <a:gd name="T115" fmla="*/ 54423 h 39"/>
                <a:gd name="T116" fmla="*/ 39140 w 29"/>
                <a:gd name="T117" fmla="*/ 62198 h 39"/>
                <a:gd name="T118" fmla="*/ 39140 w 29"/>
                <a:gd name="T119" fmla="*/ 77747 h 3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"/>
                <a:gd name="T181" fmla="*/ 0 h 39"/>
                <a:gd name="T182" fmla="*/ 29 w 29"/>
                <a:gd name="T183" fmla="*/ 39 h 3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" h="39">
                  <a:moveTo>
                    <a:pt x="5" y="10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4" y="38"/>
                    <a:pt x="14" y="38"/>
                  </a:cubicBezTo>
                  <a:cubicBezTo>
                    <a:pt x="14" y="39"/>
                    <a:pt x="16" y="38"/>
                    <a:pt x="16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3" y="37"/>
                    <a:pt x="23" y="37"/>
                  </a:cubicBezTo>
                  <a:cubicBezTo>
                    <a:pt x="24" y="37"/>
                    <a:pt x="24" y="36"/>
                    <a:pt x="24" y="36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1"/>
                    <a:pt x="29" y="21"/>
                  </a:cubicBezTo>
                  <a:cubicBezTo>
                    <a:pt x="29" y="20"/>
                    <a:pt x="29" y="18"/>
                    <a:pt x="29" y="18"/>
                  </a:cubicBezTo>
                  <a:cubicBezTo>
                    <a:pt x="28" y="18"/>
                    <a:pt x="28" y="14"/>
                    <a:pt x="28" y="14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8" y="5"/>
                    <a:pt x="17" y="4"/>
                  </a:cubicBezTo>
                  <a:cubicBezTo>
                    <a:pt x="17" y="4"/>
                    <a:pt x="17" y="2"/>
                    <a:pt x="17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lnTo>
                    <a:pt x="5" y="10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79" name="Freeform 345"/>
            <p:cNvSpPr>
              <a:spLocks/>
            </p:cNvSpPr>
            <p:nvPr/>
          </p:nvSpPr>
          <p:spPr bwMode="auto">
            <a:xfrm>
              <a:off x="4592679" y="2927861"/>
              <a:ext cx="84984" cy="115892"/>
            </a:xfrm>
            <a:custGeom>
              <a:avLst/>
              <a:gdLst>
                <a:gd name="T0" fmla="*/ 23813 w 66"/>
                <a:gd name="T1" fmla="*/ 92710 h 90"/>
                <a:gd name="T2" fmla="*/ 39688 w 66"/>
                <a:gd name="T3" fmla="*/ 100436 h 90"/>
                <a:gd name="T4" fmla="*/ 47625 w 66"/>
                <a:gd name="T5" fmla="*/ 108162 h 90"/>
                <a:gd name="T6" fmla="*/ 55563 w 66"/>
                <a:gd name="T7" fmla="*/ 115888 h 90"/>
                <a:gd name="T8" fmla="*/ 63500 w 66"/>
                <a:gd name="T9" fmla="*/ 100436 h 90"/>
                <a:gd name="T10" fmla="*/ 63500 w 66"/>
                <a:gd name="T11" fmla="*/ 77259 h 90"/>
                <a:gd name="T12" fmla="*/ 79375 w 66"/>
                <a:gd name="T13" fmla="*/ 61807 h 90"/>
                <a:gd name="T14" fmla="*/ 79375 w 66"/>
                <a:gd name="T15" fmla="*/ 38629 h 90"/>
                <a:gd name="T16" fmla="*/ 87313 w 66"/>
                <a:gd name="T17" fmla="*/ 23178 h 90"/>
                <a:gd name="T18" fmla="*/ 87313 w 66"/>
                <a:gd name="T19" fmla="*/ 7726 h 90"/>
                <a:gd name="T20" fmla="*/ 87313 w 66"/>
                <a:gd name="T21" fmla="*/ 0 h 90"/>
                <a:gd name="T22" fmla="*/ 71438 w 66"/>
                <a:gd name="T23" fmla="*/ 7726 h 90"/>
                <a:gd name="T24" fmla="*/ 47625 w 66"/>
                <a:gd name="T25" fmla="*/ 15452 h 90"/>
                <a:gd name="T26" fmla="*/ 47625 w 66"/>
                <a:gd name="T27" fmla="*/ 38629 h 90"/>
                <a:gd name="T28" fmla="*/ 31750 w 66"/>
                <a:gd name="T29" fmla="*/ 23178 h 90"/>
                <a:gd name="T30" fmla="*/ 15875 w 66"/>
                <a:gd name="T31" fmla="*/ 69533 h 90"/>
                <a:gd name="T32" fmla="*/ 0 w 66"/>
                <a:gd name="T33" fmla="*/ 84985 h 90"/>
                <a:gd name="T34" fmla="*/ 7938 w 66"/>
                <a:gd name="T35" fmla="*/ 92710 h 90"/>
                <a:gd name="T36" fmla="*/ 23813 w 66"/>
                <a:gd name="T37" fmla="*/ 92710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"/>
                <a:gd name="T58" fmla="*/ 0 h 90"/>
                <a:gd name="T59" fmla="*/ 66 w 66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" h="90">
                  <a:moveTo>
                    <a:pt x="18" y="72"/>
                  </a:moveTo>
                  <a:lnTo>
                    <a:pt x="30" y="78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8" y="78"/>
                  </a:lnTo>
                  <a:lnTo>
                    <a:pt x="48" y="60"/>
                  </a:lnTo>
                  <a:lnTo>
                    <a:pt x="60" y="48"/>
                  </a:lnTo>
                  <a:lnTo>
                    <a:pt x="60" y="30"/>
                  </a:lnTo>
                  <a:lnTo>
                    <a:pt x="66" y="18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36" y="30"/>
                  </a:lnTo>
                  <a:lnTo>
                    <a:pt x="24" y="18"/>
                  </a:lnTo>
                  <a:lnTo>
                    <a:pt x="12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2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0" name="Freeform 346"/>
            <p:cNvSpPr>
              <a:spLocks/>
            </p:cNvSpPr>
            <p:nvPr/>
          </p:nvSpPr>
          <p:spPr bwMode="auto">
            <a:xfrm>
              <a:off x="4998718" y="3373129"/>
              <a:ext cx="157380" cy="152489"/>
            </a:xfrm>
            <a:custGeom>
              <a:avLst/>
              <a:gdLst>
                <a:gd name="T0" fmla="*/ 157162 w 120"/>
                <a:gd name="T1" fmla="*/ 7699 h 120"/>
                <a:gd name="T2" fmla="*/ 157162 w 120"/>
                <a:gd name="T3" fmla="*/ 0 h 120"/>
                <a:gd name="T4" fmla="*/ 149304 w 120"/>
                <a:gd name="T5" fmla="*/ 7699 h 120"/>
                <a:gd name="T6" fmla="*/ 125730 w 120"/>
                <a:gd name="T7" fmla="*/ 7699 h 120"/>
                <a:gd name="T8" fmla="*/ 78581 w 120"/>
                <a:gd name="T9" fmla="*/ 7699 h 120"/>
                <a:gd name="T10" fmla="*/ 78581 w 120"/>
                <a:gd name="T11" fmla="*/ 7699 h 120"/>
                <a:gd name="T12" fmla="*/ 55007 w 120"/>
                <a:gd name="T13" fmla="*/ 15399 h 120"/>
                <a:gd name="T14" fmla="*/ 23574 w 120"/>
                <a:gd name="T15" fmla="*/ 23098 h 120"/>
                <a:gd name="T16" fmla="*/ 23574 w 120"/>
                <a:gd name="T17" fmla="*/ 30797 h 120"/>
                <a:gd name="T18" fmla="*/ 15716 w 120"/>
                <a:gd name="T19" fmla="*/ 46196 h 120"/>
                <a:gd name="T20" fmla="*/ 0 w 120"/>
                <a:gd name="T21" fmla="*/ 61595 h 120"/>
                <a:gd name="T22" fmla="*/ 15716 w 120"/>
                <a:gd name="T23" fmla="*/ 84693 h 120"/>
                <a:gd name="T24" fmla="*/ 47149 w 120"/>
                <a:gd name="T25" fmla="*/ 92392 h 120"/>
                <a:gd name="T26" fmla="*/ 31432 w 120"/>
                <a:gd name="T27" fmla="*/ 107791 h 120"/>
                <a:gd name="T28" fmla="*/ 31432 w 120"/>
                <a:gd name="T29" fmla="*/ 138588 h 120"/>
                <a:gd name="T30" fmla="*/ 62865 w 120"/>
                <a:gd name="T31" fmla="*/ 153987 h 120"/>
                <a:gd name="T32" fmla="*/ 78581 w 120"/>
                <a:gd name="T33" fmla="*/ 138588 h 120"/>
                <a:gd name="T34" fmla="*/ 78581 w 120"/>
                <a:gd name="T35" fmla="*/ 123190 h 120"/>
                <a:gd name="T36" fmla="*/ 110013 w 120"/>
                <a:gd name="T37" fmla="*/ 107791 h 120"/>
                <a:gd name="T38" fmla="*/ 78581 w 120"/>
                <a:gd name="T39" fmla="*/ 76994 h 120"/>
                <a:gd name="T40" fmla="*/ 78581 w 120"/>
                <a:gd name="T41" fmla="*/ 61595 h 120"/>
                <a:gd name="T42" fmla="*/ 62865 w 120"/>
                <a:gd name="T43" fmla="*/ 38497 h 120"/>
                <a:gd name="T44" fmla="*/ 110013 w 120"/>
                <a:gd name="T45" fmla="*/ 30797 h 120"/>
                <a:gd name="T46" fmla="*/ 141446 w 120"/>
                <a:gd name="T47" fmla="*/ 23098 h 120"/>
                <a:gd name="T48" fmla="*/ 141446 w 120"/>
                <a:gd name="T49" fmla="*/ 30797 h 120"/>
                <a:gd name="T50" fmla="*/ 149304 w 120"/>
                <a:gd name="T51" fmla="*/ 23098 h 120"/>
                <a:gd name="T52" fmla="*/ 157162 w 120"/>
                <a:gd name="T53" fmla="*/ 7699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0"/>
                <a:gd name="T82" fmla="*/ 0 h 120"/>
                <a:gd name="T83" fmla="*/ 120 w 120"/>
                <a:gd name="T84" fmla="*/ 120 h 1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0" h="120">
                  <a:moveTo>
                    <a:pt x="120" y="6"/>
                  </a:moveTo>
                  <a:lnTo>
                    <a:pt x="120" y="0"/>
                  </a:lnTo>
                  <a:lnTo>
                    <a:pt x="114" y="6"/>
                  </a:lnTo>
                  <a:lnTo>
                    <a:pt x="96" y="6"/>
                  </a:lnTo>
                  <a:lnTo>
                    <a:pt x="60" y="6"/>
                  </a:lnTo>
                  <a:lnTo>
                    <a:pt x="4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2" y="36"/>
                  </a:lnTo>
                  <a:lnTo>
                    <a:pt x="0" y="48"/>
                  </a:lnTo>
                  <a:lnTo>
                    <a:pt x="12" y="66"/>
                  </a:lnTo>
                  <a:lnTo>
                    <a:pt x="36" y="72"/>
                  </a:lnTo>
                  <a:lnTo>
                    <a:pt x="24" y="84"/>
                  </a:lnTo>
                  <a:lnTo>
                    <a:pt x="24" y="108"/>
                  </a:lnTo>
                  <a:lnTo>
                    <a:pt x="48" y="120"/>
                  </a:lnTo>
                  <a:lnTo>
                    <a:pt x="60" y="108"/>
                  </a:lnTo>
                  <a:lnTo>
                    <a:pt x="60" y="96"/>
                  </a:lnTo>
                  <a:lnTo>
                    <a:pt x="84" y="84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48" y="30"/>
                  </a:lnTo>
                  <a:lnTo>
                    <a:pt x="84" y="24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114" y="18"/>
                  </a:lnTo>
                  <a:lnTo>
                    <a:pt x="120" y="6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1" name="Freeform 347"/>
            <p:cNvSpPr>
              <a:spLocks/>
            </p:cNvSpPr>
            <p:nvPr/>
          </p:nvSpPr>
          <p:spPr bwMode="auto">
            <a:xfrm>
              <a:off x="4617860" y="1967180"/>
              <a:ext cx="648405" cy="765495"/>
            </a:xfrm>
            <a:custGeom>
              <a:avLst/>
              <a:gdLst>
                <a:gd name="T0" fmla="*/ 187746 w 83"/>
                <a:gd name="T1" fmla="*/ 672873 h 98"/>
                <a:gd name="T2" fmla="*/ 187746 w 83"/>
                <a:gd name="T3" fmla="*/ 625928 h 98"/>
                <a:gd name="T4" fmla="*/ 187746 w 83"/>
                <a:gd name="T5" fmla="*/ 586808 h 98"/>
                <a:gd name="T6" fmla="*/ 187746 w 83"/>
                <a:gd name="T7" fmla="*/ 508567 h 98"/>
                <a:gd name="T8" fmla="*/ 203391 w 83"/>
                <a:gd name="T9" fmla="*/ 469446 h 98"/>
                <a:gd name="T10" fmla="*/ 234682 w 83"/>
                <a:gd name="T11" fmla="*/ 438150 h 98"/>
                <a:gd name="T12" fmla="*/ 242505 w 83"/>
                <a:gd name="T13" fmla="*/ 391205 h 98"/>
                <a:gd name="T14" fmla="*/ 265973 w 83"/>
                <a:gd name="T15" fmla="*/ 336436 h 98"/>
                <a:gd name="T16" fmla="*/ 297264 w 83"/>
                <a:gd name="T17" fmla="*/ 273844 h 98"/>
                <a:gd name="T18" fmla="*/ 297264 w 83"/>
                <a:gd name="T19" fmla="*/ 234723 h 98"/>
                <a:gd name="T20" fmla="*/ 328555 w 83"/>
                <a:gd name="T21" fmla="*/ 219075 h 98"/>
                <a:gd name="T22" fmla="*/ 367669 w 83"/>
                <a:gd name="T23" fmla="*/ 187778 h 98"/>
                <a:gd name="T24" fmla="*/ 383315 w 83"/>
                <a:gd name="T25" fmla="*/ 172130 h 98"/>
                <a:gd name="T26" fmla="*/ 398960 w 83"/>
                <a:gd name="T27" fmla="*/ 148658 h 98"/>
                <a:gd name="T28" fmla="*/ 414606 w 83"/>
                <a:gd name="T29" fmla="*/ 133010 h 98"/>
                <a:gd name="T30" fmla="*/ 438074 w 83"/>
                <a:gd name="T31" fmla="*/ 164306 h 98"/>
                <a:gd name="T32" fmla="*/ 485010 w 83"/>
                <a:gd name="T33" fmla="*/ 164306 h 98"/>
                <a:gd name="T34" fmla="*/ 516301 w 83"/>
                <a:gd name="T35" fmla="*/ 148658 h 98"/>
                <a:gd name="T36" fmla="*/ 547592 w 83"/>
                <a:gd name="T37" fmla="*/ 93889 h 98"/>
                <a:gd name="T38" fmla="*/ 610174 w 83"/>
                <a:gd name="T39" fmla="*/ 109537 h 98"/>
                <a:gd name="T40" fmla="*/ 602352 w 83"/>
                <a:gd name="T41" fmla="*/ 148658 h 98"/>
                <a:gd name="T42" fmla="*/ 602352 w 83"/>
                <a:gd name="T43" fmla="*/ 148658 h 98"/>
                <a:gd name="T44" fmla="*/ 633643 w 83"/>
                <a:gd name="T45" fmla="*/ 117362 h 98"/>
                <a:gd name="T46" fmla="*/ 633643 w 83"/>
                <a:gd name="T47" fmla="*/ 93889 h 98"/>
                <a:gd name="T48" fmla="*/ 649288 w 83"/>
                <a:gd name="T49" fmla="*/ 46945 h 98"/>
                <a:gd name="T50" fmla="*/ 594529 w 83"/>
                <a:gd name="T51" fmla="*/ 0 h 98"/>
                <a:gd name="T52" fmla="*/ 539770 w 83"/>
                <a:gd name="T53" fmla="*/ 15648 h 98"/>
                <a:gd name="T54" fmla="*/ 516301 w 83"/>
                <a:gd name="T55" fmla="*/ 7824 h 98"/>
                <a:gd name="T56" fmla="*/ 461542 w 83"/>
                <a:gd name="T57" fmla="*/ 39121 h 98"/>
                <a:gd name="T58" fmla="*/ 430251 w 83"/>
                <a:gd name="T59" fmla="*/ 46945 h 98"/>
                <a:gd name="T60" fmla="*/ 391137 w 83"/>
                <a:gd name="T61" fmla="*/ 62593 h 98"/>
                <a:gd name="T62" fmla="*/ 336378 w 83"/>
                <a:gd name="T63" fmla="*/ 109537 h 98"/>
                <a:gd name="T64" fmla="*/ 312910 w 83"/>
                <a:gd name="T65" fmla="*/ 172130 h 98"/>
                <a:gd name="T66" fmla="*/ 250328 w 83"/>
                <a:gd name="T67" fmla="*/ 219075 h 98"/>
                <a:gd name="T68" fmla="*/ 219037 w 83"/>
                <a:gd name="T69" fmla="*/ 297316 h 98"/>
                <a:gd name="T70" fmla="*/ 195569 w 83"/>
                <a:gd name="T71" fmla="*/ 359909 h 98"/>
                <a:gd name="T72" fmla="*/ 132987 w 83"/>
                <a:gd name="T73" fmla="*/ 469446 h 98"/>
                <a:gd name="T74" fmla="*/ 62582 w 83"/>
                <a:gd name="T75" fmla="*/ 508567 h 98"/>
                <a:gd name="T76" fmla="*/ 31291 w 83"/>
                <a:gd name="T77" fmla="*/ 555511 h 98"/>
                <a:gd name="T78" fmla="*/ 15645 w 83"/>
                <a:gd name="T79" fmla="*/ 594632 h 98"/>
                <a:gd name="T80" fmla="*/ 7823 w 83"/>
                <a:gd name="T81" fmla="*/ 657225 h 98"/>
                <a:gd name="T82" fmla="*/ 23468 w 83"/>
                <a:gd name="T83" fmla="*/ 711993 h 98"/>
                <a:gd name="T84" fmla="*/ 54759 w 83"/>
                <a:gd name="T85" fmla="*/ 766762 h 98"/>
                <a:gd name="T86" fmla="*/ 125164 w 83"/>
                <a:gd name="T87" fmla="*/ 727642 h 98"/>
                <a:gd name="T88" fmla="*/ 156455 w 83"/>
                <a:gd name="T89" fmla="*/ 719817 h 98"/>
                <a:gd name="T90" fmla="*/ 164278 w 83"/>
                <a:gd name="T91" fmla="*/ 719817 h 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3"/>
                <a:gd name="T139" fmla="*/ 0 h 98"/>
                <a:gd name="T140" fmla="*/ 83 w 83"/>
                <a:gd name="T141" fmla="*/ 98 h 9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3" h="98">
                  <a:moveTo>
                    <a:pt x="23" y="87"/>
                  </a:moveTo>
                  <a:cubicBezTo>
                    <a:pt x="23" y="87"/>
                    <a:pt x="24" y="87"/>
                    <a:pt x="24" y="86"/>
                  </a:cubicBezTo>
                  <a:cubicBezTo>
                    <a:pt x="24" y="86"/>
                    <a:pt x="24" y="82"/>
                    <a:pt x="24" y="82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3" y="70"/>
                    <a:pt x="23" y="70"/>
                  </a:cubicBezTo>
                  <a:cubicBezTo>
                    <a:pt x="23" y="69"/>
                    <a:pt x="24" y="65"/>
                    <a:pt x="24" y="65"/>
                  </a:cubicBezTo>
                  <a:cubicBezTo>
                    <a:pt x="24" y="65"/>
                    <a:pt x="24" y="62"/>
                    <a:pt x="24" y="62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1" y="92"/>
                    <a:pt x="21" y="92"/>
                    <a:pt x="21" y="92"/>
                  </a:cubicBezTo>
                  <a:lnTo>
                    <a:pt x="23" y="87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2" name="Freeform 348"/>
            <p:cNvSpPr>
              <a:spLocks/>
            </p:cNvSpPr>
            <p:nvPr/>
          </p:nvSpPr>
          <p:spPr bwMode="auto">
            <a:xfrm>
              <a:off x="4772091" y="2116619"/>
              <a:ext cx="321055" cy="741098"/>
            </a:xfrm>
            <a:custGeom>
              <a:avLst/>
              <a:gdLst>
                <a:gd name="T0" fmla="*/ 320675 w 41"/>
                <a:gd name="T1" fmla="*/ 163880 h 95"/>
                <a:gd name="T2" fmla="*/ 312854 w 41"/>
                <a:gd name="T3" fmla="*/ 117057 h 95"/>
                <a:gd name="T4" fmla="*/ 297211 w 41"/>
                <a:gd name="T5" fmla="*/ 46823 h 95"/>
                <a:gd name="T6" fmla="*/ 273747 w 41"/>
                <a:gd name="T7" fmla="*/ 39019 h 95"/>
                <a:gd name="T8" fmla="*/ 242462 w 41"/>
                <a:gd name="T9" fmla="*/ 0 h 95"/>
                <a:gd name="T10" fmla="*/ 226819 w 41"/>
                <a:gd name="T11" fmla="*/ 23411 h 95"/>
                <a:gd name="T12" fmla="*/ 211176 w 41"/>
                <a:gd name="T13" fmla="*/ 39019 h 95"/>
                <a:gd name="T14" fmla="*/ 172070 w 41"/>
                <a:gd name="T15" fmla="*/ 70234 h 95"/>
                <a:gd name="T16" fmla="*/ 140784 w 41"/>
                <a:gd name="T17" fmla="*/ 85842 h 95"/>
                <a:gd name="T18" fmla="*/ 140784 w 41"/>
                <a:gd name="T19" fmla="*/ 124861 h 95"/>
                <a:gd name="T20" fmla="*/ 109499 w 41"/>
                <a:gd name="T21" fmla="*/ 187291 h 95"/>
                <a:gd name="T22" fmla="*/ 86035 w 41"/>
                <a:gd name="T23" fmla="*/ 241918 h 95"/>
                <a:gd name="T24" fmla="*/ 78213 w 41"/>
                <a:gd name="T25" fmla="*/ 288741 h 95"/>
                <a:gd name="T26" fmla="*/ 46928 w 41"/>
                <a:gd name="T27" fmla="*/ 319956 h 95"/>
                <a:gd name="T28" fmla="*/ 31285 w 41"/>
                <a:gd name="T29" fmla="*/ 358975 h 95"/>
                <a:gd name="T30" fmla="*/ 31285 w 41"/>
                <a:gd name="T31" fmla="*/ 437013 h 95"/>
                <a:gd name="T32" fmla="*/ 31285 w 41"/>
                <a:gd name="T33" fmla="*/ 476032 h 95"/>
                <a:gd name="T34" fmla="*/ 31285 w 41"/>
                <a:gd name="T35" fmla="*/ 522855 h 95"/>
                <a:gd name="T36" fmla="*/ 7821 w 41"/>
                <a:gd name="T37" fmla="*/ 569678 h 95"/>
                <a:gd name="T38" fmla="*/ 15643 w 41"/>
                <a:gd name="T39" fmla="*/ 616501 h 95"/>
                <a:gd name="T40" fmla="*/ 39107 w 41"/>
                <a:gd name="T41" fmla="*/ 686735 h 95"/>
                <a:gd name="T42" fmla="*/ 46928 w 41"/>
                <a:gd name="T43" fmla="*/ 725754 h 95"/>
                <a:gd name="T44" fmla="*/ 78213 w 41"/>
                <a:gd name="T45" fmla="*/ 733558 h 95"/>
                <a:gd name="T46" fmla="*/ 101677 w 41"/>
                <a:gd name="T47" fmla="*/ 702343 h 95"/>
                <a:gd name="T48" fmla="*/ 140784 w 41"/>
                <a:gd name="T49" fmla="*/ 671128 h 95"/>
                <a:gd name="T50" fmla="*/ 148605 w 41"/>
                <a:gd name="T51" fmla="*/ 585286 h 95"/>
                <a:gd name="T52" fmla="*/ 187712 w 41"/>
                <a:gd name="T53" fmla="*/ 569678 h 95"/>
                <a:gd name="T54" fmla="*/ 179891 w 41"/>
                <a:gd name="T55" fmla="*/ 507248 h 95"/>
                <a:gd name="T56" fmla="*/ 164248 w 41"/>
                <a:gd name="T57" fmla="*/ 437013 h 95"/>
                <a:gd name="T58" fmla="*/ 187712 w 41"/>
                <a:gd name="T59" fmla="*/ 358975 h 95"/>
                <a:gd name="T60" fmla="*/ 258104 w 41"/>
                <a:gd name="T61" fmla="*/ 312152 h 95"/>
                <a:gd name="T62" fmla="*/ 258104 w 41"/>
                <a:gd name="T63" fmla="*/ 265330 h 95"/>
                <a:gd name="T64" fmla="*/ 297211 w 41"/>
                <a:gd name="T65" fmla="*/ 210703 h 95"/>
                <a:gd name="T66" fmla="*/ 320675 w 41"/>
                <a:gd name="T67" fmla="*/ 210703 h 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1"/>
                <a:gd name="T103" fmla="*/ 0 h 95"/>
                <a:gd name="T104" fmla="*/ 41 w 41"/>
                <a:gd name="T105" fmla="*/ 95 h 9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1" h="95">
                  <a:moveTo>
                    <a:pt x="41" y="22"/>
                  </a:moveTo>
                  <a:cubicBezTo>
                    <a:pt x="41" y="21"/>
                    <a:pt x="41" y="21"/>
                    <a:pt x="41" y="21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6"/>
                    <a:pt x="4" y="46"/>
                  </a:cubicBezTo>
                  <a:cubicBezTo>
                    <a:pt x="4" y="46"/>
                    <a:pt x="3" y="50"/>
                    <a:pt x="3" y="51"/>
                  </a:cubicBezTo>
                  <a:cubicBezTo>
                    <a:pt x="3" y="51"/>
                    <a:pt x="4" y="56"/>
                    <a:pt x="4" y="56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3"/>
                    <a:pt x="4" y="67"/>
                    <a:pt x="4" y="67"/>
                  </a:cubicBezTo>
                  <a:cubicBezTo>
                    <a:pt x="4" y="68"/>
                    <a:pt x="3" y="68"/>
                    <a:pt x="3" y="68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7"/>
                    <a:pt x="41" y="27"/>
                    <a:pt x="41" y="27"/>
                  </a:cubicBezTo>
                  <a:lnTo>
                    <a:pt x="41" y="22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3" name="Freeform 349"/>
            <p:cNvSpPr>
              <a:spLocks/>
            </p:cNvSpPr>
            <p:nvPr/>
          </p:nvSpPr>
          <p:spPr bwMode="auto">
            <a:xfrm>
              <a:off x="5049080" y="2982757"/>
              <a:ext cx="443812" cy="286680"/>
            </a:xfrm>
            <a:custGeom>
              <a:avLst/>
              <a:gdLst>
                <a:gd name="T0" fmla="*/ 422609 w 57"/>
                <a:gd name="T1" fmla="*/ 170849 h 37"/>
                <a:gd name="T2" fmla="*/ 438261 w 57"/>
                <a:gd name="T3" fmla="*/ 163083 h 37"/>
                <a:gd name="T4" fmla="*/ 446087 w 57"/>
                <a:gd name="T5" fmla="*/ 124254 h 37"/>
                <a:gd name="T6" fmla="*/ 446087 w 57"/>
                <a:gd name="T7" fmla="*/ 108722 h 37"/>
                <a:gd name="T8" fmla="*/ 406957 w 57"/>
                <a:gd name="T9" fmla="*/ 93190 h 37"/>
                <a:gd name="T10" fmla="*/ 367826 w 57"/>
                <a:gd name="T11" fmla="*/ 69893 h 37"/>
                <a:gd name="T12" fmla="*/ 352174 w 57"/>
                <a:gd name="T13" fmla="*/ 69893 h 37"/>
                <a:gd name="T14" fmla="*/ 328696 w 57"/>
                <a:gd name="T15" fmla="*/ 54361 h 37"/>
                <a:gd name="T16" fmla="*/ 313044 w 57"/>
                <a:gd name="T17" fmla="*/ 31063 h 37"/>
                <a:gd name="T18" fmla="*/ 258261 w 57"/>
                <a:gd name="T19" fmla="*/ 7766 h 37"/>
                <a:gd name="T20" fmla="*/ 242609 w 57"/>
                <a:gd name="T21" fmla="*/ 7766 h 37"/>
                <a:gd name="T22" fmla="*/ 242609 w 57"/>
                <a:gd name="T23" fmla="*/ 0 h 37"/>
                <a:gd name="T24" fmla="*/ 234783 w 57"/>
                <a:gd name="T25" fmla="*/ 0 h 37"/>
                <a:gd name="T26" fmla="*/ 219130 w 57"/>
                <a:gd name="T27" fmla="*/ 46595 h 37"/>
                <a:gd name="T28" fmla="*/ 187826 w 57"/>
                <a:gd name="T29" fmla="*/ 38829 h 37"/>
                <a:gd name="T30" fmla="*/ 133044 w 57"/>
                <a:gd name="T31" fmla="*/ 38829 h 37"/>
                <a:gd name="T32" fmla="*/ 86087 w 57"/>
                <a:gd name="T33" fmla="*/ 23298 h 37"/>
                <a:gd name="T34" fmla="*/ 54783 w 57"/>
                <a:gd name="T35" fmla="*/ 23298 h 37"/>
                <a:gd name="T36" fmla="*/ 39130 w 57"/>
                <a:gd name="T37" fmla="*/ 31063 h 37"/>
                <a:gd name="T38" fmla="*/ 46957 w 57"/>
                <a:gd name="T39" fmla="*/ 62127 h 37"/>
                <a:gd name="T40" fmla="*/ 31304 w 57"/>
                <a:gd name="T41" fmla="*/ 77659 h 37"/>
                <a:gd name="T42" fmla="*/ 15652 w 57"/>
                <a:gd name="T43" fmla="*/ 116488 h 37"/>
                <a:gd name="T44" fmla="*/ 0 w 57"/>
                <a:gd name="T45" fmla="*/ 116488 h 37"/>
                <a:gd name="T46" fmla="*/ 0 w 57"/>
                <a:gd name="T47" fmla="*/ 139786 h 37"/>
                <a:gd name="T48" fmla="*/ 7826 w 57"/>
                <a:gd name="T49" fmla="*/ 147551 h 37"/>
                <a:gd name="T50" fmla="*/ 15652 w 57"/>
                <a:gd name="T51" fmla="*/ 155317 h 37"/>
                <a:gd name="T52" fmla="*/ 23478 w 57"/>
                <a:gd name="T53" fmla="*/ 163083 h 37"/>
                <a:gd name="T54" fmla="*/ 93913 w 57"/>
                <a:gd name="T55" fmla="*/ 155317 h 37"/>
                <a:gd name="T56" fmla="*/ 140870 w 57"/>
                <a:gd name="T57" fmla="*/ 155317 h 37"/>
                <a:gd name="T58" fmla="*/ 187826 w 57"/>
                <a:gd name="T59" fmla="*/ 186381 h 37"/>
                <a:gd name="T60" fmla="*/ 195652 w 57"/>
                <a:gd name="T61" fmla="*/ 217444 h 37"/>
                <a:gd name="T62" fmla="*/ 172174 w 57"/>
                <a:gd name="T63" fmla="*/ 232976 h 37"/>
                <a:gd name="T64" fmla="*/ 164348 w 57"/>
                <a:gd name="T65" fmla="*/ 256274 h 37"/>
                <a:gd name="T66" fmla="*/ 187826 w 57"/>
                <a:gd name="T67" fmla="*/ 264039 h 37"/>
                <a:gd name="T68" fmla="*/ 195652 w 57"/>
                <a:gd name="T69" fmla="*/ 248508 h 37"/>
                <a:gd name="T70" fmla="*/ 234783 w 57"/>
                <a:gd name="T71" fmla="*/ 225210 h 37"/>
                <a:gd name="T72" fmla="*/ 258261 w 57"/>
                <a:gd name="T73" fmla="*/ 225210 h 37"/>
                <a:gd name="T74" fmla="*/ 281739 w 57"/>
                <a:gd name="T75" fmla="*/ 248508 h 37"/>
                <a:gd name="T76" fmla="*/ 266087 w 57"/>
                <a:gd name="T77" fmla="*/ 264039 h 37"/>
                <a:gd name="T78" fmla="*/ 289565 w 57"/>
                <a:gd name="T79" fmla="*/ 287337 h 37"/>
                <a:gd name="T80" fmla="*/ 352174 w 57"/>
                <a:gd name="T81" fmla="*/ 264039 h 37"/>
                <a:gd name="T82" fmla="*/ 320870 w 57"/>
                <a:gd name="T83" fmla="*/ 240742 h 37"/>
                <a:gd name="T84" fmla="*/ 336522 w 57"/>
                <a:gd name="T85" fmla="*/ 217444 h 37"/>
                <a:gd name="T86" fmla="*/ 391304 w 57"/>
                <a:gd name="T87" fmla="*/ 209678 h 37"/>
                <a:gd name="T88" fmla="*/ 399130 w 57"/>
                <a:gd name="T89" fmla="*/ 194147 h 37"/>
                <a:gd name="T90" fmla="*/ 422609 w 57"/>
                <a:gd name="T91" fmla="*/ 170849 h 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7"/>
                <a:gd name="T139" fmla="*/ 0 h 37"/>
                <a:gd name="T140" fmla="*/ 57 w 57"/>
                <a:gd name="T141" fmla="*/ 37 h 3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7" h="37">
                  <a:moveTo>
                    <a:pt x="54" y="22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6" y="26"/>
                    <a:pt x="25" y="28"/>
                  </a:cubicBezTo>
                  <a:cubicBezTo>
                    <a:pt x="25" y="29"/>
                    <a:pt x="22" y="30"/>
                    <a:pt x="22" y="30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5"/>
                    <a:pt x="51" y="25"/>
                    <a:pt x="51" y="25"/>
                  </a:cubicBezTo>
                  <a:lnTo>
                    <a:pt x="54" y="22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4" name="Freeform 350"/>
            <p:cNvSpPr>
              <a:spLocks/>
            </p:cNvSpPr>
            <p:nvPr/>
          </p:nvSpPr>
          <p:spPr bwMode="auto">
            <a:xfrm>
              <a:off x="5304036" y="2982757"/>
              <a:ext cx="56657" cy="30498"/>
            </a:xfrm>
            <a:custGeom>
              <a:avLst/>
              <a:gdLst>
                <a:gd name="T0" fmla="*/ 47625 w 42"/>
                <a:gd name="T1" fmla="*/ 30162 h 24"/>
                <a:gd name="T2" fmla="*/ 23812 w 42"/>
                <a:gd name="T3" fmla="*/ 0 h 24"/>
                <a:gd name="T4" fmla="*/ 0 w 42"/>
                <a:gd name="T5" fmla="*/ 7541 h 24"/>
                <a:gd name="T6" fmla="*/ 55562 w 42"/>
                <a:gd name="T7" fmla="*/ 30162 h 24"/>
                <a:gd name="T8" fmla="*/ 47625 w 42"/>
                <a:gd name="T9" fmla="*/ 30162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24"/>
                <a:gd name="T17" fmla="*/ 42 w 4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24">
                  <a:moveTo>
                    <a:pt x="36" y="24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42" y="24"/>
                  </a:lnTo>
                  <a:lnTo>
                    <a:pt x="36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5" name="Freeform 351"/>
            <p:cNvSpPr>
              <a:spLocks/>
            </p:cNvSpPr>
            <p:nvPr/>
          </p:nvSpPr>
          <p:spPr bwMode="auto">
            <a:xfrm>
              <a:off x="4998718" y="3138297"/>
              <a:ext cx="251808" cy="161638"/>
            </a:xfrm>
            <a:custGeom>
              <a:avLst/>
              <a:gdLst>
                <a:gd name="T0" fmla="*/ 219472 w 32"/>
                <a:gd name="T1" fmla="*/ 77107 h 21"/>
                <a:gd name="T2" fmla="*/ 242987 w 32"/>
                <a:gd name="T3" fmla="*/ 61686 h 21"/>
                <a:gd name="T4" fmla="*/ 235148 w 32"/>
                <a:gd name="T5" fmla="*/ 30843 h 21"/>
                <a:gd name="T6" fmla="*/ 188119 w 32"/>
                <a:gd name="T7" fmla="*/ 0 h 21"/>
                <a:gd name="T8" fmla="*/ 141089 w 32"/>
                <a:gd name="T9" fmla="*/ 0 h 21"/>
                <a:gd name="T10" fmla="*/ 70545 w 32"/>
                <a:gd name="T11" fmla="*/ 7711 h 21"/>
                <a:gd name="T12" fmla="*/ 62706 w 32"/>
                <a:gd name="T13" fmla="*/ 0 h 21"/>
                <a:gd name="T14" fmla="*/ 39191 w 32"/>
                <a:gd name="T15" fmla="*/ 38554 h 21"/>
                <a:gd name="T16" fmla="*/ 23515 w 32"/>
                <a:gd name="T17" fmla="*/ 69396 h 21"/>
                <a:gd name="T18" fmla="*/ 0 w 32"/>
                <a:gd name="T19" fmla="*/ 77107 h 21"/>
                <a:gd name="T20" fmla="*/ 0 w 32"/>
                <a:gd name="T21" fmla="*/ 77107 h 21"/>
                <a:gd name="T22" fmla="*/ 62706 w 32"/>
                <a:gd name="T23" fmla="*/ 146504 h 21"/>
                <a:gd name="T24" fmla="*/ 78383 w 32"/>
                <a:gd name="T25" fmla="*/ 154214 h 21"/>
                <a:gd name="T26" fmla="*/ 125413 w 32"/>
                <a:gd name="T27" fmla="*/ 154214 h 21"/>
                <a:gd name="T28" fmla="*/ 164604 w 32"/>
                <a:gd name="T29" fmla="*/ 146504 h 21"/>
                <a:gd name="T30" fmla="*/ 211634 w 32"/>
                <a:gd name="T31" fmla="*/ 161925 h 21"/>
                <a:gd name="T32" fmla="*/ 219472 w 32"/>
                <a:gd name="T33" fmla="*/ 115661 h 21"/>
                <a:gd name="T34" fmla="*/ 235148 w 32"/>
                <a:gd name="T35" fmla="*/ 107950 h 21"/>
                <a:gd name="T36" fmla="*/ 211634 w 32"/>
                <a:gd name="T37" fmla="*/ 100239 h 21"/>
                <a:gd name="T38" fmla="*/ 219472 w 32"/>
                <a:gd name="T39" fmla="*/ 77107 h 2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2"/>
                <a:gd name="T61" fmla="*/ 0 h 21"/>
                <a:gd name="T62" fmla="*/ 32 w 32"/>
                <a:gd name="T63" fmla="*/ 21 h 2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2" h="21">
                  <a:moveTo>
                    <a:pt x="28" y="10"/>
                  </a:moveTo>
                  <a:cubicBezTo>
                    <a:pt x="28" y="10"/>
                    <a:pt x="31" y="9"/>
                    <a:pt x="31" y="8"/>
                  </a:cubicBezTo>
                  <a:cubicBezTo>
                    <a:pt x="32" y="6"/>
                    <a:pt x="30" y="4"/>
                    <a:pt x="30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7" y="13"/>
                    <a:pt x="27" y="13"/>
                    <a:pt x="27" y="13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6" name="Freeform 352"/>
            <p:cNvSpPr>
              <a:spLocks/>
            </p:cNvSpPr>
            <p:nvPr/>
          </p:nvSpPr>
          <p:spPr bwMode="auto">
            <a:xfrm>
              <a:off x="4998718" y="3217591"/>
              <a:ext cx="62952" cy="70144"/>
            </a:xfrm>
            <a:custGeom>
              <a:avLst/>
              <a:gdLst>
                <a:gd name="T0" fmla="*/ 54173 w 48"/>
                <a:gd name="T1" fmla="*/ 54328 h 54"/>
                <a:gd name="T2" fmla="*/ 61912 w 48"/>
                <a:gd name="T3" fmla="*/ 69850 h 54"/>
                <a:gd name="T4" fmla="*/ 0 w 48"/>
                <a:gd name="T5" fmla="*/ 0 h 54"/>
                <a:gd name="T6" fmla="*/ 15478 w 48"/>
                <a:gd name="T7" fmla="*/ 23283 h 54"/>
                <a:gd name="T8" fmla="*/ 54173 w 48"/>
                <a:gd name="T9" fmla="*/ 5432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54"/>
                <a:gd name="T17" fmla="*/ 48 w 4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54">
                  <a:moveTo>
                    <a:pt x="42" y="42"/>
                  </a:moveTo>
                  <a:lnTo>
                    <a:pt x="48" y="54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42" y="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7" name="Freeform 353"/>
            <p:cNvSpPr>
              <a:spLocks/>
            </p:cNvSpPr>
            <p:nvPr/>
          </p:nvSpPr>
          <p:spPr bwMode="auto">
            <a:xfrm>
              <a:off x="4794125" y="3037653"/>
              <a:ext cx="173117" cy="94544"/>
            </a:xfrm>
            <a:custGeom>
              <a:avLst/>
              <a:gdLst>
                <a:gd name="T0" fmla="*/ 77932 w 22"/>
                <a:gd name="T1" fmla="*/ 78053 h 12"/>
                <a:gd name="T2" fmla="*/ 109105 w 22"/>
                <a:gd name="T3" fmla="*/ 85858 h 12"/>
                <a:gd name="T4" fmla="*/ 116898 w 22"/>
                <a:gd name="T5" fmla="*/ 85858 h 12"/>
                <a:gd name="T6" fmla="*/ 116898 w 22"/>
                <a:gd name="T7" fmla="*/ 85858 h 12"/>
                <a:gd name="T8" fmla="*/ 116898 w 22"/>
                <a:gd name="T9" fmla="*/ 93663 h 12"/>
                <a:gd name="T10" fmla="*/ 148070 w 22"/>
                <a:gd name="T11" fmla="*/ 78053 h 12"/>
                <a:gd name="T12" fmla="*/ 155864 w 22"/>
                <a:gd name="T13" fmla="*/ 62442 h 12"/>
                <a:gd name="T14" fmla="*/ 171450 w 22"/>
                <a:gd name="T15" fmla="*/ 46832 h 12"/>
                <a:gd name="T16" fmla="*/ 132484 w 22"/>
                <a:gd name="T17" fmla="*/ 31221 h 12"/>
                <a:gd name="T18" fmla="*/ 101311 w 22"/>
                <a:gd name="T19" fmla="*/ 15611 h 12"/>
                <a:gd name="T20" fmla="*/ 70139 w 22"/>
                <a:gd name="T21" fmla="*/ 0 h 12"/>
                <a:gd name="T22" fmla="*/ 70139 w 22"/>
                <a:gd name="T23" fmla="*/ 7805 h 12"/>
                <a:gd name="T24" fmla="*/ 54552 w 22"/>
                <a:gd name="T25" fmla="*/ 0 h 12"/>
                <a:gd name="T26" fmla="*/ 46759 w 22"/>
                <a:gd name="T27" fmla="*/ 7805 h 12"/>
                <a:gd name="T28" fmla="*/ 31173 w 22"/>
                <a:gd name="T29" fmla="*/ 15611 h 12"/>
                <a:gd name="T30" fmla="*/ 15586 w 22"/>
                <a:gd name="T31" fmla="*/ 23416 h 12"/>
                <a:gd name="T32" fmla="*/ 0 w 22"/>
                <a:gd name="T33" fmla="*/ 31221 h 12"/>
                <a:gd name="T34" fmla="*/ 7793 w 22"/>
                <a:gd name="T35" fmla="*/ 39026 h 12"/>
                <a:gd name="T36" fmla="*/ 23380 w 22"/>
                <a:gd name="T37" fmla="*/ 54637 h 12"/>
                <a:gd name="T38" fmla="*/ 38966 w 22"/>
                <a:gd name="T39" fmla="*/ 78053 h 12"/>
                <a:gd name="T40" fmla="*/ 46759 w 22"/>
                <a:gd name="T41" fmla="*/ 85858 h 12"/>
                <a:gd name="T42" fmla="*/ 46759 w 22"/>
                <a:gd name="T43" fmla="*/ 85858 h 12"/>
                <a:gd name="T44" fmla="*/ 70139 w 22"/>
                <a:gd name="T45" fmla="*/ 85858 h 12"/>
                <a:gd name="T46" fmla="*/ 77932 w 22"/>
                <a:gd name="T47" fmla="*/ 78053 h 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"/>
                <a:gd name="T73" fmla="*/ 0 h 12"/>
                <a:gd name="T74" fmla="*/ 22 w 22"/>
                <a:gd name="T75" fmla="*/ 12 h 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" h="12">
                  <a:moveTo>
                    <a:pt x="10" y="10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9" y="11"/>
                    <a:pt x="9" y="11"/>
                    <a:pt x="9" y="11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8" name="Freeform 354"/>
            <p:cNvSpPr>
              <a:spLocks/>
            </p:cNvSpPr>
            <p:nvPr/>
          </p:nvSpPr>
          <p:spPr bwMode="auto">
            <a:xfrm>
              <a:off x="4897995" y="3132197"/>
              <a:ext cx="163675" cy="91493"/>
            </a:xfrm>
            <a:custGeom>
              <a:avLst/>
              <a:gdLst>
                <a:gd name="T0" fmla="*/ 116794 w 21"/>
                <a:gd name="T1" fmla="*/ 0 h 12"/>
                <a:gd name="T2" fmla="*/ 101222 w 21"/>
                <a:gd name="T3" fmla="*/ 7541 h 12"/>
                <a:gd name="T4" fmla="*/ 70077 w 21"/>
                <a:gd name="T5" fmla="*/ 15081 h 12"/>
                <a:gd name="T6" fmla="*/ 46718 w 21"/>
                <a:gd name="T7" fmla="*/ 22622 h 12"/>
                <a:gd name="T8" fmla="*/ 31145 w 21"/>
                <a:gd name="T9" fmla="*/ 22622 h 12"/>
                <a:gd name="T10" fmla="*/ 23359 w 21"/>
                <a:gd name="T11" fmla="*/ 15081 h 12"/>
                <a:gd name="T12" fmla="*/ 15573 w 21"/>
                <a:gd name="T13" fmla="*/ 30162 h 12"/>
                <a:gd name="T14" fmla="*/ 7786 w 21"/>
                <a:gd name="T15" fmla="*/ 52784 h 12"/>
                <a:gd name="T16" fmla="*/ 0 w 21"/>
                <a:gd name="T17" fmla="*/ 52784 h 12"/>
                <a:gd name="T18" fmla="*/ 7786 w 21"/>
                <a:gd name="T19" fmla="*/ 67865 h 12"/>
                <a:gd name="T20" fmla="*/ 31145 w 21"/>
                <a:gd name="T21" fmla="*/ 82946 h 12"/>
                <a:gd name="T22" fmla="*/ 62290 w 21"/>
                <a:gd name="T23" fmla="*/ 90487 h 12"/>
                <a:gd name="T24" fmla="*/ 70077 w 21"/>
                <a:gd name="T25" fmla="*/ 90487 h 12"/>
                <a:gd name="T26" fmla="*/ 101222 w 21"/>
                <a:gd name="T27" fmla="*/ 82946 h 12"/>
                <a:gd name="T28" fmla="*/ 101222 w 21"/>
                <a:gd name="T29" fmla="*/ 82946 h 12"/>
                <a:gd name="T30" fmla="*/ 124581 w 21"/>
                <a:gd name="T31" fmla="*/ 75406 h 12"/>
                <a:gd name="T32" fmla="*/ 140153 w 21"/>
                <a:gd name="T33" fmla="*/ 45244 h 12"/>
                <a:gd name="T34" fmla="*/ 163512 w 21"/>
                <a:gd name="T35" fmla="*/ 7541 h 12"/>
                <a:gd name="T36" fmla="*/ 155726 w 21"/>
                <a:gd name="T37" fmla="*/ 0 h 12"/>
                <a:gd name="T38" fmla="*/ 140153 w 21"/>
                <a:gd name="T39" fmla="*/ 0 h 12"/>
                <a:gd name="T40" fmla="*/ 116794 w 21"/>
                <a:gd name="T41" fmla="*/ 0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"/>
                <a:gd name="T64" fmla="*/ 0 h 12"/>
                <a:gd name="T65" fmla="*/ 21 w 21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" h="12">
                  <a:moveTo>
                    <a:pt x="15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7" y="12"/>
                    <a:pt x="8" y="12"/>
                  </a:cubicBezTo>
                  <a:cubicBezTo>
                    <a:pt x="8" y="12"/>
                    <a:pt x="9" y="12"/>
                    <a:pt x="9" y="12"/>
                  </a:cubicBezTo>
                  <a:cubicBezTo>
                    <a:pt x="11" y="12"/>
                    <a:pt x="12" y="12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9" name="Freeform 355"/>
            <p:cNvSpPr>
              <a:spLocks/>
            </p:cNvSpPr>
            <p:nvPr/>
          </p:nvSpPr>
          <p:spPr bwMode="auto">
            <a:xfrm>
              <a:off x="4913734" y="3083401"/>
              <a:ext cx="138494" cy="70144"/>
            </a:xfrm>
            <a:custGeom>
              <a:avLst/>
              <a:gdLst>
                <a:gd name="T0" fmla="*/ 85372 w 108"/>
                <a:gd name="T1" fmla="*/ 15522 h 54"/>
                <a:gd name="T2" fmla="*/ 54328 w 108"/>
                <a:gd name="T3" fmla="*/ 0 h 54"/>
                <a:gd name="T4" fmla="*/ 54328 w 108"/>
                <a:gd name="T5" fmla="*/ 0 h 54"/>
                <a:gd name="T6" fmla="*/ 38806 w 108"/>
                <a:gd name="T7" fmla="*/ 15522 h 54"/>
                <a:gd name="T8" fmla="*/ 31044 w 108"/>
                <a:gd name="T9" fmla="*/ 31044 h 54"/>
                <a:gd name="T10" fmla="*/ 0 w 108"/>
                <a:gd name="T11" fmla="*/ 46567 h 54"/>
                <a:gd name="T12" fmla="*/ 7761 w 108"/>
                <a:gd name="T13" fmla="*/ 62089 h 54"/>
                <a:gd name="T14" fmla="*/ 7761 w 108"/>
                <a:gd name="T15" fmla="*/ 62089 h 54"/>
                <a:gd name="T16" fmla="*/ 15522 w 108"/>
                <a:gd name="T17" fmla="*/ 69850 h 54"/>
                <a:gd name="T18" fmla="*/ 31044 w 108"/>
                <a:gd name="T19" fmla="*/ 69850 h 54"/>
                <a:gd name="T20" fmla="*/ 54328 w 108"/>
                <a:gd name="T21" fmla="*/ 62089 h 54"/>
                <a:gd name="T22" fmla="*/ 85372 w 108"/>
                <a:gd name="T23" fmla="*/ 54328 h 54"/>
                <a:gd name="T24" fmla="*/ 100894 w 108"/>
                <a:gd name="T25" fmla="*/ 46567 h 54"/>
                <a:gd name="T26" fmla="*/ 124178 w 108"/>
                <a:gd name="T27" fmla="*/ 46567 h 54"/>
                <a:gd name="T28" fmla="*/ 139700 w 108"/>
                <a:gd name="T29" fmla="*/ 46567 h 54"/>
                <a:gd name="T30" fmla="*/ 131939 w 108"/>
                <a:gd name="T31" fmla="*/ 38806 h 54"/>
                <a:gd name="T32" fmla="*/ 131939 w 108"/>
                <a:gd name="T33" fmla="*/ 15522 h 54"/>
                <a:gd name="T34" fmla="*/ 116417 w 108"/>
                <a:gd name="T35" fmla="*/ 15522 h 54"/>
                <a:gd name="T36" fmla="*/ 85372 w 108"/>
                <a:gd name="T37" fmla="*/ 15522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8"/>
                <a:gd name="T58" fmla="*/ 0 h 54"/>
                <a:gd name="T59" fmla="*/ 108 w 108"/>
                <a:gd name="T60" fmla="*/ 54 h 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8" h="54">
                  <a:moveTo>
                    <a:pt x="66" y="12"/>
                  </a:moveTo>
                  <a:lnTo>
                    <a:pt x="42" y="0"/>
                  </a:lnTo>
                  <a:lnTo>
                    <a:pt x="30" y="12"/>
                  </a:lnTo>
                  <a:lnTo>
                    <a:pt x="24" y="24"/>
                  </a:lnTo>
                  <a:lnTo>
                    <a:pt x="0" y="36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24" y="54"/>
                  </a:lnTo>
                  <a:lnTo>
                    <a:pt x="42" y="48"/>
                  </a:lnTo>
                  <a:lnTo>
                    <a:pt x="66" y="42"/>
                  </a:lnTo>
                  <a:lnTo>
                    <a:pt x="78" y="36"/>
                  </a:lnTo>
                  <a:lnTo>
                    <a:pt x="96" y="36"/>
                  </a:lnTo>
                  <a:lnTo>
                    <a:pt x="108" y="36"/>
                  </a:lnTo>
                  <a:lnTo>
                    <a:pt x="102" y="30"/>
                  </a:lnTo>
                  <a:lnTo>
                    <a:pt x="102" y="12"/>
                  </a:lnTo>
                  <a:lnTo>
                    <a:pt x="90" y="12"/>
                  </a:lnTo>
                  <a:lnTo>
                    <a:pt x="66" y="12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90" name="Freeform 356"/>
            <p:cNvSpPr>
              <a:spLocks/>
            </p:cNvSpPr>
            <p:nvPr/>
          </p:nvSpPr>
          <p:spPr bwMode="auto">
            <a:xfrm>
              <a:off x="5061670" y="3287735"/>
              <a:ext cx="173119" cy="149440"/>
            </a:xfrm>
            <a:custGeom>
              <a:avLst/>
              <a:gdLst>
                <a:gd name="T0" fmla="*/ 63500 w 132"/>
                <a:gd name="T1" fmla="*/ 7786 h 115"/>
                <a:gd name="T2" fmla="*/ 15875 w 132"/>
                <a:gd name="T3" fmla="*/ 7786 h 115"/>
                <a:gd name="T4" fmla="*/ 0 w 132"/>
                <a:gd name="T5" fmla="*/ 0 h 115"/>
                <a:gd name="T6" fmla="*/ 0 w 132"/>
                <a:gd name="T7" fmla="*/ 15571 h 115"/>
                <a:gd name="T8" fmla="*/ 7937 w 132"/>
                <a:gd name="T9" fmla="*/ 38928 h 115"/>
                <a:gd name="T10" fmla="*/ 0 w 132"/>
                <a:gd name="T11" fmla="*/ 62285 h 115"/>
                <a:gd name="T12" fmla="*/ 7937 w 132"/>
                <a:gd name="T13" fmla="*/ 79154 h 115"/>
                <a:gd name="T14" fmla="*/ 15875 w 132"/>
                <a:gd name="T15" fmla="*/ 94725 h 115"/>
                <a:gd name="T16" fmla="*/ 15875 w 132"/>
                <a:gd name="T17" fmla="*/ 94725 h 115"/>
                <a:gd name="T18" fmla="*/ 63500 w 132"/>
                <a:gd name="T19" fmla="*/ 94725 h 115"/>
                <a:gd name="T20" fmla="*/ 87313 w 132"/>
                <a:gd name="T21" fmla="*/ 94725 h 115"/>
                <a:gd name="T22" fmla="*/ 95250 w 132"/>
                <a:gd name="T23" fmla="*/ 86940 h 115"/>
                <a:gd name="T24" fmla="*/ 95250 w 132"/>
                <a:gd name="T25" fmla="*/ 94725 h 115"/>
                <a:gd name="T26" fmla="*/ 87313 w 132"/>
                <a:gd name="T27" fmla="*/ 110297 h 115"/>
                <a:gd name="T28" fmla="*/ 79375 w 132"/>
                <a:gd name="T29" fmla="*/ 118082 h 115"/>
                <a:gd name="T30" fmla="*/ 87313 w 132"/>
                <a:gd name="T31" fmla="*/ 149225 h 115"/>
                <a:gd name="T32" fmla="*/ 119062 w 132"/>
                <a:gd name="T33" fmla="*/ 125868 h 115"/>
                <a:gd name="T34" fmla="*/ 150812 w 132"/>
                <a:gd name="T35" fmla="*/ 125868 h 115"/>
                <a:gd name="T36" fmla="*/ 166687 w 132"/>
                <a:gd name="T37" fmla="*/ 102511 h 115"/>
                <a:gd name="T38" fmla="*/ 174625 w 132"/>
                <a:gd name="T39" fmla="*/ 102511 h 115"/>
                <a:gd name="T40" fmla="*/ 127000 w 132"/>
                <a:gd name="T41" fmla="*/ 86940 h 115"/>
                <a:gd name="T42" fmla="*/ 119062 w 132"/>
                <a:gd name="T43" fmla="*/ 46714 h 115"/>
                <a:gd name="T44" fmla="*/ 150812 w 132"/>
                <a:gd name="T45" fmla="*/ 15571 h 115"/>
                <a:gd name="T46" fmla="*/ 150812 w 132"/>
                <a:gd name="T47" fmla="*/ 15571 h 115"/>
                <a:gd name="T48" fmla="*/ 103187 w 132"/>
                <a:gd name="T49" fmla="*/ 0 h 115"/>
                <a:gd name="T50" fmla="*/ 63500 w 132"/>
                <a:gd name="T51" fmla="*/ 7786 h 11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2"/>
                <a:gd name="T79" fmla="*/ 0 h 115"/>
                <a:gd name="T80" fmla="*/ 132 w 132"/>
                <a:gd name="T81" fmla="*/ 115 h 11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2" h="115">
                  <a:moveTo>
                    <a:pt x="48" y="6"/>
                  </a:moveTo>
                  <a:lnTo>
                    <a:pt x="12" y="6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30"/>
                  </a:lnTo>
                  <a:lnTo>
                    <a:pt x="0" y="48"/>
                  </a:lnTo>
                  <a:lnTo>
                    <a:pt x="6" y="61"/>
                  </a:lnTo>
                  <a:lnTo>
                    <a:pt x="12" y="73"/>
                  </a:lnTo>
                  <a:lnTo>
                    <a:pt x="48" y="73"/>
                  </a:lnTo>
                  <a:lnTo>
                    <a:pt x="66" y="73"/>
                  </a:lnTo>
                  <a:lnTo>
                    <a:pt x="72" y="67"/>
                  </a:lnTo>
                  <a:lnTo>
                    <a:pt x="72" y="73"/>
                  </a:lnTo>
                  <a:lnTo>
                    <a:pt x="66" y="85"/>
                  </a:lnTo>
                  <a:lnTo>
                    <a:pt x="60" y="91"/>
                  </a:lnTo>
                  <a:lnTo>
                    <a:pt x="66" y="115"/>
                  </a:lnTo>
                  <a:lnTo>
                    <a:pt x="90" y="97"/>
                  </a:lnTo>
                  <a:lnTo>
                    <a:pt x="114" y="97"/>
                  </a:lnTo>
                  <a:lnTo>
                    <a:pt x="126" y="79"/>
                  </a:lnTo>
                  <a:lnTo>
                    <a:pt x="132" y="79"/>
                  </a:lnTo>
                  <a:lnTo>
                    <a:pt x="96" y="67"/>
                  </a:lnTo>
                  <a:lnTo>
                    <a:pt x="90" y="36"/>
                  </a:lnTo>
                  <a:lnTo>
                    <a:pt x="114" y="12"/>
                  </a:lnTo>
                  <a:lnTo>
                    <a:pt x="78" y="0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91" name="Freeform 357"/>
            <p:cNvSpPr>
              <a:spLocks/>
            </p:cNvSpPr>
            <p:nvPr/>
          </p:nvSpPr>
          <p:spPr bwMode="auto">
            <a:xfrm>
              <a:off x="4951505" y="3217591"/>
              <a:ext cx="125904" cy="219584"/>
            </a:xfrm>
            <a:custGeom>
              <a:avLst/>
              <a:gdLst>
                <a:gd name="T0" fmla="*/ 71437 w 16"/>
                <a:gd name="T1" fmla="*/ 187779 h 28"/>
                <a:gd name="T2" fmla="*/ 71437 w 16"/>
                <a:gd name="T3" fmla="*/ 179954 h 28"/>
                <a:gd name="T4" fmla="*/ 103187 w 16"/>
                <a:gd name="T5" fmla="*/ 172130 h 28"/>
                <a:gd name="T6" fmla="*/ 127000 w 16"/>
                <a:gd name="T7" fmla="*/ 164306 h 28"/>
                <a:gd name="T8" fmla="*/ 119062 w 16"/>
                <a:gd name="T9" fmla="*/ 148658 h 28"/>
                <a:gd name="T10" fmla="*/ 111125 w 16"/>
                <a:gd name="T11" fmla="*/ 133010 h 28"/>
                <a:gd name="T12" fmla="*/ 119062 w 16"/>
                <a:gd name="T13" fmla="*/ 109538 h 28"/>
                <a:gd name="T14" fmla="*/ 111125 w 16"/>
                <a:gd name="T15" fmla="*/ 86065 h 28"/>
                <a:gd name="T16" fmla="*/ 111125 w 16"/>
                <a:gd name="T17" fmla="*/ 70417 h 28"/>
                <a:gd name="T18" fmla="*/ 103187 w 16"/>
                <a:gd name="T19" fmla="*/ 54769 h 28"/>
                <a:gd name="T20" fmla="*/ 63500 w 16"/>
                <a:gd name="T21" fmla="*/ 23472 h 28"/>
                <a:gd name="T22" fmla="*/ 47625 w 16"/>
                <a:gd name="T23" fmla="*/ 0 h 28"/>
                <a:gd name="T24" fmla="*/ 15875 w 16"/>
                <a:gd name="T25" fmla="*/ 7824 h 28"/>
                <a:gd name="T26" fmla="*/ 15875 w 16"/>
                <a:gd name="T27" fmla="*/ 15648 h 28"/>
                <a:gd name="T28" fmla="*/ 23812 w 16"/>
                <a:gd name="T29" fmla="*/ 31296 h 28"/>
                <a:gd name="T30" fmla="*/ 23812 w 16"/>
                <a:gd name="T31" fmla="*/ 46945 h 28"/>
                <a:gd name="T32" fmla="*/ 31750 w 16"/>
                <a:gd name="T33" fmla="*/ 70417 h 28"/>
                <a:gd name="T34" fmla="*/ 7938 w 16"/>
                <a:gd name="T35" fmla="*/ 101713 h 28"/>
                <a:gd name="T36" fmla="*/ 0 w 16"/>
                <a:gd name="T37" fmla="*/ 140834 h 28"/>
                <a:gd name="T38" fmla="*/ 31750 w 16"/>
                <a:gd name="T39" fmla="*/ 164306 h 28"/>
                <a:gd name="T40" fmla="*/ 31750 w 16"/>
                <a:gd name="T41" fmla="*/ 187779 h 28"/>
                <a:gd name="T42" fmla="*/ 47625 w 16"/>
                <a:gd name="T43" fmla="*/ 219075 h 28"/>
                <a:gd name="T44" fmla="*/ 63500 w 16"/>
                <a:gd name="T45" fmla="*/ 203427 h 28"/>
                <a:gd name="T46" fmla="*/ 71437 w 16"/>
                <a:gd name="T47" fmla="*/ 187779 h 2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28"/>
                <a:gd name="T74" fmla="*/ 16 w 16"/>
                <a:gd name="T75" fmla="*/ 28 h 2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28">
                  <a:moveTo>
                    <a:pt x="9" y="24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4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8" y="26"/>
                    <a:pt x="8" y="26"/>
                    <a:pt x="8" y="26"/>
                  </a:cubicBezTo>
                  <a:lnTo>
                    <a:pt x="9" y="24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92" name="Freeform 358"/>
            <p:cNvSpPr>
              <a:spLocks/>
            </p:cNvSpPr>
            <p:nvPr/>
          </p:nvSpPr>
          <p:spPr bwMode="auto">
            <a:xfrm>
              <a:off x="4835043" y="3184043"/>
              <a:ext cx="144790" cy="170788"/>
            </a:xfrm>
            <a:custGeom>
              <a:avLst/>
              <a:gdLst>
                <a:gd name="T0" fmla="*/ 147637 w 19"/>
                <a:gd name="T1" fmla="*/ 101311 h 22"/>
                <a:gd name="T2" fmla="*/ 139867 w 19"/>
                <a:gd name="T3" fmla="*/ 77932 h 22"/>
                <a:gd name="T4" fmla="*/ 139867 w 19"/>
                <a:gd name="T5" fmla="*/ 62345 h 22"/>
                <a:gd name="T6" fmla="*/ 132096 w 19"/>
                <a:gd name="T7" fmla="*/ 46759 h 22"/>
                <a:gd name="T8" fmla="*/ 132096 w 19"/>
                <a:gd name="T9" fmla="*/ 38966 h 22"/>
                <a:gd name="T10" fmla="*/ 124326 w 19"/>
                <a:gd name="T11" fmla="*/ 38966 h 22"/>
                <a:gd name="T12" fmla="*/ 93244 w 19"/>
                <a:gd name="T13" fmla="*/ 31173 h 22"/>
                <a:gd name="T14" fmla="*/ 69933 w 19"/>
                <a:gd name="T15" fmla="*/ 15586 h 22"/>
                <a:gd name="T16" fmla="*/ 62163 w 19"/>
                <a:gd name="T17" fmla="*/ 0 h 22"/>
                <a:gd name="T18" fmla="*/ 38852 w 19"/>
                <a:gd name="T19" fmla="*/ 15586 h 22"/>
                <a:gd name="T20" fmla="*/ 7770 w 19"/>
                <a:gd name="T21" fmla="*/ 15586 h 22"/>
                <a:gd name="T22" fmla="*/ 0 w 19"/>
                <a:gd name="T23" fmla="*/ 15586 h 22"/>
                <a:gd name="T24" fmla="*/ 0 w 19"/>
                <a:gd name="T25" fmla="*/ 38966 h 22"/>
                <a:gd name="T26" fmla="*/ 0 w 19"/>
                <a:gd name="T27" fmla="*/ 54552 h 22"/>
                <a:gd name="T28" fmla="*/ 15541 w 19"/>
                <a:gd name="T29" fmla="*/ 54552 h 22"/>
                <a:gd name="T30" fmla="*/ 46622 w 19"/>
                <a:gd name="T31" fmla="*/ 93518 h 22"/>
                <a:gd name="T32" fmla="*/ 62163 w 19"/>
                <a:gd name="T33" fmla="*/ 132484 h 22"/>
                <a:gd name="T34" fmla="*/ 116556 w 19"/>
                <a:gd name="T35" fmla="*/ 171450 h 22"/>
                <a:gd name="T36" fmla="*/ 124326 w 19"/>
                <a:gd name="T37" fmla="*/ 132484 h 22"/>
                <a:gd name="T38" fmla="*/ 147637 w 19"/>
                <a:gd name="T39" fmla="*/ 101311 h 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"/>
                <a:gd name="T61" fmla="*/ 0 h 22"/>
                <a:gd name="T62" fmla="*/ 19 w 19"/>
                <a:gd name="T63" fmla="*/ 22 h 2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" h="22">
                  <a:moveTo>
                    <a:pt x="19" y="13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6" y="5"/>
                    <a:pt x="16" y="5"/>
                  </a:cubicBezTo>
                  <a:cubicBezTo>
                    <a:pt x="15" y="5"/>
                    <a:pt x="12" y="4"/>
                    <a:pt x="12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17"/>
                    <a:pt x="16" y="17"/>
                    <a:pt x="16" y="17"/>
                  </a:cubicBezTo>
                  <a:lnTo>
                    <a:pt x="19" y="13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93" name="Freeform 359"/>
            <p:cNvSpPr>
              <a:spLocks/>
            </p:cNvSpPr>
            <p:nvPr/>
          </p:nvSpPr>
          <p:spPr bwMode="auto">
            <a:xfrm>
              <a:off x="4989277" y="2857717"/>
              <a:ext cx="78689" cy="48797"/>
            </a:xfrm>
            <a:custGeom>
              <a:avLst/>
              <a:gdLst>
                <a:gd name="T0" fmla="*/ 70009 w 60"/>
                <a:gd name="T1" fmla="*/ 47625 h 36"/>
                <a:gd name="T2" fmla="*/ 77788 w 60"/>
                <a:gd name="T3" fmla="*/ 31750 h 36"/>
                <a:gd name="T4" fmla="*/ 70009 w 60"/>
                <a:gd name="T5" fmla="*/ 15875 h 36"/>
                <a:gd name="T6" fmla="*/ 54452 w 60"/>
                <a:gd name="T7" fmla="*/ 7937 h 36"/>
                <a:gd name="T8" fmla="*/ 38894 w 60"/>
                <a:gd name="T9" fmla="*/ 0 h 36"/>
                <a:gd name="T10" fmla="*/ 23336 w 60"/>
                <a:gd name="T11" fmla="*/ 0 h 36"/>
                <a:gd name="T12" fmla="*/ 7779 w 60"/>
                <a:gd name="T13" fmla="*/ 15875 h 36"/>
                <a:gd name="T14" fmla="*/ 0 w 60"/>
                <a:gd name="T15" fmla="*/ 23813 h 36"/>
                <a:gd name="T16" fmla="*/ 15558 w 60"/>
                <a:gd name="T17" fmla="*/ 39687 h 36"/>
                <a:gd name="T18" fmla="*/ 70009 w 60"/>
                <a:gd name="T19" fmla="*/ 47625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36"/>
                <a:gd name="T32" fmla="*/ 60 w 60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36">
                  <a:moveTo>
                    <a:pt x="54" y="36"/>
                  </a:moveTo>
                  <a:lnTo>
                    <a:pt x="60" y="24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94" name="Freeform 360"/>
            <p:cNvSpPr>
              <a:spLocks/>
            </p:cNvSpPr>
            <p:nvPr/>
          </p:nvSpPr>
          <p:spPr bwMode="auto">
            <a:xfrm>
              <a:off x="4850782" y="2882115"/>
              <a:ext cx="242364" cy="216534"/>
            </a:xfrm>
            <a:custGeom>
              <a:avLst/>
              <a:gdLst>
                <a:gd name="T0" fmla="*/ 7835 w 31"/>
                <a:gd name="T1" fmla="*/ 69907 h 28"/>
                <a:gd name="T2" fmla="*/ 7835 w 31"/>
                <a:gd name="T3" fmla="*/ 77674 h 28"/>
                <a:gd name="T4" fmla="*/ 7835 w 31"/>
                <a:gd name="T5" fmla="*/ 100976 h 28"/>
                <a:gd name="T6" fmla="*/ 15670 w 31"/>
                <a:gd name="T7" fmla="*/ 132046 h 28"/>
                <a:gd name="T8" fmla="*/ 15670 w 31"/>
                <a:gd name="T9" fmla="*/ 155348 h 28"/>
                <a:gd name="T10" fmla="*/ 47010 w 31"/>
                <a:gd name="T11" fmla="*/ 170883 h 28"/>
                <a:gd name="T12" fmla="*/ 78351 w 31"/>
                <a:gd name="T13" fmla="*/ 186417 h 28"/>
                <a:gd name="T14" fmla="*/ 117526 w 31"/>
                <a:gd name="T15" fmla="*/ 201952 h 28"/>
                <a:gd name="T16" fmla="*/ 117526 w 31"/>
                <a:gd name="T17" fmla="*/ 201952 h 28"/>
                <a:gd name="T18" fmla="*/ 148866 w 31"/>
                <a:gd name="T19" fmla="*/ 217487 h 28"/>
                <a:gd name="T20" fmla="*/ 180206 w 31"/>
                <a:gd name="T21" fmla="*/ 217487 h 28"/>
                <a:gd name="T22" fmla="*/ 195877 w 31"/>
                <a:gd name="T23" fmla="*/ 217487 h 28"/>
                <a:gd name="T24" fmla="*/ 211547 w 31"/>
                <a:gd name="T25" fmla="*/ 217487 h 28"/>
                <a:gd name="T26" fmla="*/ 227217 w 31"/>
                <a:gd name="T27" fmla="*/ 178650 h 28"/>
                <a:gd name="T28" fmla="*/ 242887 w 31"/>
                <a:gd name="T29" fmla="*/ 163115 h 28"/>
                <a:gd name="T30" fmla="*/ 235052 w 31"/>
                <a:gd name="T31" fmla="*/ 132046 h 28"/>
                <a:gd name="T32" fmla="*/ 235052 w 31"/>
                <a:gd name="T33" fmla="*/ 116511 h 28"/>
                <a:gd name="T34" fmla="*/ 227217 w 31"/>
                <a:gd name="T35" fmla="*/ 93209 h 28"/>
                <a:gd name="T36" fmla="*/ 242887 w 31"/>
                <a:gd name="T37" fmla="*/ 77674 h 28"/>
                <a:gd name="T38" fmla="*/ 235052 w 31"/>
                <a:gd name="T39" fmla="*/ 46604 h 28"/>
                <a:gd name="T40" fmla="*/ 219382 w 31"/>
                <a:gd name="T41" fmla="*/ 23302 h 28"/>
                <a:gd name="T42" fmla="*/ 211547 w 31"/>
                <a:gd name="T43" fmla="*/ 23302 h 28"/>
                <a:gd name="T44" fmla="*/ 156701 w 31"/>
                <a:gd name="T45" fmla="*/ 15535 h 28"/>
                <a:gd name="T46" fmla="*/ 141031 w 31"/>
                <a:gd name="T47" fmla="*/ 0 h 28"/>
                <a:gd name="T48" fmla="*/ 141031 w 31"/>
                <a:gd name="T49" fmla="*/ 7767 h 28"/>
                <a:gd name="T50" fmla="*/ 117526 w 31"/>
                <a:gd name="T51" fmla="*/ 7767 h 28"/>
                <a:gd name="T52" fmla="*/ 109691 w 31"/>
                <a:gd name="T53" fmla="*/ 0 h 28"/>
                <a:gd name="T54" fmla="*/ 101856 w 31"/>
                <a:gd name="T55" fmla="*/ 0 h 28"/>
                <a:gd name="T56" fmla="*/ 39175 w 31"/>
                <a:gd name="T57" fmla="*/ 23302 h 28"/>
                <a:gd name="T58" fmla="*/ 7835 w 31"/>
                <a:gd name="T59" fmla="*/ 38837 h 28"/>
                <a:gd name="T60" fmla="*/ 0 w 31"/>
                <a:gd name="T61" fmla="*/ 31070 h 28"/>
                <a:gd name="T62" fmla="*/ 0 w 31"/>
                <a:gd name="T63" fmla="*/ 46604 h 28"/>
                <a:gd name="T64" fmla="*/ 7835 w 31"/>
                <a:gd name="T65" fmla="*/ 69907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"/>
                <a:gd name="T100" fmla="*/ 0 h 28"/>
                <a:gd name="T101" fmla="*/ 31 w 31"/>
                <a:gd name="T102" fmla="*/ 28 h 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" h="28">
                  <a:moveTo>
                    <a:pt x="1" y="9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7"/>
                    <a:pt x="2" y="17"/>
                  </a:cubicBezTo>
                  <a:cubicBezTo>
                    <a:pt x="2" y="17"/>
                    <a:pt x="2" y="19"/>
                    <a:pt x="2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1"/>
                    <a:pt x="15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95" name="Freeform 361"/>
            <p:cNvSpPr>
              <a:spLocks/>
            </p:cNvSpPr>
            <p:nvPr/>
          </p:nvSpPr>
          <p:spPr bwMode="auto">
            <a:xfrm>
              <a:off x="4652482" y="3162695"/>
              <a:ext cx="110167" cy="60996"/>
            </a:xfrm>
            <a:custGeom>
              <a:avLst/>
              <a:gdLst>
                <a:gd name="T0" fmla="*/ 86065 w 84"/>
                <a:gd name="T1" fmla="*/ 15081 h 48"/>
                <a:gd name="T2" fmla="*/ 78241 w 84"/>
                <a:gd name="T3" fmla="*/ 7541 h 48"/>
                <a:gd name="T4" fmla="*/ 62593 w 84"/>
                <a:gd name="T5" fmla="*/ 0 h 48"/>
                <a:gd name="T6" fmla="*/ 39120 w 84"/>
                <a:gd name="T7" fmla="*/ 7541 h 48"/>
                <a:gd name="T8" fmla="*/ 31296 w 84"/>
                <a:gd name="T9" fmla="*/ 0 h 48"/>
                <a:gd name="T10" fmla="*/ 31296 w 84"/>
                <a:gd name="T11" fmla="*/ 0 h 48"/>
                <a:gd name="T12" fmla="*/ 23472 w 84"/>
                <a:gd name="T13" fmla="*/ 7541 h 48"/>
                <a:gd name="T14" fmla="*/ 0 w 84"/>
                <a:gd name="T15" fmla="*/ 30163 h 48"/>
                <a:gd name="T16" fmla="*/ 0 w 84"/>
                <a:gd name="T17" fmla="*/ 45244 h 48"/>
                <a:gd name="T18" fmla="*/ 15648 w 84"/>
                <a:gd name="T19" fmla="*/ 45244 h 48"/>
                <a:gd name="T20" fmla="*/ 23472 w 84"/>
                <a:gd name="T21" fmla="*/ 60325 h 48"/>
                <a:gd name="T22" fmla="*/ 23472 w 84"/>
                <a:gd name="T23" fmla="*/ 60325 h 48"/>
                <a:gd name="T24" fmla="*/ 31296 w 84"/>
                <a:gd name="T25" fmla="*/ 60325 h 48"/>
                <a:gd name="T26" fmla="*/ 54769 w 84"/>
                <a:gd name="T27" fmla="*/ 45244 h 48"/>
                <a:gd name="T28" fmla="*/ 62593 w 84"/>
                <a:gd name="T29" fmla="*/ 52784 h 48"/>
                <a:gd name="T30" fmla="*/ 86065 w 84"/>
                <a:gd name="T31" fmla="*/ 45244 h 48"/>
                <a:gd name="T32" fmla="*/ 101713 w 84"/>
                <a:gd name="T33" fmla="*/ 37703 h 48"/>
                <a:gd name="T34" fmla="*/ 109537 w 84"/>
                <a:gd name="T35" fmla="*/ 37703 h 48"/>
                <a:gd name="T36" fmla="*/ 101713 w 84"/>
                <a:gd name="T37" fmla="*/ 30163 h 48"/>
                <a:gd name="T38" fmla="*/ 86065 w 84"/>
                <a:gd name="T39" fmla="*/ 15081 h 4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4"/>
                <a:gd name="T61" fmla="*/ 0 h 48"/>
                <a:gd name="T62" fmla="*/ 84 w 84"/>
                <a:gd name="T63" fmla="*/ 48 h 4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4" h="48">
                  <a:moveTo>
                    <a:pt x="66" y="12"/>
                  </a:moveTo>
                  <a:lnTo>
                    <a:pt x="60" y="6"/>
                  </a:lnTo>
                  <a:lnTo>
                    <a:pt x="48" y="0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66" y="36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66" y="12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96" name="Freeform 362"/>
            <p:cNvSpPr>
              <a:spLocks/>
            </p:cNvSpPr>
            <p:nvPr/>
          </p:nvSpPr>
          <p:spPr bwMode="auto">
            <a:xfrm>
              <a:off x="4699697" y="2757073"/>
              <a:ext cx="72394" cy="125042"/>
            </a:xfrm>
            <a:custGeom>
              <a:avLst/>
              <a:gdLst>
                <a:gd name="T0" fmla="*/ 47625 w 9"/>
                <a:gd name="T1" fmla="*/ 125413 h 16"/>
                <a:gd name="T2" fmla="*/ 39687 w 9"/>
                <a:gd name="T3" fmla="*/ 101898 h 16"/>
                <a:gd name="T4" fmla="*/ 47625 w 9"/>
                <a:gd name="T5" fmla="*/ 70545 h 16"/>
                <a:gd name="T6" fmla="*/ 63500 w 9"/>
                <a:gd name="T7" fmla="*/ 70545 h 16"/>
                <a:gd name="T8" fmla="*/ 71437 w 9"/>
                <a:gd name="T9" fmla="*/ 54868 h 16"/>
                <a:gd name="T10" fmla="*/ 55562 w 9"/>
                <a:gd name="T11" fmla="*/ 47030 h 16"/>
                <a:gd name="T12" fmla="*/ 55562 w 9"/>
                <a:gd name="T13" fmla="*/ 31353 h 16"/>
                <a:gd name="T14" fmla="*/ 55562 w 9"/>
                <a:gd name="T15" fmla="*/ 0 h 16"/>
                <a:gd name="T16" fmla="*/ 31750 w 9"/>
                <a:gd name="T17" fmla="*/ 15677 h 16"/>
                <a:gd name="T18" fmla="*/ 7937 w 9"/>
                <a:gd name="T19" fmla="*/ 23515 h 16"/>
                <a:gd name="T20" fmla="*/ 0 w 9"/>
                <a:gd name="T21" fmla="*/ 54868 h 16"/>
                <a:gd name="T22" fmla="*/ 0 w 9"/>
                <a:gd name="T23" fmla="*/ 86221 h 16"/>
                <a:gd name="T24" fmla="*/ 15875 w 9"/>
                <a:gd name="T25" fmla="*/ 94060 h 16"/>
                <a:gd name="T26" fmla="*/ 23812 w 9"/>
                <a:gd name="T27" fmla="*/ 125413 h 16"/>
                <a:gd name="T28" fmla="*/ 31750 w 9"/>
                <a:gd name="T29" fmla="*/ 117575 h 16"/>
                <a:gd name="T30" fmla="*/ 47625 w 9"/>
                <a:gd name="T31" fmla="*/ 125413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6" y="16"/>
                  </a:moveTo>
                  <a:cubicBezTo>
                    <a:pt x="5" y="15"/>
                    <a:pt x="5" y="14"/>
                    <a:pt x="5" y="13"/>
                  </a:cubicBezTo>
                  <a:cubicBezTo>
                    <a:pt x="5" y="11"/>
                    <a:pt x="6" y="9"/>
                    <a:pt x="6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6" y="16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97" name="Freeform 363"/>
            <p:cNvSpPr>
              <a:spLocks/>
            </p:cNvSpPr>
            <p:nvPr/>
          </p:nvSpPr>
          <p:spPr bwMode="auto">
            <a:xfrm>
              <a:off x="4567498" y="3013255"/>
              <a:ext cx="84984" cy="76246"/>
            </a:xfrm>
            <a:custGeom>
              <a:avLst/>
              <a:gdLst/>
              <a:ahLst/>
              <a:cxnLst>
                <a:cxn ang="0">
                  <a:pos x="18" y="30"/>
                </a:cxn>
                <a:cxn ang="0">
                  <a:pos x="24" y="42"/>
                </a:cxn>
                <a:cxn ang="0">
                  <a:pos x="36" y="48"/>
                </a:cxn>
                <a:cxn ang="0">
                  <a:pos x="48" y="54"/>
                </a:cxn>
                <a:cxn ang="0">
                  <a:pos x="54" y="60"/>
                </a:cxn>
                <a:cxn ang="0">
                  <a:pos x="60" y="48"/>
                </a:cxn>
                <a:cxn ang="0">
                  <a:pos x="66" y="36"/>
                </a:cxn>
                <a:cxn ang="0">
                  <a:pos x="60" y="24"/>
                </a:cxn>
                <a:cxn ang="0">
                  <a:pos x="60" y="24"/>
                </a:cxn>
                <a:cxn ang="0">
                  <a:pos x="54" y="18"/>
                </a:cxn>
                <a:cxn ang="0">
                  <a:pos x="48" y="12"/>
                </a:cxn>
                <a:cxn ang="0">
                  <a:pos x="36" y="6"/>
                </a:cxn>
                <a:cxn ang="0">
                  <a:pos x="24" y="6"/>
                </a:cxn>
                <a:cxn ang="0">
                  <a:pos x="18" y="0"/>
                </a:cxn>
                <a:cxn ang="0">
                  <a:pos x="6" y="6"/>
                </a:cxn>
                <a:cxn ang="0">
                  <a:pos x="0" y="12"/>
                </a:cxn>
                <a:cxn ang="0">
                  <a:pos x="6" y="24"/>
                </a:cxn>
                <a:cxn ang="0">
                  <a:pos x="18" y="30"/>
                </a:cxn>
              </a:cxnLst>
              <a:rect l="0" t="0" r="r" b="b"/>
              <a:pathLst>
                <a:path w="66" h="60">
                  <a:moveTo>
                    <a:pt x="18" y="30"/>
                  </a:moveTo>
                  <a:lnTo>
                    <a:pt x="24" y="42"/>
                  </a:lnTo>
                  <a:lnTo>
                    <a:pt x="36" y="48"/>
                  </a:lnTo>
                  <a:lnTo>
                    <a:pt x="48" y="54"/>
                  </a:lnTo>
                  <a:lnTo>
                    <a:pt x="54" y="60"/>
                  </a:lnTo>
                  <a:lnTo>
                    <a:pt x="60" y="48"/>
                  </a:lnTo>
                  <a:lnTo>
                    <a:pt x="66" y="36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4" y="18"/>
                  </a:lnTo>
                  <a:lnTo>
                    <a:pt x="48" y="12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6" y="24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98" name="Freeform 364"/>
            <p:cNvSpPr>
              <a:spLocks/>
            </p:cNvSpPr>
            <p:nvPr/>
          </p:nvSpPr>
          <p:spPr bwMode="auto">
            <a:xfrm>
              <a:off x="4504546" y="3903792"/>
              <a:ext cx="393449" cy="289730"/>
            </a:xfrm>
            <a:custGeom>
              <a:avLst/>
              <a:gdLst>
                <a:gd name="T0" fmla="*/ 86614 w 300"/>
                <a:gd name="T1" fmla="*/ 290512 h 223"/>
                <a:gd name="T2" fmla="*/ 102362 w 300"/>
                <a:gd name="T3" fmla="*/ 267063 h 223"/>
                <a:gd name="T4" fmla="*/ 133858 w 300"/>
                <a:gd name="T5" fmla="*/ 267063 h 223"/>
                <a:gd name="T6" fmla="*/ 181102 w 300"/>
                <a:gd name="T7" fmla="*/ 282696 h 223"/>
                <a:gd name="T8" fmla="*/ 212598 w 300"/>
                <a:gd name="T9" fmla="*/ 267063 h 223"/>
                <a:gd name="T10" fmla="*/ 259842 w 300"/>
                <a:gd name="T11" fmla="*/ 267063 h 223"/>
                <a:gd name="T12" fmla="*/ 299212 w 300"/>
                <a:gd name="T13" fmla="*/ 259246 h 223"/>
                <a:gd name="T14" fmla="*/ 338582 w 300"/>
                <a:gd name="T15" fmla="*/ 226678 h 223"/>
                <a:gd name="T16" fmla="*/ 377952 w 300"/>
                <a:gd name="T17" fmla="*/ 179779 h 223"/>
                <a:gd name="T18" fmla="*/ 393700 w 300"/>
                <a:gd name="T19" fmla="*/ 85981 h 223"/>
                <a:gd name="T20" fmla="*/ 377952 w 300"/>
                <a:gd name="T21" fmla="*/ 70348 h 223"/>
                <a:gd name="T22" fmla="*/ 370078 w 300"/>
                <a:gd name="T23" fmla="*/ 31266 h 223"/>
                <a:gd name="T24" fmla="*/ 370078 w 300"/>
                <a:gd name="T25" fmla="*/ 23449 h 223"/>
                <a:gd name="T26" fmla="*/ 370078 w 300"/>
                <a:gd name="T27" fmla="*/ 23449 h 223"/>
                <a:gd name="T28" fmla="*/ 354330 w 300"/>
                <a:gd name="T29" fmla="*/ 7816 h 223"/>
                <a:gd name="T30" fmla="*/ 291338 w 300"/>
                <a:gd name="T31" fmla="*/ 0 h 223"/>
                <a:gd name="T32" fmla="*/ 149606 w 300"/>
                <a:gd name="T33" fmla="*/ 93798 h 223"/>
                <a:gd name="T34" fmla="*/ 102362 w 300"/>
                <a:gd name="T35" fmla="*/ 117247 h 223"/>
                <a:gd name="T36" fmla="*/ 102362 w 300"/>
                <a:gd name="T37" fmla="*/ 117247 h 223"/>
                <a:gd name="T38" fmla="*/ 102362 w 300"/>
                <a:gd name="T39" fmla="*/ 187595 h 223"/>
                <a:gd name="T40" fmla="*/ 86614 w 300"/>
                <a:gd name="T41" fmla="*/ 211045 h 223"/>
                <a:gd name="T42" fmla="*/ 31496 w 300"/>
                <a:gd name="T43" fmla="*/ 218861 h 223"/>
                <a:gd name="T44" fmla="*/ 0 w 300"/>
                <a:gd name="T45" fmla="*/ 218861 h 223"/>
                <a:gd name="T46" fmla="*/ 15748 w 300"/>
                <a:gd name="T47" fmla="*/ 251430 h 223"/>
                <a:gd name="T48" fmla="*/ 47244 w 300"/>
                <a:gd name="T49" fmla="*/ 282696 h 223"/>
                <a:gd name="T50" fmla="*/ 62992 w 300"/>
                <a:gd name="T51" fmla="*/ 282696 h 223"/>
                <a:gd name="T52" fmla="*/ 78740 w 300"/>
                <a:gd name="T53" fmla="*/ 290512 h 223"/>
                <a:gd name="T54" fmla="*/ 86614 w 300"/>
                <a:gd name="T55" fmla="*/ 290512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00"/>
                <a:gd name="T85" fmla="*/ 0 h 223"/>
                <a:gd name="T86" fmla="*/ 300 w 300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99" name="Freeform 365"/>
            <p:cNvSpPr>
              <a:spLocks/>
            </p:cNvSpPr>
            <p:nvPr/>
          </p:nvSpPr>
          <p:spPr bwMode="auto">
            <a:xfrm>
              <a:off x="4504546" y="3903792"/>
              <a:ext cx="393449" cy="289730"/>
            </a:xfrm>
            <a:custGeom>
              <a:avLst/>
              <a:gdLst/>
              <a:ahLst/>
              <a:cxnLst>
                <a:cxn ang="0">
                  <a:pos x="66" y="223"/>
                </a:cxn>
                <a:cxn ang="0">
                  <a:pos x="78" y="205"/>
                </a:cxn>
                <a:cxn ang="0">
                  <a:pos x="102" y="205"/>
                </a:cxn>
                <a:cxn ang="0">
                  <a:pos x="138" y="217"/>
                </a:cxn>
                <a:cxn ang="0">
                  <a:pos x="162" y="205"/>
                </a:cxn>
                <a:cxn ang="0">
                  <a:pos x="198" y="205"/>
                </a:cxn>
                <a:cxn ang="0">
                  <a:pos x="228" y="199"/>
                </a:cxn>
                <a:cxn ang="0">
                  <a:pos x="258" y="174"/>
                </a:cxn>
                <a:cxn ang="0">
                  <a:pos x="288" y="138"/>
                </a:cxn>
                <a:cxn ang="0">
                  <a:pos x="300" y="66"/>
                </a:cxn>
                <a:cxn ang="0">
                  <a:pos x="288" y="54"/>
                </a:cxn>
                <a:cxn ang="0">
                  <a:pos x="282" y="24"/>
                </a:cxn>
                <a:cxn ang="0">
                  <a:pos x="282" y="18"/>
                </a:cxn>
                <a:cxn ang="0">
                  <a:pos x="282" y="18"/>
                </a:cxn>
                <a:cxn ang="0">
                  <a:pos x="270" y="6"/>
                </a:cxn>
                <a:cxn ang="0">
                  <a:pos x="222" y="0"/>
                </a:cxn>
                <a:cxn ang="0">
                  <a:pos x="114" y="72"/>
                </a:cxn>
                <a:cxn ang="0">
                  <a:pos x="78" y="90"/>
                </a:cxn>
                <a:cxn ang="0">
                  <a:pos x="78" y="90"/>
                </a:cxn>
                <a:cxn ang="0">
                  <a:pos x="78" y="144"/>
                </a:cxn>
                <a:cxn ang="0">
                  <a:pos x="66" y="162"/>
                </a:cxn>
                <a:cxn ang="0">
                  <a:pos x="24" y="168"/>
                </a:cxn>
                <a:cxn ang="0">
                  <a:pos x="0" y="168"/>
                </a:cxn>
                <a:cxn ang="0">
                  <a:pos x="12" y="193"/>
                </a:cxn>
                <a:cxn ang="0">
                  <a:pos x="36" y="217"/>
                </a:cxn>
                <a:cxn ang="0">
                  <a:pos x="48" y="217"/>
                </a:cxn>
                <a:cxn ang="0">
                  <a:pos x="60" y="223"/>
                </a:cxn>
                <a:cxn ang="0">
                  <a:pos x="66" y="223"/>
                </a:cxn>
              </a:cxnLst>
              <a:rect l="0" t="0" r="r" b="b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00" name="Freeform 366"/>
            <p:cNvSpPr>
              <a:spLocks/>
            </p:cNvSpPr>
            <p:nvPr/>
          </p:nvSpPr>
          <p:spPr bwMode="auto">
            <a:xfrm>
              <a:off x="4199228" y="3864145"/>
              <a:ext cx="409188" cy="384273"/>
            </a:xfrm>
            <a:custGeom>
              <a:avLst/>
              <a:gdLst/>
              <a:ahLst/>
              <a:cxnLst>
                <a:cxn ang="0">
                  <a:pos x="24" y="44"/>
                </a:cxn>
                <a:cxn ang="0">
                  <a:pos x="27" y="40"/>
                </a:cxn>
                <a:cxn ang="0">
                  <a:pos x="32" y="36"/>
                </a:cxn>
                <a:cxn ang="0">
                  <a:pos x="38" y="33"/>
                </a:cxn>
                <a:cxn ang="0">
                  <a:pos x="39" y="33"/>
                </a:cxn>
                <a:cxn ang="0">
                  <a:pos x="43" y="33"/>
                </a:cxn>
                <a:cxn ang="0">
                  <a:pos x="50" y="32"/>
                </a:cxn>
                <a:cxn ang="0">
                  <a:pos x="51" y="29"/>
                </a:cxn>
                <a:cxn ang="0">
                  <a:pos x="52" y="20"/>
                </a:cxn>
                <a:cxn ang="0">
                  <a:pos x="49" y="20"/>
                </a:cxn>
                <a:cxn ang="0">
                  <a:pos x="47" y="18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21" y="29"/>
                </a:cxn>
                <a:cxn ang="0">
                  <a:pos x="23" y="30"/>
                </a:cxn>
                <a:cxn ang="0">
                  <a:pos x="20" y="32"/>
                </a:cxn>
                <a:cxn ang="0">
                  <a:pos x="6" y="32"/>
                </a:cxn>
                <a:cxn ang="0">
                  <a:pos x="5" y="33"/>
                </a:cxn>
                <a:cxn ang="0">
                  <a:pos x="3" y="31"/>
                </a:cxn>
                <a:cxn ang="0">
                  <a:pos x="0" y="34"/>
                </a:cxn>
                <a:cxn ang="0">
                  <a:pos x="0" y="35"/>
                </a:cxn>
                <a:cxn ang="0">
                  <a:pos x="1" y="38"/>
                </a:cxn>
                <a:cxn ang="0">
                  <a:pos x="3" y="42"/>
                </a:cxn>
                <a:cxn ang="0">
                  <a:pos x="2" y="42"/>
                </a:cxn>
                <a:cxn ang="0">
                  <a:pos x="2" y="43"/>
                </a:cxn>
                <a:cxn ang="0">
                  <a:pos x="6" y="43"/>
                </a:cxn>
                <a:cxn ang="0">
                  <a:pos x="10" y="42"/>
                </a:cxn>
                <a:cxn ang="0">
                  <a:pos x="11" y="44"/>
                </a:cxn>
                <a:cxn ang="0">
                  <a:pos x="13" y="49"/>
                </a:cxn>
                <a:cxn ang="0">
                  <a:pos x="15" y="48"/>
                </a:cxn>
                <a:cxn ang="0">
                  <a:pos x="17" y="48"/>
                </a:cxn>
                <a:cxn ang="0">
                  <a:pos x="18" y="48"/>
                </a:cxn>
                <a:cxn ang="0">
                  <a:pos x="20" y="49"/>
                </a:cxn>
                <a:cxn ang="0">
                  <a:pos x="22" y="49"/>
                </a:cxn>
                <a:cxn ang="0">
                  <a:pos x="23" y="49"/>
                </a:cxn>
                <a:cxn ang="0">
                  <a:pos x="23" y="47"/>
                </a:cxn>
                <a:cxn ang="0">
                  <a:pos x="24" y="44"/>
                </a:cxn>
              </a:cxnLst>
              <a:rect l="0" t="0" r="r" b="b"/>
              <a:pathLst>
                <a:path w="52" h="49">
                  <a:moveTo>
                    <a:pt x="24" y="44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10" y="42"/>
                    <a:pt x="10" y="42"/>
                  </a:cubicBezTo>
                  <a:cubicBezTo>
                    <a:pt x="11" y="42"/>
                    <a:pt x="11" y="44"/>
                    <a:pt x="11" y="44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7"/>
                    <a:pt x="23" y="47"/>
                    <a:pt x="23" y="47"/>
                  </a:cubicBezTo>
                  <a:lnTo>
                    <a:pt x="24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01" name="Freeform 367"/>
            <p:cNvSpPr>
              <a:spLocks/>
            </p:cNvSpPr>
            <p:nvPr/>
          </p:nvSpPr>
          <p:spPr bwMode="auto">
            <a:xfrm>
              <a:off x="5527515" y="4217920"/>
              <a:ext cx="232922" cy="317177"/>
            </a:xfrm>
            <a:custGeom>
              <a:avLst/>
              <a:gdLst/>
              <a:ahLst/>
              <a:cxnLst>
                <a:cxn ang="0">
                  <a:pos x="72" y="18"/>
                </a:cxn>
                <a:cxn ang="0">
                  <a:pos x="48" y="12"/>
                </a:cxn>
                <a:cxn ang="0">
                  <a:pos x="48" y="6"/>
                </a:cxn>
                <a:cxn ang="0">
                  <a:pos x="30" y="18"/>
                </a:cxn>
                <a:cxn ang="0">
                  <a:pos x="42" y="36"/>
                </a:cxn>
                <a:cxn ang="0">
                  <a:pos x="84" y="60"/>
                </a:cxn>
                <a:cxn ang="0">
                  <a:pos x="126" y="66"/>
                </a:cxn>
                <a:cxn ang="0">
                  <a:pos x="78" y="120"/>
                </a:cxn>
                <a:cxn ang="0">
                  <a:pos x="36" y="132"/>
                </a:cxn>
                <a:cxn ang="0">
                  <a:pos x="18" y="144"/>
                </a:cxn>
                <a:cxn ang="0">
                  <a:pos x="24" y="150"/>
                </a:cxn>
                <a:cxn ang="0">
                  <a:pos x="18" y="144"/>
                </a:cxn>
                <a:cxn ang="0">
                  <a:pos x="18" y="150"/>
                </a:cxn>
                <a:cxn ang="0">
                  <a:pos x="0" y="168"/>
                </a:cxn>
                <a:cxn ang="0">
                  <a:pos x="0" y="228"/>
                </a:cxn>
                <a:cxn ang="0">
                  <a:pos x="12" y="246"/>
                </a:cxn>
                <a:cxn ang="0">
                  <a:pos x="42" y="204"/>
                </a:cxn>
                <a:cxn ang="0">
                  <a:pos x="90" y="180"/>
                </a:cxn>
                <a:cxn ang="0">
                  <a:pos x="132" y="132"/>
                </a:cxn>
                <a:cxn ang="0">
                  <a:pos x="168" y="48"/>
                </a:cxn>
                <a:cxn ang="0">
                  <a:pos x="180" y="0"/>
                </a:cxn>
                <a:cxn ang="0">
                  <a:pos x="72" y="18"/>
                </a:cxn>
              </a:cxnLst>
              <a:rect l="0" t="0" r="r" b="b"/>
              <a:pathLst>
                <a:path w="180" h="246">
                  <a:moveTo>
                    <a:pt x="72" y="18"/>
                  </a:moveTo>
                  <a:lnTo>
                    <a:pt x="48" y="12"/>
                  </a:lnTo>
                  <a:lnTo>
                    <a:pt x="48" y="6"/>
                  </a:lnTo>
                  <a:lnTo>
                    <a:pt x="30" y="18"/>
                  </a:lnTo>
                  <a:lnTo>
                    <a:pt x="42" y="36"/>
                  </a:lnTo>
                  <a:lnTo>
                    <a:pt x="84" y="60"/>
                  </a:lnTo>
                  <a:lnTo>
                    <a:pt x="126" y="66"/>
                  </a:lnTo>
                  <a:lnTo>
                    <a:pt x="78" y="120"/>
                  </a:lnTo>
                  <a:lnTo>
                    <a:pt x="36" y="132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44"/>
                  </a:lnTo>
                  <a:lnTo>
                    <a:pt x="18" y="150"/>
                  </a:lnTo>
                  <a:lnTo>
                    <a:pt x="0" y="168"/>
                  </a:lnTo>
                  <a:lnTo>
                    <a:pt x="0" y="228"/>
                  </a:lnTo>
                  <a:lnTo>
                    <a:pt x="12" y="246"/>
                  </a:lnTo>
                  <a:lnTo>
                    <a:pt x="42" y="204"/>
                  </a:lnTo>
                  <a:lnTo>
                    <a:pt x="90" y="180"/>
                  </a:lnTo>
                  <a:lnTo>
                    <a:pt x="132" y="132"/>
                  </a:lnTo>
                  <a:lnTo>
                    <a:pt x="168" y="48"/>
                  </a:lnTo>
                  <a:lnTo>
                    <a:pt x="180" y="0"/>
                  </a:lnTo>
                  <a:lnTo>
                    <a:pt x="72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02" name="Freeform 368"/>
            <p:cNvSpPr>
              <a:spLocks/>
            </p:cNvSpPr>
            <p:nvPr/>
          </p:nvSpPr>
          <p:spPr bwMode="auto">
            <a:xfrm>
              <a:off x="4850782" y="4193522"/>
              <a:ext cx="31476" cy="125040"/>
            </a:xfrm>
            <a:custGeom>
              <a:avLst/>
              <a:gdLst>
                <a:gd name="T0" fmla="*/ 15875 w 24"/>
                <a:gd name="T1" fmla="*/ 0 h 96"/>
                <a:gd name="T2" fmla="*/ 15875 w 24"/>
                <a:gd name="T3" fmla="*/ 0 h 96"/>
                <a:gd name="T4" fmla="*/ 31750 w 24"/>
                <a:gd name="T5" fmla="*/ 54173 h 96"/>
                <a:gd name="T6" fmla="*/ 0 w 24"/>
                <a:gd name="T7" fmla="*/ 61912 h 96"/>
                <a:gd name="T8" fmla="*/ 0 w 24"/>
                <a:gd name="T9" fmla="*/ 85130 h 96"/>
                <a:gd name="T10" fmla="*/ 23813 w 24"/>
                <a:gd name="T11" fmla="*/ 123825 h 96"/>
                <a:gd name="T12" fmla="*/ 31750 w 24"/>
                <a:gd name="T13" fmla="*/ 123825 h 96"/>
                <a:gd name="T14" fmla="*/ 15875 w 24"/>
                <a:gd name="T15" fmla="*/ 0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96"/>
                <a:gd name="T26" fmla="*/ 24 w 24"/>
                <a:gd name="T27" fmla="*/ 96 h 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96">
                  <a:moveTo>
                    <a:pt x="12" y="0"/>
                  </a:moveTo>
                  <a:lnTo>
                    <a:pt x="12" y="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8" y="96"/>
                  </a:lnTo>
                  <a:lnTo>
                    <a:pt x="24" y="96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03" name="Freeform 369"/>
            <p:cNvSpPr>
              <a:spLocks/>
            </p:cNvSpPr>
            <p:nvPr/>
          </p:nvSpPr>
          <p:spPr bwMode="auto">
            <a:xfrm>
              <a:off x="4850782" y="4193522"/>
              <a:ext cx="31476" cy="12504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24" y="42"/>
                </a:cxn>
                <a:cxn ang="0">
                  <a:pos x="0" y="48"/>
                </a:cxn>
                <a:cxn ang="0">
                  <a:pos x="0" y="66"/>
                </a:cxn>
                <a:cxn ang="0">
                  <a:pos x="18" y="96"/>
                </a:cxn>
                <a:cxn ang="0">
                  <a:pos x="24" y="96"/>
                </a:cxn>
              </a:cxnLst>
              <a:rect l="0" t="0" r="r" b="b"/>
              <a:pathLst>
                <a:path w="24" h="96">
                  <a:moveTo>
                    <a:pt x="12" y="0"/>
                  </a:moveTo>
                  <a:lnTo>
                    <a:pt x="12" y="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8" y="96"/>
                  </a:lnTo>
                  <a:lnTo>
                    <a:pt x="24" y="96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04" name="Freeform 370"/>
            <p:cNvSpPr>
              <a:spLocks/>
            </p:cNvSpPr>
            <p:nvPr/>
          </p:nvSpPr>
          <p:spPr bwMode="auto">
            <a:xfrm>
              <a:off x="4835043" y="3912942"/>
              <a:ext cx="258103" cy="405620"/>
            </a:xfrm>
            <a:custGeom>
              <a:avLst/>
              <a:gdLst>
                <a:gd name="T0" fmla="*/ 47048 w 198"/>
                <a:gd name="T1" fmla="*/ 404812 h 313"/>
                <a:gd name="T2" fmla="*/ 78413 w 198"/>
                <a:gd name="T3" fmla="*/ 397052 h 313"/>
                <a:gd name="T4" fmla="*/ 125460 w 198"/>
                <a:gd name="T5" fmla="*/ 381532 h 313"/>
                <a:gd name="T6" fmla="*/ 133302 w 198"/>
                <a:gd name="T7" fmla="*/ 366012 h 313"/>
                <a:gd name="T8" fmla="*/ 172508 w 198"/>
                <a:gd name="T9" fmla="*/ 358252 h 313"/>
                <a:gd name="T10" fmla="*/ 235238 w 198"/>
                <a:gd name="T11" fmla="*/ 319452 h 313"/>
                <a:gd name="T12" fmla="*/ 235238 w 198"/>
                <a:gd name="T13" fmla="*/ 319452 h 313"/>
                <a:gd name="T14" fmla="*/ 211714 w 198"/>
                <a:gd name="T15" fmla="*/ 272892 h 313"/>
                <a:gd name="T16" fmla="*/ 219556 w 198"/>
                <a:gd name="T17" fmla="*/ 249612 h 313"/>
                <a:gd name="T18" fmla="*/ 227397 w 198"/>
                <a:gd name="T19" fmla="*/ 209519 h 313"/>
                <a:gd name="T20" fmla="*/ 250921 w 198"/>
                <a:gd name="T21" fmla="*/ 193999 h 313"/>
                <a:gd name="T22" fmla="*/ 258762 w 198"/>
                <a:gd name="T23" fmla="*/ 100880 h 313"/>
                <a:gd name="T24" fmla="*/ 70571 w 198"/>
                <a:gd name="T25" fmla="*/ 0 h 313"/>
                <a:gd name="T26" fmla="*/ 39206 w 198"/>
                <a:gd name="T27" fmla="*/ 15520 h 313"/>
                <a:gd name="T28" fmla="*/ 39206 w 198"/>
                <a:gd name="T29" fmla="*/ 23280 h 313"/>
                <a:gd name="T30" fmla="*/ 47048 w 198"/>
                <a:gd name="T31" fmla="*/ 62080 h 313"/>
                <a:gd name="T32" fmla="*/ 62730 w 198"/>
                <a:gd name="T33" fmla="*/ 77600 h 313"/>
                <a:gd name="T34" fmla="*/ 47048 w 198"/>
                <a:gd name="T35" fmla="*/ 170719 h 313"/>
                <a:gd name="T36" fmla="*/ 7841 w 198"/>
                <a:gd name="T37" fmla="*/ 217279 h 313"/>
                <a:gd name="T38" fmla="*/ 15683 w 198"/>
                <a:gd name="T39" fmla="*/ 217279 h 313"/>
                <a:gd name="T40" fmla="*/ 7841 w 198"/>
                <a:gd name="T41" fmla="*/ 217279 h 313"/>
                <a:gd name="T42" fmla="*/ 0 w 198"/>
                <a:gd name="T43" fmla="*/ 226333 h 313"/>
                <a:gd name="T44" fmla="*/ 15683 w 198"/>
                <a:gd name="T45" fmla="*/ 249612 h 313"/>
                <a:gd name="T46" fmla="*/ 39206 w 198"/>
                <a:gd name="T47" fmla="*/ 257372 h 313"/>
                <a:gd name="T48" fmla="*/ 31365 w 198"/>
                <a:gd name="T49" fmla="*/ 280652 h 313"/>
                <a:gd name="T50" fmla="*/ 47048 w 198"/>
                <a:gd name="T51" fmla="*/ 404812 h 3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8"/>
                <a:gd name="T79" fmla="*/ 0 h 313"/>
                <a:gd name="T80" fmla="*/ 198 w 198"/>
                <a:gd name="T81" fmla="*/ 313 h 3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8" h="313">
                  <a:moveTo>
                    <a:pt x="36" y="313"/>
                  </a:moveTo>
                  <a:lnTo>
                    <a:pt x="60" y="307"/>
                  </a:lnTo>
                  <a:lnTo>
                    <a:pt x="96" y="295"/>
                  </a:lnTo>
                  <a:lnTo>
                    <a:pt x="102" y="283"/>
                  </a:lnTo>
                  <a:lnTo>
                    <a:pt x="132" y="277"/>
                  </a:lnTo>
                  <a:lnTo>
                    <a:pt x="180" y="247"/>
                  </a:lnTo>
                  <a:lnTo>
                    <a:pt x="162" y="211"/>
                  </a:lnTo>
                  <a:lnTo>
                    <a:pt x="168" y="193"/>
                  </a:lnTo>
                  <a:lnTo>
                    <a:pt x="174" y="162"/>
                  </a:lnTo>
                  <a:lnTo>
                    <a:pt x="192" y="150"/>
                  </a:lnTo>
                  <a:lnTo>
                    <a:pt x="198" y="78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48"/>
                  </a:lnTo>
                  <a:lnTo>
                    <a:pt x="48" y="60"/>
                  </a:lnTo>
                  <a:lnTo>
                    <a:pt x="36" y="13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0" y="175"/>
                  </a:lnTo>
                  <a:lnTo>
                    <a:pt x="12" y="193"/>
                  </a:lnTo>
                  <a:lnTo>
                    <a:pt x="30" y="199"/>
                  </a:lnTo>
                  <a:lnTo>
                    <a:pt x="24" y="217"/>
                  </a:lnTo>
                  <a:lnTo>
                    <a:pt x="36" y="3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05" name="Freeform 371"/>
            <p:cNvSpPr>
              <a:spLocks/>
            </p:cNvSpPr>
            <p:nvPr/>
          </p:nvSpPr>
          <p:spPr bwMode="auto">
            <a:xfrm>
              <a:off x="4835043" y="3912942"/>
              <a:ext cx="258103" cy="405620"/>
            </a:xfrm>
            <a:custGeom>
              <a:avLst/>
              <a:gdLst/>
              <a:ahLst/>
              <a:cxnLst>
                <a:cxn ang="0">
                  <a:pos x="36" y="313"/>
                </a:cxn>
                <a:cxn ang="0">
                  <a:pos x="60" y="307"/>
                </a:cxn>
                <a:cxn ang="0">
                  <a:pos x="96" y="295"/>
                </a:cxn>
                <a:cxn ang="0">
                  <a:pos x="102" y="283"/>
                </a:cxn>
                <a:cxn ang="0">
                  <a:pos x="132" y="277"/>
                </a:cxn>
                <a:cxn ang="0">
                  <a:pos x="180" y="247"/>
                </a:cxn>
                <a:cxn ang="0">
                  <a:pos x="180" y="247"/>
                </a:cxn>
                <a:cxn ang="0">
                  <a:pos x="162" y="211"/>
                </a:cxn>
                <a:cxn ang="0">
                  <a:pos x="168" y="193"/>
                </a:cxn>
                <a:cxn ang="0">
                  <a:pos x="174" y="162"/>
                </a:cxn>
                <a:cxn ang="0">
                  <a:pos x="192" y="150"/>
                </a:cxn>
                <a:cxn ang="0">
                  <a:pos x="198" y="78"/>
                </a:cxn>
                <a:cxn ang="0">
                  <a:pos x="54" y="0"/>
                </a:cxn>
                <a:cxn ang="0">
                  <a:pos x="30" y="12"/>
                </a:cxn>
                <a:cxn ang="0">
                  <a:pos x="30" y="18"/>
                </a:cxn>
                <a:cxn ang="0">
                  <a:pos x="36" y="48"/>
                </a:cxn>
                <a:cxn ang="0">
                  <a:pos x="48" y="60"/>
                </a:cxn>
                <a:cxn ang="0">
                  <a:pos x="36" y="132"/>
                </a:cxn>
                <a:cxn ang="0">
                  <a:pos x="6" y="168"/>
                </a:cxn>
                <a:cxn ang="0">
                  <a:pos x="12" y="168"/>
                </a:cxn>
                <a:cxn ang="0">
                  <a:pos x="6" y="168"/>
                </a:cxn>
                <a:cxn ang="0">
                  <a:pos x="0" y="175"/>
                </a:cxn>
                <a:cxn ang="0">
                  <a:pos x="12" y="193"/>
                </a:cxn>
                <a:cxn ang="0">
                  <a:pos x="30" y="199"/>
                </a:cxn>
                <a:cxn ang="0">
                  <a:pos x="24" y="217"/>
                </a:cxn>
              </a:cxnLst>
              <a:rect l="0" t="0" r="r" b="b"/>
              <a:pathLst>
                <a:path w="198" h="313">
                  <a:moveTo>
                    <a:pt x="36" y="313"/>
                  </a:moveTo>
                  <a:lnTo>
                    <a:pt x="60" y="307"/>
                  </a:lnTo>
                  <a:lnTo>
                    <a:pt x="96" y="295"/>
                  </a:lnTo>
                  <a:lnTo>
                    <a:pt x="102" y="283"/>
                  </a:lnTo>
                  <a:lnTo>
                    <a:pt x="132" y="277"/>
                  </a:lnTo>
                  <a:lnTo>
                    <a:pt x="180" y="247"/>
                  </a:lnTo>
                  <a:lnTo>
                    <a:pt x="180" y="247"/>
                  </a:lnTo>
                  <a:lnTo>
                    <a:pt x="162" y="211"/>
                  </a:lnTo>
                  <a:lnTo>
                    <a:pt x="168" y="193"/>
                  </a:lnTo>
                  <a:lnTo>
                    <a:pt x="174" y="162"/>
                  </a:lnTo>
                  <a:lnTo>
                    <a:pt x="192" y="150"/>
                  </a:lnTo>
                  <a:lnTo>
                    <a:pt x="198" y="78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48"/>
                  </a:lnTo>
                  <a:lnTo>
                    <a:pt x="48" y="60"/>
                  </a:lnTo>
                  <a:lnTo>
                    <a:pt x="36" y="13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0" y="175"/>
                  </a:lnTo>
                  <a:lnTo>
                    <a:pt x="12" y="193"/>
                  </a:lnTo>
                  <a:lnTo>
                    <a:pt x="30" y="199"/>
                  </a:lnTo>
                  <a:lnTo>
                    <a:pt x="24" y="217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06" name="Freeform 372"/>
            <p:cNvSpPr>
              <a:spLocks/>
            </p:cNvSpPr>
            <p:nvPr/>
          </p:nvSpPr>
          <p:spPr bwMode="auto">
            <a:xfrm>
              <a:off x="4913734" y="5059660"/>
              <a:ext cx="396597" cy="353775"/>
            </a:xfrm>
            <a:custGeom>
              <a:avLst/>
              <a:gdLst>
                <a:gd name="T0" fmla="*/ 375023 w 51"/>
                <a:gd name="T1" fmla="*/ 7867 h 45"/>
                <a:gd name="T2" fmla="*/ 367210 w 51"/>
                <a:gd name="T3" fmla="*/ 7867 h 45"/>
                <a:gd name="T4" fmla="*/ 359397 w 51"/>
                <a:gd name="T5" fmla="*/ 15734 h 45"/>
                <a:gd name="T6" fmla="*/ 367210 w 51"/>
                <a:gd name="T7" fmla="*/ 7867 h 45"/>
                <a:gd name="T8" fmla="*/ 320332 w 51"/>
                <a:gd name="T9" fmla="*/ 0 h 45"/>
                <a:gd name="T10" fmla="*/ 265641 w 51"/>
                <a:gd name="T11" fmla="*/ 39335 h 45"/>
                <a:gd name="T12" fmla="*/ 203137 w 51"/>
                <a:gd name="T13" fmla="*/ 94403 h 45"/>
                <a:gd name="T14" fmla="*/ 171886 w 51"/>
                <a:gd name="T15" fmla="*/ 94403 h 45"/>
                <a:gd name="T16" fmla="*/ 132821 w 51"/>
                <a:gd name="T17" fmla="*/ 118004 h 45"/>
                <a:gd name="T18" fmla="*/ 109382 w 51"/>
                <a:gd name="T19" fmla="*/ 118004 h 45"/>
                <a:gd name="T20" fmla="*/ 101569 w 51"/>
                <a:gd name="T21" fmla="*/ 102270 h 45"/>
                <a:gd name="T22" fmla="*/ 85943 w 51"/>
                <a:gd name="T23" fmla="*/ 70802 h 45"/>
                <a:gd name="T24" fmla="*/ 85943 w 51"/>
                <a:gd name="T25" fmla="*/ 86536 h 45"/>
                <a:gd name="T26" fmla="*/ 85943 w 51"/>
                <a:gd name="T27" fmla="*/ 70802 h 45"/>
                <a:gd name="T28" fmla="*/ 70317 w 51"/>
                <a:gd name="T29" fmla="*/ 180939 h 45"/>
                <a:gd name="T30" fmla="*/ 46878 w 51"/>
                <a:gd name="T31" fmla="*/ 188806 h 45"/>
                <a:gd name="T32" fmla="*/ 7813 w 51"/>
                <a:gd name="T33" fmla="*/ 173073 h 45"/>
                <a:gd name="T34" fmla="*/ 0 w 51"/>
                <a:gd name="T35" fmla="*/ 188806 h 45"/>
                <a:gd name="T36" fmla="*/ 15626 w 51"/>
                <a:gd name="T37" fmla="*/ 212407 h 45"/>
                <a:gd name="T38" fmla="*/ 39065 w 51"/>
                <a:gd name="T39" fmla="*/ 275343 h 45"/>
                <a:gd name="T40" fmla="*/ 39065 w 51"/>
                <a:gd name="T41" fmla="*/ 306810 h 45"/>
                <a:gd name="T42" fmla="*/ 70317 w 51"/>
                <a:gd name="T43" fmla="*/ 354012 h 45"/>
                <a:gd name="T44" fmla="*/ 132821 w 51"/>
                <a:gd name="T45" fmla="*/ 338278 h 45"/>
                <a:gd name="T46" fmla="*/ 195325 w 51"/>
                <a:gd name="T47" fmla="*/ 330411 h 45"/>
                <a:gd name="T48" fmla="*/ 250015 w 51"/>
                <a:gd name="T49" fmla="*/ 322544 h 45"/>
                <a:gd name="T50" fmla="*/ 367210 w 51"/>
                <a:gd name="T51" fmla="*/ 196673 h 45"/>
                <a:gd name="T52" fmla="*/ 398462 w 51"/>
                <a:gd name="T53" fmla="*/ 125871 h 45"/>
                <a:gd name="T54" fmla="*/ 398462 w 51"/>
                <a:gd name="T55" fmla="*/ 125871 h 45"/>
                <a:gd name="T56" fmla="*/ 382836 w 51"/>
                <a:gd name="T57" fmla="*/ 125871 h 45"/>
                <a:gd name="T58" fmla="*/ 375023 w 51"/>
                <a:gd name="T59" fmla="*/ 7867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"/>
                <a:gd name="T91" fmla="*/ 0 h 45"/>
                <a:gd name="T92" fmla="*/ 51 w 51"/>
                <a:gd name="T93" fmla="*/ 45 h 4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" h="45">
                  <a:moveTo>
                    <a:pt x="48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50" y="19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9" y="16"/>
                    <a:pt x="49" y="16"/>
                    <a:pt x="49" y="16"/>
                  </a:cubicBezTo>
                  <a:lnTo>
                    <a:pt x="48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07" name="Freeform 373"/>
            <p:cNvSpPr>
              <a:spLocks/>
            </p:cNvSpPr>
            <p:nvPr/>
          </p:nvSpPr>
          <p:spPr bwMode="auto">
            <a:xfrm>
              <a:off x="4998718" y="4943768"/>
              <a:ext cx="236071" cy="234832"/>
            </a:xfrm>
            <a:custGeom>
              <a:avLst/>
              <a:gdLst/>
              <a:ahLst/>
              <a:cxnLst>
                <a:cxn ang="0">
                  <a:pos x="144" y="54"/>
                </a:cxn>
                <a:cxn ang="0">
                  <a:pos x="132" y="54"/>
                </a:cxn>
                <a:cxn ang="0">
                  <a:pos x="114" y="30"/>
                </a:cxn>
                <a:cxn ang="0">
                  <a:pos x="102" y="6"/>
                </a:cxn>
                <a:cxn ang="0">
                  <a:pos x="96" y="6"/>
                </a:cxn>
                <a:cxn ang="0">
                  <a:pos x="84" y="12"/>
                </a:cxn>
                <a:cxn ang="0">
                  <a:pos x="96" y="6"/>
                </a:cxn>
                <a:cxn ang="0">
                  <a:pos x="84" y="0"/>
                </a:cxn>
                <a:cxn ang="0">
                  <a:pos x="66" y="6"/>
                </a:cxn>
                <a:cxn ang="0">
                  <a:pos x="18" y="18"/>
                </a:cxn>
                <a:cxn ang="0">
                  <a:pos x="12" y="84"/>
                </a:cxn>
                <a:cxn ang="0">
                  <a:pos x="0" y="90"/>
                </a:cxn>
                <a:cxn ang="0">
                  <a:pos x="0" y="144"/>
                </a:cxn>
                <a:cxn ang="0">
                  <a:pos x="12" y="168"/>
                </a:cxn>
                <a:cxn ang="0">
                  <a:pos x="18" y="180"/>
                </a:cxn>
                <a:cxn ang="0">
                  <a:pos x="36" y="180"/>
                </a:cxn>
                <a:cxn ang="0">
                  <a:pos x="66" y="162"/>
                </a:cxn>
                <a:cxn ang="0">
                  <a:pos x="90" y="162"/>
                </a:cxn>
                <a:cxn ang="0">
                  <a:pos x="138" y="120"/>
                </a:cxn>
                <a:cxn ang="0">
                  <a:pos x="180" y="90"/>
                </a:cxn>
                <a:cxn ang="0">
                  <a:pos x="150" y="78"/>
                </a:cxn>
                <a:cxn ang="0">
                  <a:pos x="144" y="54"/>
                </a:cxn>
              </a:cxnLst>
              <a:rect l="0" t="0" r="r" b="b"/>
              <a:pathLst>
                <a:path w="180" h="180">
                  <a:moveTo>
                    <a:pt x="144" y="54"/>
                  </a:moveTo>
                  <a:lnTo>
                    <a:pt x="132" y="54"/>
                  </a:lnTo>
                  <a:lnTo>
                    <a:pt x="114" y="30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84" y="12"/>
                  </a:lnTo>
                  <a:lnTo>
                    <a:pt x="96" y="6"/>
                  </a:lnTo>
                  <a:lnTo>
                    <a:pt x="84" y="0"/>
                  </a:lnTo>
                  <a:lnTo>
                    <a:pt x="66" y="6"/>
                  </a:lnTo>
                  <a:lnTo>
                    <a:pt x="18" y="18"/>
                  </a:lnTo>
                  <a:lnTo>
                    <a:pt x="12" y="84"/>
                  </a:lnTo>
                  <a:lnTo>
                    <a:pt x="0" y="90"/>
                  </a:lnTo>
                  <a:lnTo>
                    <a:pt x="0" y="144"/>
                  </a:lnTo>
                  <a:lnTo>
                    <a:pt x="12" y="168"/>
                  </a:lnTo>
                  <a:lnTo>
                    <a:pt x="18" y="180"/>
                  </a:lnTo>
                  <a:lnTo>
                    <a:pt x="36" y="180"/>
                  </a:lnTo>
                  <a:lnTo>
                    <a:pt x="66" y="162"/>
                  </a:lnTo>
                  <a:lnTo>
                    <a:pt x="90" y="162"/>
                  </a:lnTo>
                  <a:lnTo>
                    <a:pt x="138" y="120"/>
                  </a:lnTo>
                  <a:lnTo>
                    <a:pt x="180" y="90"/>
                  </a:lnTo>
                  <a:lnTo>
                    <a:pt x="150" y="78"/>
                  </a:lnTo>
                  <a:lnTo>
                    <a:pt x="144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08" name="Freeform 374"/>
            <p:cNvSpPr>
              <a:spLocks/>
            </p:cNvSpPr>
            <p:nvPr/>
          </p:nvSpPr>
          <p:spPr bwMode="auto">
            <a:xfrm>
              <a:off x="5241085" y="4760781"/>
              <a:ext cx="270694" cy="423919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7" y="3"/>
                </a:cxn>
                <a:cxn ang="0">
                  <a:pos x="17" y="4"/>
                </a:cxn>
                <a:cxn ang="0">
                  <a:pos x="17" y="3"/>
                </a:cxn>
                <a:cxn ang="0">
                  <a:pos x="16" y="3"/>
                </a:cxn>
                <a:cxn ang="0">
                  <a:pos x="16" y="8"/>
                </a:cxn>
                <a:cxn ang="0">
                  <a:pos x="19" y="13"/>
                </a:cxn>
                <a:cxn ang="0">
                  <a:pos x="19" y="16"/>
                </a:cxn>
                <a:cxn ang="0">
                  <a:pos x="16" y="18"/>
                </a:cxn>
                <a:cxn ang="0">
                  <a:pos x="15" y="16"/>
                </a:cxn>
                <a:cxn ang="0">
                  <a:pos x="13" y="13"/>
                </a:cxn>
                <a:cxn ang="0">
                  <a:pos x="9" y="11"/>
                </a:cxn>
                <a:cxn ang="0">
                  <a:pos x="0" y="15"/>
                </a:cxn>
                <a:cxn ang="0">
                  <a:pos x="0" y="16"/>
                </a:cxn>
                <a:cxn ang="0">
                  <a:pos x="1" y="16"/>
                </a:cxn>
                <a:cxn ang="0">
                  <a:pos x="2" y="15"/>
                </a:cxn>
                <a:cxn ang="0">
                  <a:pos x="1" y="16"/>
                </a:cxn>
                <a:cxn ang="0">
                  <a:pos x="9" y="19"/>
                </a:cxn>
                <a:cxn ang="0">
                  <a:pos x="9" y="23"/>
                </a:cxn>
                <a:cxn ang="0">
                  <a:pos x="9" y="28"/>
                </a:cxn>
                <a:cxn ang="0">
                  <a:pos x="7" y="36"/>
                </a:cxn>
                <a:cxn ang="0">
                  <a:pos x="5" y="39"/>
                </a:cxn>
                <a:cxn ang="0">
                  <a:pos x="6" y="39"/>
                </a:cxn>
                <a:cxn ang="0">
                  <a:pos x="7" y="54"/>
                </a:cxn>
                <a:cxn ang="0">
                  <a:pos x="9" y="54"/>
                </a:cxn>
                <a:cxn ang="0">
                  <a:pos x="9" y="51"/>
                </a:cxn>
                <a:cxn ang="0">
                  <a:pos x="16" y="45"/>
                </a:cxn>
                <a:cxn ang="0">
                  <a:pos x="18" y="40"/>
                </a:cxn>
                <a:cxn ang="0">
                  <a:pos x="16" y="31"/>
                </a:cxn>
                <a:cxn ang="0">
                  <a:pos x="21" y="25"/>
                </a:cxn>
                <a:cxn ang="0">
                  <a:pos x="30" y="20"/>
                </a:cxn>
                <a:cxn ang="0">
                  <a:pos x="33" y="16"/>
                </a:cxn>
                <a:cxn ang="0">
                  <a:pos x="34" y="11"/>
                </a:cxn>
                <a:cxn ang="0">
                  <a:pos x="33" y="4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0" y="1"/>
                </a:cxn>
                <a:cxn ang="0">
                  <a:pos x="22" y="2"/>
                </a:cxn>
              </a:cxnLst>
              <a:rect l="0" t="0" r="r" b="b"/>
              <a:pathLst>
                <a:path w="34" h="54">
                  <a:moveTo>
                    <a:pt x="22" y="2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0" y="51"/>
                    <a:pt x="9" y="51"/>
                    <a:pt x="9" y="51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1"/>
                    <a:pt x="30" y="1"/>
                    <a:pt x="30" y="1"/>
                  </a:cubicBezTo>
                  <a:lnTo>
                    <a:pt x="2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09" name="Freeform 375"/>
            <p:cNvSpPr>
              <a:spLocks/>
            </p:cNvSpPr>
            <p:nvPr/>
          </p:nvSpPr>
          <p:spPr bwMode="auto">
            <a:xfrm>
              <a:off x="5241085" y="4519848"/>
              <a:ext cx="261250" cy="265332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5"/>
                </a:cxn>
                <a:cxn ang="0">
                  <a:pos x="8" y="5"/>
                </a:cxn>
                <a:cxn ang="0">
                  <a:pos x="6" y="1"/>
                </a:cxn>
                <a:cxn ang="0">
                  <a:pos x="1" y="1"/>
                </a:cxn>
                <a:cxn ang="0">
                  <a:pos x="2" y="8"/>
                </a:cxn>
                <a:cxn ang="0">
                  <a:pos x="0" y="11"/>
                </a:cxn>
                <a:cxn ang="0">
                  <a:pos x="2" y="19"/>
                </a:cxn>
                <a:cxn ang="0">
                  <a:pos x="4" y="24"/>
                </a:cxn>
                <a:cxn ang="0">
                  <a:pos x="9" y="26"/>
                </a:cxn>
                <a:cxn ang="0">
                  <a:pos x="14" y="27"/>
                </a:cxn>
                <a:cxn ang="0">
                  <a:pos x="15" y="29"/>
                </a:cxn>
                <a:cxn ang="0">
                  <a:pos x="17" y="34"/>
                </a:cxn>
                <a:cxn ang="0">
                  <a:pos x="22" y="33"/>
                </a:cxn>
                <a:cxn ang="0">
                  <a:pos x="30" y="32"/>
                </a:cxn>
                <a:cxn ang="0">
                  <a:pos x="33" y="31"/>
                </a:cxn>
                <a:cxn ang="0">
                  <a:pos x="31" y="28"/>
                </a:cxn>
                <a:cxn ang="0">
                  <a:pos x="30" y="19"/>
                </a:cxn>
                <a:cxn ang="0">
                  <a:pos x="28" y="14"/>
                </a:cxn>
                <a:cxn ang="0">
                  <a:pos x="30" y="12"/>
                </a:cxn>
                <a:cxn ang="0">
                  <a:pos x="25" y="9"/>
                </a:cxn>
                <a:cxn ang="0">
                  <a:pos x="25" y="6"/>
                </a:cxn>
              </a:cxnLst>
              <a:rect l="0" t="0" r="r" b="b"/>
              <a:pathLst>
                <a:path w="33" h="34">
                  <a:moveTo>
                    <a:pt x="25" y="6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8" y="26"/>
                    <a:pt x="9" y="26"/>
                  </a:cubicBezTo>
                  <a:cubicBezTo>
                    <a:pt x="9" y="26"/>
                    <a:pt x="14" y="27"/>
                    <a:pt x="14" y="27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28" y="15"/>
                    <a:pt x="28" y="14"/>
                  </a:cubicBezTo>
                  <a:cubicBezTo>
                    <a:pt x="28" y="13"/>
                    <a:pt x="29" y="12"/>
                    <a:pt x="30" y="12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25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10" name="Freeform 376"/>
            <p:cNvSpPr>
              <a:spLocks/>
            </p:cNvSpPr>
            <p:nvPr/>
          </p:nvSpPr>
          <p:spPr bwMode="auto">
            <a:xfrm>
              <a:off x="4803567" y="4644890"/>
              <a:ext cx="295874" cy="298879"/>
            </a:xfrm>
            <a:custGeom>
              <a:avLst/>
              <a:gdLst/>
              <a:ahLst/>
              <a:cxnLst>
                <a:cxn ang="0">
                  <a:pos x="4" y="37"/>
                </a:cxn>
                <a:cxn ang="0">
                  <a:pos x="18" y="37"/>
                </a:cxn>
                <a:cxn ang="0">
                  <a:pos x="20" y="38"/>
                </a:cxn>
                <a:cxn ang="0">
                  <a:pos x="28" y="38"/>
                </a:cxn>
                <a:cxn ang="0">
                  <a:pos x="34" y="37"/>
                </a:cxn>
                <a:cxn ang="0">
                  <a:pos x="32" y="33"/>
                </a:cxn>
                <a:cxn ang="0">
                  <a:pos x="32" y="22"/>
                </a:cxn>
                <a:cxn ang="0">
                  <a:pos x="38" y="21"/>
                </a:cxn>
                <a:cxn ang="0">
                  <a:pos x="38" y="17"/>
                </a:cxn>
                <a:cxn ang="0">
                  <a:pos x="37" y="17"/>
                </a:cxn>
                <a:cxn ang="0">
                  <a:pos x="38" y="17"/>
                </a:cxn>
                <a:cxn ang="0">
                  <a:pos x="32" y="16"/>
                </a:cxn>
                <a:cxn ang="0">
                  <a:pos x="30" y="4"/>
                </a:cxn>
                <a:cxn ang="0">
                  <a:pos x="24" y="4"/>
                </a:cxn>
                <a:cxn ang="0">
                  <a:pos x="21" y="6"/>
                </a:cxn>
                <a:cxn ang="0">
                  <a:pos x="18" y="6"/>
                </a:cxn>
                <a:cxn ang="0">
                  <a:pos x="12" y="0"/>
                </a:cxn>
                <a:cxn ang="0">
                  <a:pos x="4" y="0"/>
                </a:cxn>
                <a:cxn ang="0">
                  <a:pos x="1" y="2"/>
                </a:cxn>
                <a:cxn ang="0">
                  <a:pos x="3" y="15"/>
                </a:cxn>
                <a:cxn ang="0">
                  <a:pos x="4" y="21"/>
                </a:cxn>
                <a:cxn ang="0">
                  <a:pos x="0" y="28"/>
                </a:cxn>
                <a:cxn ang="0">
                  <a:pos x="0" y="36"/>
                </a:cxn>
                <a:cxn ang="0">
                  <a:pos x="2" y="35"/>
                </a:cxn>
                <a:cxn ang="0">
                  <a:pos x="4" y="37"/>
                </a:cxn>
              </a:cxnLst>
              <a:rect l="0" t="0" r="r" b="b"/>
              <a:pathLst>
                <a:path w="38" h="38">
                  <a:moveTo>
                    <a:pt x="4" y="37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25" y="4"/>
                    <a:pt x="24" y="4"/>
                  </a:cubicBezTo>
                  <a:cubicBezTo>
                    <a:pt x="24" y="4"/>
                    <a:pt x="22" y="6"/>
                    <a:pt x="21" y="6"/>
                  </a:cubicBezTo>
                  <a:cubicBezTo>
                    <a:pt x="20" y="7"/>
                    <a:pt x="19" y="6"/>
                    <a:pt x="18" y="6"/>
                  </a:cubicBezTo>
                  <a:cubicBezTo>
                    <a:pt x="17" y="6"/>
                    <a:pt x="13" y="0"/>
                    <a:pt x="12" y="0"/>
                  </a:cubicBezTo>
                  <a:cubicBezTo>
                    <a:pt x="11" y="0"/>
                    <a:pt x="4" y="0"/>
                    <a:pt x="4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5"/>
                    <a:pt x="2" y="35"/>
                    <a:pt x="2" y="35"/>
                  </a:cubicBezTo>
                  <a:lnTo>
                    <a:pt x="4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11" name="Freeform 377"/>
            <p:cNvSpPr>
              <a:spLocks/>
            </p:cNvSpPr>
            <p:nvPr/>
          </p:nvSpPr>
          <p:spPr bwMode="auto">
            <a:xfrm>
              <a:off x="4803567" y="4364310"/>
              <a:ext cx="462698" cy="460516"/>
            </a:xfrm>
            <a:custGeom>
              <a:avLst/>
              <a:gdLst/>
              <a:ahLst/>
              <a:cxnLst>
                <a:cxn ang="0">
                  <a:pos x="21" y="6"/>
                </a:cxn>
                <a:cxn ang="0">
                  <a:pos x="18" y="18"/>
                </a:cxn>
                <a:cxn ang="0">
                  <a:pos x="15" y="21"/>
                </a:cxn>
                <a:cxn ang="0">
                  <a:pos x="11" y="29"/>
                </a:cxn>
                <a:cxn ang="0">
                  <a:pos x="7" y="32"/>
                </a:cxn>
                <a:cxn ang="0">
                  <a:pos x="3" y="32"/>
                </a:cxn>
                <a:cxn ang="0">
                  <a:pos x="0" y="35"/>
                </a:cxn>
                <a:cxn ang="0">
                  <a:pos x="1" y="38"/>
                </a:cxn>
                <a:cxn ang="0">
                  <a:pos x="1" y="38"/>
                </a:cxn>
                <a:cxn ang="0">
                  <a:pos x="4" y="36"/>
                </a:cxn>
                <a:cxn ang="0">
                  <a:pos x="12" y="36"/>
                </a:cxn>
                <a:cxn ang="0">
                  <a:pos x="18" y="42"/>
                </a:cxn>
                <a:cxn ang="0">
                  <a:pos x="21" y="42"/>
                </a:cxn>
                <a:cxn ang="0">
                  <a:pos x="24" y="40"/>
                </a:cxn>
                <a:cxn ang="0">
                  <a:pos x="30" y="40"/>
                </a:cxn>
                <a:cxn ang="0">
                  <a:pos x="32" y="52"/>
                </a:cxn>
                <a:cxn ang="0">
                  <a:pos x="38" y="53"/>
                </a:cxn>
                <a:cxn ang="0">
                  <a:pos x="43" y="53"/>
                </a:cxn>
                <a:cxn ang="0">
                  <a:pos x="49" y="56"/>
                </a:cxn>
                <a:cxn ang="0">
                  <a:pos x="55" y="59"/>
                </a:cxn>
                <a:cxn ang="0">
                  <a:pos x="55" y="57"/>
                </a:cxn>
                <a:cxn ang="0">
                  <a:pos x="52" y="53"/>
                </a:cxn>
                <a:cxn ang="0">
                  <a:pos x="53" y="50"/>
                </a:cxn>
                <a:cxn ang="0">
                  <a:pos x="54" y="44"/>
                </a:cxn>
                <a:cxn ang="0">
                  <a:pos x="57" y="43"/>
                </a:cxn>
                <a:cxn ang="0">
                  <a:pos x="55" y="37"/>
                </a:cxn>
                <a:cxn ang="0">
                  <a:pos x="54" y="31"/>
                </a:cxn>
                <a:cxn ang="0">
                  <a:pos x="53" y="25"/>
                </a:cxn>
                <a:cxn ang="0">
                  <a:pos x="55" y="18"/>
                </a:cxn>
                <a:cxn ang="0">
                  <a:pos x="59" y="11"/>
                </a:cxn>
                <a:cxn ang="0">
                  <a:pos x="59" y="10"/>
                </a:cxn>
                <a:cxn ang="0">
                  <a:pos x="59" y="5"/>
                </a:cxn>
                <a:cxn ang="0">
                  <a:pos x="56" y="3"/>
                </a:cxn>
                <a:cxn ang="0">
                  <a:pos x="51" y="3"/>
                </a:cxn>
                <a:cxn ang="0">
                  <a:pos x="49" y="0"/>
                </a:cxn>
                <a:cxn ang="0">
                  <a:pos x="41" y="1"/>
                </a:cxn>
                <a:cxn ang="0">
                  <a:pos x="32" y="3"/>
                </a:cxn>
                <a:cxn ang="0">
                  <a:pos x="27" y="1"/>
                </a:cxn>
                <a:cxn ang="0">
                  <a:pos x="21" y="2"/>
                </a:cxn>
                <a:cxn ang="0">
                  <a:pos x="21" y="6"/>
                </a:cxn>
              </a:cxnLst>
              <a:rect l="0" t="0" r="r" b="b"/>
              <a:pathLst>
                <a:path w="59" h="59">
                  <a:moveTo>
                    <a:pt x="21" y="6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11" y="36"/>
                    <a:pt x="12" y="36"/>
                  </a:cubicBezTo>
                  <a:cubicBezTo>
                    <a:pt x="13" y="36"/>
                    <a:pt x="17" y="42"/>
                    <a:pt x="18" y="42"/>
                  </a:cubicBezTo>
                  <a:cubicBezTo>
                    <a:pt x="19" y="42"/>
                    <a:pt x="20" y="43"/>
                    <a:pt x="21" y="42"/>
                  </a:cubicBezTo>
                  <a:cubicBezTo>
                    <a:pt x="22" y="42"/>
                    <a:pt x="24" y="40"/>
                    <a:pt x="24" y="40"/>
                  </a:cubicBezTo>
                  <a:cubicBezTo>
                    <a:pt x="25" y="40"/>
                    <a:pt x="30" y="40"/>
                    <a:pt x="30" y="40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6"/>
                    <a:pt x="21" y="6"/>
                    <a:pt x="21" y="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12" name="Freeform 378"/>
            <p:cNvSpPr>
              <a:spLocks/>
            </p:cNvSpPr>
            <p:nvPr/>
          </p:nvSpPr>
          <p:spPr bwMode="auto">
            <a:xfrm>
              <a:off x="5319773" y="4050181"/>
              <a:ext cx="371417" cy="353775"/>
            </a:xfrm>
            <a:custGeom>
              <a:avLst/>
              <a:gdLst/>
              <a:ahLst/>
              <a:cxnLst>
                <a:cxn ang="0">
                  <a:pos x="22" y="45"/>
                </a:cxn>
                <a:cxn ang="0">
                  <a:pos x="24" y="44"/>
                </a:cxn>
                <a:cxn ang="0">
                  <a:pos x="27" y="45"/>
                </a:cxn>
                <a:cxn ang="0">
                  <a:pos x="29" y="45"/>
                </a:cxn>
                <a:cxn ang="0">
                  <a:pos x="32" y="43"/>
                </a:cxn>
                <a:cxn ang="0">
                  <a:pos x="39" y="41"/>
                </a:cxn>
                <a:cxn ang="0">
                  <a:pos x="47" y="32"/>
                </a:cxn>
                <a:cxn ang="0">
                  <a:pos x="40" y="31"/>
                </a:cxn>
                <a:cxn ang="0">
                  <a:pos x="33" y="27"/>
                </a:cxn>
                <a:cxn ang="0">
                  <a:pos x="31" y="24"/>
                </a:cxn>
                <a:cxn ang="0">
                  <a:pos x="34" y="22"/>
                </a:cxn>
                <a:cxn ang="0">
                  <a:pos x="33" y="20"/>
                </a:cxn>
                <a:cxn ang="0">
                  <a:pos x="25" y="8"/>
                </a:cxn>
                <a:cxn ang="0">
                  <a:pos x="20" y="6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2" y="3"/>
                </a:cxn>
                <a:cxn ang="0">
                  <a:pos x="11" y="14"/>
                </a:cxn>
                <a:cxn ang="0">
                  <a:pos x="8" y="20"/>
                </a:cxn>
                <a:cxn ang="0">
                  <a:pos x="4" y="24"/>
                </a:cxn>
                <a:cxn ang="0">
                  <a:pos x="3" y="30"/>
                </a:cxn>
                <a:cxn ang="0">
                  <a:pos x="1" y="30"/>
                </a:cxn>
                <a:cxn ang="0">
                  <a:pos x="0" y="33"/>
                </a:cxn>
                <a:cxn ang="0">
                  <a:pos x="4" y="36"/>
                </a:cxn>
                <a:cxn ang="0">
                  <a:pos x="7" y="39"/>
                </a:cxn>
                <a:cxn ang="0">
                  <a:pos x="9" y="41"/>
                </a:cxn>
                <a:cxn ang="0">
                  <a:pos x="9" y="42"/>
                </a:cxn>
                <a:cxn ang="0">
                  <a:pos x="12" y="43"/>
                </a:cxn>
                <a:cxn ang="0">
                  <a:pos x="22" y="45"/>
                </a:cxn>
              </a:cxnLst>
              <a:rect l="0" t="0" r="r" b="b"/>
              <a:pathLst>
                <a:path w="47" h="45">
                  <a:moveTo>
                    <a:pt x="22" y="45"/>
                  </a:moveTo>
                  <a:cubicBezTo>
                    <a:pt x="23" y="45"/>
                    <a:pt x="24" y="44"/>
                    <a:pt x="24" y="44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3"/>
                    <a:pt x="21" y="45"/>
                    <a:pt x="22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13" name="Freeform 379"/>
            <p:cNvSpPr>
              <a:spLocks/>
            </p:cNvSpPr>
            <p:nvPr/>
          </p:nvSpPr>
          <p:spPr bwMode="auto">
            <a:xfrm>
              <a:off x="5344954" y="4379558"/>
              <a:ext cx="204595" cy="234834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6" y="4"/>
                </a:cxn>
                <a:cxn ang="0">
                  <a:pos x="26" y="3"/>
                </a:cxn>
                <a:cxn ang="0">
                  <a:pos x="24" y="3"/>
                </a:cxn>
                <a:cxn ang="0">
                  <a:pos x="21" y="2"/>
                </a:cxn>
                <a:cxn ang="0">
                  <a:pos x="19" y="3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6" y="1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2" y="9"/>
                </a:cxn>
                <a:cxn ang="0">
                  <a:pos x="0" y="13"/>
                </a:cxn>
                <a:cxn ang="0">
                  <a:pos x="1" y="19"/>
                </a:cxn>
                <a:cxn ang="0">
                  <a:pos x="12" y="24"/>
                </a:cxn>
                <a:cxn ang="0">
                  <a:pos x="12" y="27"/>
                </a:cxn>
                <a:cxn ang="0">
                  <a:pos x="17" y="30"/>
                </a:cxn>
                <a:cxn ang="0">
                  <a:pos x="18" y="29"/>
                </a:cxn>
                <a:cxn ang="0">
                  <a:pos x="22" y="23"/>
                </a:cxn>
                <a:cxn ang="0">
                  <a:pos x="25" y="20"/>
                </a:cxn>
                <a:cxn ang="0">
                  <a:pos x="23" y="17"/>
                </a:cxn>
                <a:cxn ang="0">
                  <a:pos x="23" y="7"/>
                </a:cxn>
              </a:cxnLst>
              <a:rect l="0" t="0" r="r" b="b"/>
              <a:pathLst>
                <a:path w="26" h="30">
                  <a:moveTo>
                    <a:pt x="23" y="7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0" y="3"/>
                    <a:pt x="19" y="3"/>
                  </a:cubicBezTo>
                  <a:cubicBezTo>
                    <a:pt x="18" y="3"/>
                    <a:pt x="9" y="1"/>
                    <a:pt x="9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9"/>
                    <a:pt x="18" y="29"/>
                    <a:pt x="18" y="29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14" name="Freeform 380"/>
            <p:cNvSpPr>
              <a:spLocks/>
            </p:cNvSpPr>
            <p:nvPr/>
          </p:nvSpPr>
          <p:spPr bwMode="auto">
            <a:xfrm>
              <a:off x="5124622" y="4888872"/>
              <a:ext cx="185709" cy="179936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6" y="8"/>
                </a:cxn>
                <a:cxn ang="0">
                  <a:pos x="2" y="7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3" y="12"/>
                </a:cxn>
                <a:cxn ang="0">
                  <a:pos x="6" y="16"/>
                </a:cxn>
                <a:cxn ang="0">
                  <a:pos x="8" y="16"/>
                </a:cxn>
                <a:cxn ang="0">
                  <a:pos x="9" y="20"/>
                </a:cxn>
                <a:cxn ang="0">
                  <a:pos x="14" y="22"/>
                </a:cxn>
                <a:cxn ang="0">
                  <a:pos x="20" y="23"/>
                </a:cxn>
                <a:cxn ang="0">
                  <a:pos x="22" y="20"/>
                </a:cxn>
                <a:cxn ang="0">
                  <a:pos x="24" y="12"/>
                </a:cxn>
                <a:cxn ang="0">
                  <a:pos x="24" y="7"/>
                </a:cxn>
                <a:cxn ang="0">
                  <a:pos x="24" y="3"/>
                </a:cxn>
                <a:cxn ang="0">
                  <a:pos x="16" y="0"/>
                </a:cxn>
                <a:cxn ang="0">
                  <a:pos x="13" y="1"/>
                </a:cxn>
                <a:cxn ang="0">
                  <a:pos x="9" y="5"/>
                </a:cxn>
              </a:cxnLst>
              <a:rect l="0" t="0" r="r" b="b"/>
              <a:pathLst>
                <a:path w="24" h="23">
                  <a:moveTo>
                    <a:pt x="9" y="5"/>
                  </a:moveTo>
                  <a:cubicBezTo>
                    <a:pt x="9" y="5"/>
                    <a:pt x="6" y="8"/>
                    <a:pt x="6" y="8"/>
                  </a:cubicBezTo>
                  <a:cubicBezTo>
                    <a:pt x="5" y="8"/>
                    <a:pt x="2" y="7"/>
                    <a:pt x="2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lnTo>
                    <a:pt x="9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15" name="Freeform 381"/>
            <p:cNvSpPr>
              <a:spLocks/>
            </p:cNvSpPr>
            <p:nvPr/>
          </p:nvSpPr>
          <p:spPr bwMode="auto">
            <a:xfrm>
              <a:off x="5052229" y="4403956"/>
              <a:ext cx="339941" cy="545912"/>
            </a:xfrm>
            <a:custGeom>
              <a:avLst/>
              <a:gdLst/>
              <a:ahLst/>
              <a:cxnLst>
                <a:cxn ang="0">
                  <a:pos x="27" y="6"/>
                </a:cxn>
                <a:cxn ang="0">
                  <a:pos x="23" y="13"/>
                </a:cxn>
                <a:cxn ang="0">
                  <a:pos x="21" y="20"/>
                </a:cxn>
                <a:cxn ang="0">
                  <a:pos x="22" y="26"/>
                </a:cxn>
                <a:cxn ang="0">
                  <a:pos x="23" y="32"/>
                </a:cxn>
                <a:cxn ang="0">
                  <a:pos x="25" y="38"/>
                </a:cxn>
                <a:cxn ang="0">
                  <a:pos x="22" y="39"/>
                </a:cxn>
                <a:cxn ang="0">
                  <a:pos x="21" y="45"/>
                </a:cxn>
                <a:cxn ang="0">
                  <a:pos x="20" y="48"/>
                </a:cxn>
                <a:cxn ang="0">
                  <a:pos x="23" y="52"/>
                </a:cxn>
                <a:cxn ang="0">
                  <a:pos x="23" y="54"/>
                </a:cxn>
                <a:cxn ang="0">
                  <a:pos x="17" y="51"/>
                </a:cxn>
                <a:cxn ang="0">
                  <a:pos x="11" y="48"/>
                </a:cxn>
                <a:cxn ang="0">
                  <a:pos x="6" y="48"/>
                </a:cxn>
                <a:cxn ang="0">
                  <a:pos x="6" y="52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68"/>
                </a:cxn>
                <a:cxn ang="0">
                  <a:pos x="6" y="68"/>
                </a:cxn>
                <a:cxn ang="0">
                  <a:pos x="8" y="69"/>
                </a:cxn>
                <a:cxn ang="0">
                  <a:pos x="7" y="69"/>
                </a:cxn>
                <a:cxn ang="0">
                  <a:pos x="9" y="70"/>
                </a:cxn>
                <a:cxn ang="0">
                  <a:pos x="11" y="69"/>
                </a:cxn>
                <a:cxn ang="0">
                  <a:pos x="15" y="70"/>
                </a:cxn>
                <a:cxn ang="0">
                  <a:pos x="18" y="67"/>
                </a:cxn>
                <a:cxn ang="0">
                  <a:pos x="22" y="63"/>
                </a:cxn>
                <a:cxn ang="0">
                  <a:pos x="25" y="62"/>
                </a:cxn>
                <a:cxn ang="0">
                  <a:pos x="24" y="62"/>
                </a:cxn>
                <a:cxn ang="0">
                  <a:pos x="24" y="61"/>
                </a:cxn>
                <a:cxn ang="0">
                  <a:pos x="33" y="57"/>
                </a:cxn>
                <a:cxn ang="0">
                  <a:pos x="37" y="59"/>
                </a:cxn>
                <a:cxn ang="0">
                  <a:pos x="39" y="62"/>
                </a:cxn>
                <a:cxn ang="0">
                  <a:pos x="40" y="64"/>
                </a:cxn>
                <a:cxn ang="0">
                  <a:pos x="43" y="62"/>
                </a:cxn>
                <a:cxn ang="0">
                  <a:pos x="43" y="59"/>
                </a:cxn>
                <a:cxn ang="0">
                  <a:pos x="40" y="54"/>
                </a:cxn>
                <a:cxn ang="0">
                  <a:pos x="40" y="49"/>
                </a:cxn>
                <a:cxn ang="0">
                  <a:pos x="41" y="49"/>
                </a:cxn>
                <a:cxn ang="0">
                  <a:pos x="39" y="44"/>
                </a:cxn>
                <a:cxn ang="0">
                  <a:pos x="38" y="42"/>
                </a:cxn>
                <a:cxn ang="0">
                  <a:pos x="33" y="41"/>
                </a:cxn>
                <a:cxn ang="0">
                  <a:pos x="28" y="39"/>
                </a:cxn>
                <a:cxn ang="0">
                  <a:pos x="26" y="34"/>
                </a:cxn>
                <a:cxn ang="0">
                  <a:pos x="24" y="26"/>
                </a:cxn>
                <a:cxn ang="0">
                  <a:pos x="26" y="23"/>
                </a:cxn>
                <a:cxn ang="0">
                  <a:pos x="25" y="16"/>
                </a:cxn>
                <a:cxn ang="0">
                  <a:pos x="30" y="16"/>
                </a:cxn>
                <a:cxn ang="0">
                  <a:pos x="32" y="20"/>
                </a:cxn>
                <a:cxn ang="0">
                  <a:pos x="36" y="20"/>
                </a:cxn>
                <a:cxn ang="0">
                  <a:pos x="36" y="17"/>
                </a:cxn>
                <a:cxn ang="0">
                  <a:pos x="37" y="15"/>
                </a:cxn>
                <a:cxn ang="0">
                  <a:pos x="38" y="16"/>
                </a:cxn>
                <a:cxn ang="0">
                  <a:pos x="37" y="10"/>
                </a:cxn>
                <a:cxn ang="0">
                  <a:pos x="39" y="6"/>
                </a:cxn>
                <a:cxn ang="0">
                  <a:pos x="39" y="2"/>
                </a:cxn>
                <a:cxn ang="0">
                  <a:pos x="37" y="0"/>
                </a:cxn>
                <a:cxn ang="0">
                  <a:pos x="35" y="0"/>
                </a:cxn>
                <a:cxn ang="0">
                  <a:pos x="28" y="1"/>
                </a:cxn>
                <a:cxn ang="0">
                  <a:pos x="27" y="0"/>
                </a:cxn>
                <a:cxn ang="0">
                  <a:pos x="27" y="5"/>
                </a:cxn>
                <a:cxn ang="0">
                  <a:pos x="27" y="6"/>
                </a:cxn>
              </a:cxnLst>
              <a:rect l="0" t="0" r="r" b="b"/>
              <a:pathLst>
                <a:path w="43" h="70">
                  <a:moveTo>
                    <a:pt x="27" y="6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4" y="70"/>
                    <a:pt x="15" y="70"/>
                  </a:cubicBezTo>
                  <a:cubicBezTo>
                    <a:pt x="15" y="70"/>
                    <a:pt x="18" y="67"/>
                    <a:pt x="18" y="67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3" y="41"/>
                    <a:pt x="33" y="41"/>
                  </a:cubicBezTo>
                  <a:cubicBezTo>
                    <a:pt x="32" y="41"/>
                    <a:pt x="28" y="39"/>
                    <a:pt x="28" y="39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5"/>
                    <a:pt x="27" y="5"/>
                    <a:pt x="27" y="5"/>
                  </a:cubicBezTo>
                  <a:lnTo>
                    <a:pt x="27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16" name="Freeform 382"/>
            <p:cNvSpPr>
              <a:spLocks/>
            </p:cNvSpPr>
            <p:nvPr/>
          </p:nvSpPr>
          <p:spPr bwMode="auto">
            <a:xfrm>
              <a:off x="4381789" y="4123376"/>
              <a:ext cx="185709" cy="140290"/>
            </a:xfrm>
            <a:custGeom>
              <a:avLst/>
              <a:gdLst>
                <a:gd name="T0" fmla="*/ 148299 w 144"/>
                <a:gd name="T1" fmla="*/ 102401 h 109"/>
                <a:gd name="T2" fmla="*/ 156104 w 144"/>
                <a:gd name="T3" fmla="*/ 102401 h 109"/>
                <a:gd name="T4" fmla="*/ 179520 w 144"/>
                <a:gd name="T5" fmla="*/ 71292 h 109"/>
                <a:gd name="T6" fmla="*/ 187325 w 144"/>
                <a:gd name="T7" fmla="*/ 63514 h 109"/>
                <a:gd name="T8" fmla="*/ 171715 w 144"/>
                <a:gd name="T9" fmla="*/ 63514 h 109"/>
                <a:gd name="T10" fmla="*/ 140494 w 144"/>
                <a:gd name="T11" fmla="*/ 32405 h 109"/>
                <a:gd name="T12" fmla="*/ 124883 w 144"/>
                <a:gd name="T13" fmla="*/ 0 h 109"/>
                <a:gd name="T14" fmla="*/ 117078 w 144"/>
                <a:gd name="T15" fmla="*/ 0 h 109"/>
                <a:gd name="T16" fmla="*/ 70247 w 144"/>
                <a:gd name="T17" fmla="*/ 24628 h 109"/>
                <a:gd name="T18" fmla="*/ 31221 w 144"/>
                <a:gd name="T19" fmla="*/ 55737 h 109"/>
                <a:gd name="T20" fmla="*/ 7805 w 144"/>
                <a:gd name="T21" fmla="*/ 86846 h 109"/>
                <a:gd name="T22" fmla="*/ 0 w 144"/>
                <a:gd name="T23" fmla="*/ 110178 h 109"/>
                <a:gd name="T24" fmla="*/ 0 w 144"/>
                <a:gd name="T25" fmla="*/ 125732 h 109"/>
                <a:gd name="T26" fmla="*/ 7805 w 144"/>
                <a:gd name="T27" fmla="*/ 141287 h 109"/>
                <a:gd name="T28" fmla="*/ 46831 w 144"/>
                <a:gd name="T29" fmla="*/ 133510 h 109"/>
                <a:gd name="T30" fmla="*/ 46831 w 144"/>
                <a:gd name="T31" fmla="*/ 141287 h 109"/>
                <a:gd name="T32" fmla="*/ 54636 w 144"/>
                <a:gd name="T33" fmla="*/ 110178 h 109"/>
                <a:gd name="T34" fmla="*/ 93663 w 144"/>
                <a:gd name="T35" fmla="*/ 110178 h 109"/>
                <a:gd name="T36" fmla="*/ 124883 w 144"/>
                <a:gd name="T37" fmla="*/ 110178 h 109"/>
                <a:gd name="T38" fmla="*/ 148299 w 144"/>
                <a:gd name="T39" fmla="*/ 102401 h 1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"/>
                <a:gd name="T61" fmla="*/ 0 h 109"/>
                <a:gd name="T62" fmla="*/ 144 w 144"/>
                <a:gd name="T63" fmla="*/ 109 h 10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  <a:lnTo>
                    <a:pt x="114" y="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17" name="Freeform 383"/>
            <p:cNvSpPr>
              <a:spLocks/>
            </p:cNvSpPr>
            <p:nvPr/>
          </p:nvSpPr>
          <p:spPr bwMode="auto">
            <a:xfrm>
              <a:off x="4381789" y="4123376"/>
              <a:ext cx="185709" cy="140290"/>
            </a:xfrm>
            <a:custGeom>
              <a:avLst/>
              <a:gdLst/>
              <a:ahLst/>
              <a:cxnLst>
                <a:cxn ang="0">
                  <a:pos x="114" y="79"/>
                </a:cxn>
                <a:cxn ang="0">
                  <a:pos x="120" y="79"/>
                </a:cxn>
                <a:cxn ang="0">
                  <a:pos x="138" y="55"/>
                </a:cxn>
                <a:cxn ang="0">
                  <a:pos x="144" y="49"/>
                </a:cxn>
                <a:cxn ang="0">
                  <a:pos x="132" y="49"/>
                </a:cxn>
                <a:cxn ang="0">
                  <a:pos x="108" y="25"/>
                </a:cxn>
                <a:cxn ang="0">
                  <a:pos x="96" y="0"/>
                </a:cxn>
                <a:cxn ang="0">
                  <a:pos x="90" y="0"/>
                </a:cxn>
                <a:cxn ang="0">
                  <a:pos x="54" y="19"/>
                </a:cxn>
                <a:cxn ang="0">
                  <a:pos x="24" y="43"/>
                </a:cxn>
                <a:cxn ang="0">
                  <a:pos x="6" y="67"/>
                </a:cxn>
                <a:cxn ang="0">
                  <a:pos x="0" y="85"/>
                </a:cxn>
                <a:cxn ang="0">
                  <a:pos x="0" y="97"/>
                </a:cxn>
                <a:cxn ang="0">
                  <a:pos x="6" y="109"/>
                </a:cxn>
                <a:cxn ang="0">
                  <a:pos x="36" y="103"/>
                </a:cxn>
                <a:cxn ang="0">
                  <a:pos x="36" y="109"/>
                </a:cxn>
                <a:cxn ang="0">
                  <a:pos x="42" y="85"/>
                </a:cxn>
                <a:cxn ang="0">
                  <a:pos x="72" y="85"/>
                </a:cxn>
                <a:cxn ang="0">
                  <a:pos x="96" y="85"/>
                </a:cxn>
              </a:cxnLst>
              <a:rect l="0" t="0" r="r" b="b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18" name="Freeform 384"/>
            <p:cNvSpPr>
              <a:spLocks/>
            </p:cNvSpPr>
            <p:nvPr/>
          </p:nvSpPr>
          <p:spPr bwMode="auto">
            <a:xfrm>
              <a:off x="4504546" y="4227068"/>
              <a:ext cx="22032" cy="3051"/>
            </a:xfrm>
            <a:custGeom>
              <a:avLst/>
              <a:gdLst>
                <a:gd name="T0" fmla="*/ 0 w 18"/>
                <a:gd name="T1" fmla="*/ 6350 h 6"/>
                <a:gd name="T2" fmla="*/ 7937 w 18"/>
                <a:gd name="T3" fmla="*/ 6350 h 6"/>
                <a:gd name="T4" fmla="*/ 23812 w 18"/>
                <a:gd name="T5" fmla="*/ 0 h 6"/>
                <a:gd name="T6" fmla="*/ 0 w 18"/>
                <a:gd name="T7" fmla="*/ 635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6"/>
                <a:gd name="T14" fmla="*/ 18 w 18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19" name="Freeform 385"/>
            <p:cNvSpPr>
              <a:spLocks/>
            </p:cNvSpPr>
            <p:nvPr/>
          </p:nvSpPr>
          <p:spPr bwMode="auto">
            <a:xfrm>
              <a:off x="4504546" y="4227068"/>
              <a:ext cx="22032" cy="3051"/>
            </a:xfrm>
            <a:custGeom>
              <a:avLst/>
              <a:gdLst>
                <a:gd name="T0" fmla="*/ 0 w 18"/>
                <a:gd name="T1" fmla="*/ 6350 h 6"/>
                <a:gd name="T2" fmla="*/ 7937 w 18"/>
                <a:gd name="T3" fmla="*/ 6350 h 6"/>
                <a:gd name="T4" fmla="*/ 23812 w 18"/>
                <a:gd name="T5" fmla="*/ 0 h 6"/>
                <a:gd name="T6" fmla="*/ 0 60000 65536"/>
                <a:gd name="T7" fmla="*/ 0 60000 65536"/>
                <a:gd name="T8" fmla="*/ 0 60000 65536"/>
                <a:gd name="T9" fmla="*/ 0 w 18"/>
                <a:gd name="T10" fmla="*/ 0 h 6"/>
                <a:gd name="T11" fmla="*/ 18 w 1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20" name="Freeform 386"/>
            <p:cNvSpPr>
              <a:spLocks/>
            </p:cNvSpPr>
            <p:nvPr/>
          </p:nvSpPr>
          <p:spPr bwMode="auto">
            <a:xfrm>
              <a:off x="4425855" y="4230119"/>
              <a:ext cx="100723" cy="134190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60" y="0"/>
                </a:cxn>
                <a:cxn ang="0">
                  <a:pos x="36" y="0"/>
                </a:cxn>
                <a:cxn ang="0">
                  <a:pos x="6" y="0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0" y="66"/>
                </a:cxn>
                <a:cxn ang="0">
                  <a:pos x="0" y="84"/>
                </a:cxn>
                <a:cxn ang="0">
                  <a:pos x="6" y="102"/>
                </a:cxn>
                <a:cxn ang="0">
                  <a:pos x="36" y="102"/>
                </a:cxn>
                <a:cxn ang="0">
                  <a:pos x="78" y="90"/>
                </a:cxn>
                <a:cxn ang="0">
                  <a:pos x="60" y="36"/>
                </a:cxn>
                <a:cxn ang="0">
                  <a:pos x="60" y="6"/>
                </a:cxn>
              </a:cxnLst>
              <a:rect l="0" t="0" r="r" b="b"/>
              <a:pathLst>
                <a:path w="78" h="102">
                  <a:moveTo>
                    <a:pt x="60" y="6"/>
                  </a:moveTo>
                  <a:lnTo>
                    <a:pt x="60" y="0"/>
                  </a:lnTo>
                  <a:lnTo>
                    <a:pt x="36" y="0"/>
                  </a:lnTo>
                  <a:lnTo>
                    <a:pt x="6" y="0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0" y="66"/>
                  </a:lnTo>
                  <a:lnTo>
                    <a:pt x="0" y="84"/>
                  </a:lnTo>
                  <a:lnTo>
                    <a:pt x="6" y="102"/>
                  </a:lnTo>
                  <a:lnTo>
                    <a:pt x="36" y="102"/>
                  </a:lnTo>
                  <a:lnTo>
                    <a:pt x="78" y="90"/>
                  </a:lnTo>
                  <a:lnTo>
                    <a:pt x="60" y="36"/>
                  </a:lnTo>
                  <a:lnTo>
                    <a:pt x="6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21" name="Freeform 387"/>
            <p:cNvSpPr>
              <a:spLocks/>
            </p:cNvSpPr>
            <p:nvPr/>
          </p:nvSpPr>
          <p:spPr bwMode="auto">
            <a:xfrm>
              <a:off x="4576940" y="4129475"/>
              <a:ext cx="295874" cy="268381"/>
            </a:xfrm>
            <a:custGeom>
              <a:avLst/>
              <a:gdLst>
                <a:gd name="T0" fmla="*/ 156243 w 228"/>
                <a:gd name="T1" fmla="*/ 196447 h 205"/>
                <a:gd name="T2" fmla="*/ 195304 w 228"/>
                <a:gd name="T3" fmla="*/ 212059 h 205"/>
                <a:gd name="T4" fmla="*/ 234365 w 228"/>
                <a:gd name="T5" fmla="*/ 157418 h 205"/>
                <a:gd name="T6" fmla="*/ 257801 w 228"/>
                <a:gd name="T7" fmla="*/ 94971 h 205"/>
                <a:gd name="T8" fmla="*/ 265613 w 228"/>
                <a:gd name="T9" fmla="*/ 71554 h 205"/>
                <a:gd name="T10" fmla="*/ 289050 w 228"/>
                <a:gd name="T11" fmla="*/ 63748 h 205"/>
                <a:gd name="T12" fmla="*/ 296862 w 228"/>
                <a:gd name="T13" fmla="*/ 40330 h 205"/>
                <a:gd name="T14" fmla="*/ 273426 w 228"/>
                <a:gd name="T15" fmla="*/ 32524 h 205"/>
                <a:gd name="T16" fmla="*/ 257801 w 228"/>
                <a:gd name="T17" fmla="*/ 9107 h 205"/>
                <a:gd name="T18" fmla="*/ 265613 w 228"/>
                <a:gd name="T19" fmla="*/ 0 h 205"/>
                <a:gd name="T20" fmla="*/ 226553 w 228"/>
                <a:gd name="T21" fmla="*/ 32524 h 205"/>
                <a:gd name="T22" fmla="*/ 187492 w 228"/>
                <a:gd name="T23" fmla="*/ 40330 h 205"/>
                <a:gd name="T24" fmla="*/ 140619 w 228"/>
                <a:gd name="T25" fmla="*/ 40330 h 205"/>
                <a:gd name="T26" fmla="*/ 109370 w 228"/>
                <a:gd name="T27" fmla="*/ 55942 h 205"/>
                <a:gd name="T28" fmla="*/ 62497 w 228"/>
                <a:gd name="T29" fmla="*/ 40330 h 205"/>
                <a:gd name="T30" fmla="*/ 31249 w 228"/>
                <a:gd name="T31" fmla="*/ 40330 h 205"/>
                <a:gd name="T32" fmla="*/ 15624 w 228"/>
                <a:gd name="T33" fmla="*/ 63748 h 205"/>
                <a:gd name="T34" fmla="*/ 15624 w 228"/>
                <a:gd name="T35" fmla="*/ 87165 h 205"/>
                <a:gd name="T36" fmla="*/ 15624 w 228"/>
                <a:gd name="T37" fmla="*/ 118389 h 205"/>
                <a:gd name="T38" fmla="*/ 0 w 228"/>
                <a:gd name="T39" fmla="*/ 173030 h 205"/>
                <a:gd name="T40" fmla="*/ 0 w 228"/>
                <a:gd name="T41" fmla="*/ 212059 h 205"/>
                <a:gd name="T42" fmla="*/ 31249 w 228"/>
                <a:gd name="T43" fmla="*/ 212059 h 205"/>
                <a:gd name="T44" fmla="*/ 62497 w 228"/>
                <a:gd name="T45" fmla="*/ 251088 h 205"/>
                <a:gd name="T46" fmla="*/ 93746 w 228"/>
                <a:gd name="T47" fmla="*/ 258894 h 205"/>
                <a:gd name="T48" fmla="*/ 124995 w 228"/>
                <a:gd name="T49" fmla="*/ 266700 h 205"/>
                <a:gd name="T50" fmla="*/ 132807 w 228"/>
                <a:gd name="T51" fmla="*/ 227671 h 205"/>
                <a:gd name="T52" fmla="*/ 156243 w 228"/>
                <a:gd name="T53" fmla="*/ 196447 h 2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8"/>
                <a:gd name="T82" fmla="*/ 0 h 205"/>
                <a:gd name="T83" fmla="*/ 228 w 228"/>
                <a:gd name="T84" fmla="*/ 205 h 20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8" h="205">
                  <a:moveTo>
                    <a:pt x="120" y="151"/>
                  </a:moveTo>
                  <a:lnTo>
                    <a:pt x="150" y="163"/>
                  </a:lnTo>
                  <a:lnTo>
                    <a:pt x="180" y="121"/>
                  </a:lnTo>
                  <a:lnTo>
                    <a:pt x="198" y="73"/>
                  </a:lnTo>
                  <a:lnTo>
                    <a:pt x="204" y="55"/>
                  </a:lnTo>
                  <a:lnTo>
                    <a:pt x="222" y="49"/>
                  </a:lnTo>
                  <a:lnTo>
                    <a:pt x="228" y="31"/>
                  </a:lnTo>
                  <a:lnTo>
                    <a:pt x="210" y="25"/>
                  </a:lnTo>
                  <a:lnTo>
                    <a:pt x="198" y="7"/>
                  </a:lnTo>
                  <a:lnTo>
                    <a:pt x="204" y="0"/>
                  </a:lnTo>
                  <a:lnTo>
                    <a:pt x="174" y="25"/>
                  </a:lnTo>
                  <a:lnTo>
                    <a:pt x="144" y="31"/>
                  </a:lnTo>
                  <a:lnTo>
                    <a:pt x="108" y="31"/>
                  </a:lnTo>
                  <a:lnTo>
                    <a:pt x="84" y="43"/>
                  </a:lnTo>
                  <a:lnTo>
                    <a:pt x="48" y="31"/>
                  </a:lnTo>
                  <a:lnTo>
                    <a:pt x="24" y="31"/>
                  </a:lnTo>
                  <a:lnTo>
                    <a:pt x="12" y="49"/>
                  </a:lnTo>
                  <a:lnTo>
                    <a:pt x="12" y="67"/>
                  </a:lnTo>
                  <a:lnTo>
                    <a:pt x="12" y="91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24" y="163"/>
                  </a:lnTo>
                  <a:lnTo>
                    <a:pt x="48" y="193"/>
                  </a:lnTo>
                  <a:lnTo>
                    <a:pt x="72" y="199"/>
                  </a:lnTo>
                  <a:lnTo>
                    <a:pt x="96" y="205"/>
                  </a:lnTo>
                  <a:lnTo>
                    <a:pt x="102" y="175"/>
                  </a:lnTo>
                  <a:lnTo>
                    <a:pt x="120" y="1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22" name="Freeform 388"/>
            <p:cNvSpPr>
              <a:spLocks/>
            </p:cNvSpPr>
            <p:nvPr/>
          </p:nvSpPr>
          <p:spPr bwMode="auto">
            <a:xfrm>
              <a:off x="4866519" y="4230119"/>
              <a:ext cx="321055" cy="189087"/>
            </a:xfrm>
            <a:custGeom>
              <a:avLst/>
              <a:gdLst/>
              <a:ahLst/>
              <a:cxnLst>
                <a:cxn ang="0">
                  <a:pos x="78" y="36"/>
                </a:cxn>
                <a:cxn ang="0">
                  <a:pos x="72" y="48"/>
                </a:cxn>
                <a:cxn ang="0">
                  <a:pos x="36" y="60"/>
                </a:cxn>
                <a:cxn ang="0">
                  <a:pos x="12" y="66"/>
                </a:cxn>
                <a:cxn ang="0">
                  <a:pos x="0" y="102"/>
                </a:cxn>
                <a:cxn ang="0">
                  <a:pos x="12" y="132"/>
                </a:cxn>
                <a:cxn ang="0">
                  <a:pos x="18" y="144"/>
                </a:cxn>
                <a:cxn ang="0">
                  <a:pos x="42" y="132"/>
                </a:cxn>
                <a:cxn ang="0">
                  <a:pos x="66" y="132"/>
                </a:cxn>
                <a:cxn ang="0">
                  <a:pos x="78" y="138"/>
                </a:cxn>
                <a:cxn ang="0">
                  <a:pos x="78" y="114"/>
                </a:cxn>
                <a:cxn ang="0">
                  <a:pos x="114" y="108"/>
                </a:cxn>
                <a:cxn ang="0">
                  <a:pos x="144" y="120"/>
                </a:cxn>
                <a:cxn ang="0">
                  <a:pos x="198" y="108"/>
                </a:cxn>
                <a:cxn ang="0">
                  <a:pos x="246" y="102"/>
                </a:cxn>
                <a:cxn ang="0">
                  <a:pos x="246" y="102"/>
                </a:cxn>
                <a:cxn ang="0">
                  <a:pos x="210" y="66"/>
                </a:cxn>
                <a:cxn ang="0">
                  <a:pos x="186" y="54"/>
                </a:cxn>
                <a:cxn ang="0">
                  <a:pos x="168" y="24"/>
                </a:cxn>
                <a:cxn ang="0">
                  <a:pos x="156" y="0"/>
                </a:cxn>
                <a:cxn ang="0">
                  <a:pos x="108" y="30"/>
                </a:cxn>
                <a:cxn ang="0">
                  <a:pos x="78" y="36"/>
                </a:cxn>
              </a:cxnLst>
              <a:rect l="0" t="0" r="r" b="b"/>
              <a:pathLst>
                <a:path w="246" h="144">
                  <a:moveTo>
                    <a:pt x="78" y="36"/>
                  </a:moveTo>
                  <a:lnTo>
                    <a:pt x="72" y="48"/>
                  </a:lnTo>
                  <a:lnTo>
                    <a:pt x="36" y="60"/>
                  </a:lnTo>
                  <a:lnTo>
                    <a:pt x="12" y="66"/>
                  </a:lnTo>
                  <a:lnTo>
                    <a:pt x="0" y="102"/>
                  </a:lnTo>
                  <a:lnTo>
                    <a:pt x="12" y="132"/>
                  </a:lnTo>
                  <a:lnTo>
                    <a:pt x="18" y="144"/>
                  </a:lnTo>
                  <a:lnTo>
                    <a:pt x="42" y="132"/>
                  </a:lnTo>
                  <a:lnTo>
                    <a:pt x="66" y="132"/>
                  </a:lnTo>
                  <a:lnTo>
                    <a:pt x="78" y="138"/>
                  </a:lnTo>
                  <a:lnTo>
                    <a:pt x="78" y="114"/>
                  </a:lnTo>
                  <a:lnTo>
                    <a:pt x="114" y="108"/>
                  </a:lnTo>
                  <a:lnTo>
                    <a:pt x="144" y="120"/>
                  </a:lnTo>
                  <a:lnTo>
                    <a:pt x="198" y="108"/>
                  </a:lnTo>
                  <a:lnTo>
                    <a:pt x="246" y="102"/>
                  </a:lnTo>
                  <a:lnTo>
                    <a:pt x="246" y="102"/>
                  </a:lnTo>
                  <a:lnTo>
                    <a:pt x="210" y="66"/>
                  </a:lnTo>
                  <a:lnTo>
                    <a:pt x="186" y="54"/>
                  </a:lnTo>
                  <a:lnTo>
                    <a:pt x="168" y="24"/>
                  </a:lnTo>
                  <a:lnTo>
                    <a:pt x="156" y="0"/>
                  </a:lnTo>
                  <a:lnTo>
                    <a:pt x="108" y="30"/>
                  </a:lnTo>
                  <a:lnTo>
                    <a:pt x="78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23" name="Freeform 389"/>
            <p:cNvSpPr>
              <a:spLocks/>
            </p:cNvSpPr>
            <p:nvPr/>
          </p:nvSpPr>
          <p:spPr bwMode="auto">
            <a:xfrm>
              <a:off x="4772091" y="4403956"/>
              <a:ext cx="195151" cy="234834"/>
            </a:xfrm>
            <a:custGeom>
              <a:avLst/>
              <a:gdLst/>
              <a:ahLst/>
              <a:cxnLst>
                <a:cxn ang="0">
                  <a:pos x="66" y="162"/>
                </a:cxn>
                <a:cxn ang="0">
                  <a:pos x="90" y="144"/>
                </a:cxn>
                <a:cxn ang="0">
                  <a:pos x="114" y="96"/>
                </a:cxn>
                <a:cxn ang="0">
                  <a:pos x="132" y="78"/>
                </a:cxn>
                <a:cxn ang="0">
                  <a:pos x="150" y="6"/>
                </a:cxn>
                <a:cxn ang="0">
                  <a:pos x="138" y="0"/>
                </a:cxn>
                <a:cxn ang="0">
                  <a:pos x="114" y="0"/>
                </a:cxn>
                <a:cxn ang="0">
                  <a:pos x="90" y="12"/>
                </a:cxn>
                <a:cxn ang="0">
                  <a:pos x="72" y="18"/>
                </a:cxn>
                <a:cxn ang="0">
                  <a:pos x="60" y="30"/>
                </a:cxn>
                <a:cxn ang="0">
                  <a:pos x="48" y="36"/>
                </a:cxn>
                <a:cxn ang="0">
                  <a:pos x="48" y="48"/>
                </a:cxn>
                <a:cxn ang="0">
                  <a:pos x="60" y="54"/>
                </a:cxn>
                <a:cxn ang="0">
                  <a:pos x="54" y="84"/>
                </a:cxn>
                <a:cxn ang="0">
                  <a:pos x="48" y="114"/>
                </a:cxn>
                <a:cxn ang="0">
                  <a:pos x="30" y="114"/>
                </a:cxn>
                <a:cxn ang="0">
                  <a:pos x="12" y="126"/>
                </a:cxn>
                <a:cxn ang="0">
                  <a:pos x="0" y="138"/>
                </a:cxn>
                <a:cxn ang="0">
                  <a:pos x="18" y="156"/>
                </a:cxn>
                <a:cxn ang="0">
                  <a:pos x="24" y="180"/>
                </a:cxn>
                <a:cxn ang="0">
                  <a:pos x="42" y="162"/>
                </a:cxn>
                <a:cxn ang="0">
                  <a:pos x="66" y="162"/>
                </a:cxn>
              </a:cxnLst>
              <a:rect l="0" t="0" r="r" b="b"/>
              <a:pathLst>
                <a:path w="150" h="180">
                  <a:moveTo>
                    <a:pt x="66" y="162"/>
                  </a:moveTo>
                  <a:lnTo>
                    <a:pt x="90" y="144"/>
                  </a:lnTo>
                  <a:lnTo>
                    <a:pt x="114" y="96"/>
                  </a:lnTo>
                  <a:lnTo>
                    <a:pt x="132" y="78"/>
                  </a:lnTo>
                  <a:lnTo>
                    <a:pt x="150" y="6"/>
                  </a:lnTo>
                  <a:lnTo>
                    <a:pt x="138" y="0"/>
                  </a:lnTo>
                  <a:lnTo>
                    <a:pt x="114" y="0"/>
                  </a:lnTo>
                  <a:lnTo>
                    <a:pt x="90" y="12"/>
                  </a:lnTo>
                  <a:lnTo>
                    <a:pt x="72" y="18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60" y="54"/>
                  </a:lnTo>
                  <a:lnTo>
                    <a:pt x="54" y="84"/>
                  </a:lnTo>
                  <a:lnTo>
                    <a:pt x="48" y="114"/>
                  </a:lnTo>
                  <a:lnTo>
                    <a:pt x="30" y="114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18" y="156"/>
                  </a:lnTo>
                  <a:lnTo>
                    <a:pt x="24" y="180"/>
                  </a:lnTo>
                  <a:lnTo>
                    <a:pt x="42" y="162"/>
                  </a:lnTo>
                  <a:lnTo>
                    <a:pt x="66" y="16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24" name="Freeform 390"/>
            <p:cNvSpPr>
              <a:spLocks/>
            </p:cNvSpPr>
            <p:nvPr/>
          </p:nvSpPr>
          <p:spPr bwMode="auto">
            <a:xfrm>
              <a:off x="4731173" y="4452752"/>
              <a:ext cx="119609" cy="131142"/>
            </a:xfrm>
            <a:custGeom>
              <a:avLst/>
              <a:gdLst/>
              <a:ahLst/>
              <a:cxnLst>
                <a:cxn ang="0">
                  <a:pos x="60" y="78"/>
                </a:cxn>
                <a:cxn ang="0">
                  <a:pos x="78" y="78"/>
                </a:cxn>
                <a:cxn ang="0">
                  <a:pos x="84" y="48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78" y="0"/>
                </a:cxn>
                <a:cxn ang="0">
                  <a:pos x="48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54"/>
                </a:cxn>
                <a:cxn ang="0">
                  <a:pos x="30" y="102"/>
                </a:cxn>
                <a:cxn ang="0">
                  <a:pos x="42" y="90"/>
                </a:cxn>
                <a:cxn ang="0">
                  <a:pos x="60" y="78"/>
                </a:cxn>
              </a:cxnLst>
              <a:rect l="0" t="0" r="r" b="b"/>
              <a:pathLst>
                <a:path w="90" h="102">
                  <a:moveTo>
                    <a:pt x="60" y="78"/>
                  </a:moveTo>
                  <a:lnTo>
                    <a:pt x="78" y="78"/>
                  </a:lnTo>
                  <a:lnTo>
                    <a:pt x="84" y="48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78" y="0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54"/>
                  </a:lnTo>
                  <a:lnTo>
                    <a:pt x="30" y="102"/>
                  </a:lnTo>
                  <a:lnTo>
                    <a:pt x="42" y="90"/>
                  </a:lnTo>
                  <a:lnTo>
                    <a:pt x="60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25" name="Freeform 391"/>
            <p:cNvSpPr>
              <a:spLocks/>
            </p:cNvSpPr>
            <p:nvPr/>
          </p:nvSpPr>
          <p:spPr bwMode="auto">
            <a:xfrm>
              <a:off x="4699697" y="4193522"/>
              <a:ext cx="188856" cy="259231"/>
            </a:xfrm>
            <a:custGeom>
              <a:avLst/>
              <a:gdLst>
                <a:gd name="T0" fmla="*/ 187325 w 144"/>
                <a:gd name="T1" fmla="*/ 227398 h 198"/>
                <a:gd name="T2" fmla="*/ 179520 w 144"/>
                <a:gd name="T3" fmla="*/ 211715 h 198"/>
                <a:gd name="T4" fmla="*/ 163909 w 144"/>
                <a:gd name="T5" fmla="*/ 172509 h 198"/>
                <a:gd name="T6" fmla="*/ 179520 w 144"/>
                <a:gd name="T7" fmla="*/ 125461 h 198"/>
                <a:gd name="T8" fmla="*/ 171715 w 144"/>
                <a:gd name="T9" fmla="*/ 125461 h 198"/>
                <a:gd name="T10" fmla="*/ 148299 w 144"/>
                <a:gd name="T11" fmla="*/ 86254 h 198"/>
                <a:gd name="T12" fmla="*/ 148299 w 144"/>
                <a:gd name="T13" fmla="*/ 62730 h 198"/>
                <a:gd name="T14" fmla="*/ 179520 w 144"/>
                <a:gd name="T15" fmla="*/ 54889 h 198"/>
                <a:gd name="T16" fmla="*/ 163909 w 144"/>
                <a:gd name="T17" fmla="*/ 0 h 198"/>
                <a:gd name="T18" fmla="*/ 163909 w 144"/>
                <a:gd name="T19" fmla="*/ 0 h 198"/>
                <a:gd name="T20" fmla="*/ 140494 w 144"/>
                <a:gd name="T21" fmla="*/ 7841 h 198"/>
                <a:gd name="T22" fmla="*/ 132689 w 144"/>
                <a:gd name="T23" fmla="*/ 31365 h 198"/>
                <a:gd name="T24" fmla="*/ 109273 w 144"/>
                <a:gd name="T25" fmla="*/ 94096 h 198"/>
                <a:gd name="T26" fmla="*/ 70247 w 144"/>
                <a:gd name="T27" fmla="*/ 148985 h 198"/>
                <a:gd name="T28" fmla="*/ 31221 w 144"/>
                <a:gd name="T29" fmla="*/ 133302 h 198"/>
                <a:gd name="T30" fmla="*/ 7805 w 144"/>
                <a:gd name="T31" fmla="*/ 164667 h 198"/>
                <a:gd name="T32" fmla="*/ 0 w 144"/>
                <a:gd name="T33" fmla="*/ 203874 h 198"/>
                <a:gd name="T34" fmla="*/ 23416 w 144"/>
                <a:gd name="T35" fmla="*/ 203874 h 198"/>
                <a:gd name="T36" fmla="*/ 31221 w 144"/>
                <a:gd name="T37" fmla="*/ 258763 h 198"/>
                <a:gd name="T38" fmla="*/ 93663 w 144"/>
                <a:gd name="T39" fmla="*/ 258763 h 198"/>
                <a:gd name="T40" fmla="*/ 132689 w 144"/>
                <a:gd name="T41" fmla="*/ 258763 h 198"/>
                <a:gd name="T42" fmla="*/ 187325 w 144"/>
                <a:gd name="T43" fmla="*/ 227398 h 19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4"/>
                <a:gd name="T67" fmla="*/ 0 h 198"/>
                <a:gd name="T68" fmla="*/ 144 w 144"/>
                <a:gd name="T69" fmla="*/ 198 h 19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4" h="198">
                  <a:moveTo>
                    <a:pt x="144" y="174"/>
                  </a:moveTo>
                  <a:lnTo>
                    <a:pt x="138" y="162"/>
                  </a:lnTo>
                  <a:lnTo>
                    <a:pt x="126" y="132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14" y="66"/>
                  </a:lnTo>
                  <a:lnTo>
                    <a:pt x="114" y="48"/>
                  </a:lnTo>
                  <a:lnTo>
                    <a:pt x="138" y="42"/>
                  </a:lnTo>
                  <a:lnTo>
                    <a:pt x="126" y="0"/>
                  </a:lnTo>
                  <a:lnTo>
                    <a:pt x="108" y="6"/>
                  </a:lnTo>
                  <a:lnTo>
                    <a:pt x="102" y="24"/>
                  </a:lnTo>
                  <a:lnTo>
                    <a:pt x="84" y="72"/>
                  </a:lnTo>
                  <a:lnTo>
                    <a:pt x="54" y="114"/>
                  </a:lnTo>
                  <a:lnTo>
                    <a:pt x="24" y="102"/>
                  </a:lnTo>
                  <a:lnTo>
                    <a:pt x="6" y="126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24" y="198"/>
                  </a:lnTo>
                  <a:lnTo>
                    <a:pt x="72" y="198"/>
                  </a:lnTo>
                  <a:lnTo>
                    <a:pt x="102" y="198"/>
                  </a:lnTo>
                  <a:lnTo>
                    <a:pt x="144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26" name="Freeform 392"/>
            <p:cNvSpPr>
              <a:spLocks/>
            </p:cNvSpPr>
            <p:nvPr/>
          </p:nvSpPr>
          <p:spPr bwMode="auto">
            <a:xfrm>
              <a:off x="4699697" y="4193522"/>
              <a:ext cx="188856" cy="259231"/>
            </a:xfrm>
            <a:custGeom>
              <a:avLst/>
              <a:gdLst/>
              <a:ahLst/>
              <a:cxnLst>
                <a:cxn ang="0">
                  <a:pos x="144" y="174"/>
                </a:cxn>
                <a:cxn ang="0">
                  <a:pos x="138" y="162"/>
                </a:cxn>
                <a:cxn ang="0">
                  <a:pos x="126" y="132"/>
                </a:cxn>
                <a:cxn ang="0">
                  <a:pos x="138" y="96"/>
                </a:cxn>
                <a:cxn ang="0">
                  <a:pos x="132" y="96"/>
                </a:cxn>
                <a:cxn ang="0">
                  <a:pos x="114" y="66"/>
                </a:cxn>
                <a:cxn ang="0">
                  <a:pos x="114" y="48"/>
                </a:cxn>
                <a:cxn ang="0">
                  <a:pos x="138" y="42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08" y="6"/>
                </a:cxn>
                <a:cxn ang="0">
                  <a:pos x="102" y="24"/>
                </a:cxn>
                <a:cxn ang="0">
                  <a:pos x="84" y="72"/>
                </a:cxn>
                <a:cxn ang="0">
                  <a:pos x="54" y="114"/>
                </a:cxn>
                <a:cxn ang="0">
                  <a:pos x="24" y="102"/>
                </a:cxn>
                <a:cxn ang="0">
                  <a:pos x="6" y="126"/>
                </a:cxn>
                <a:cxn ang="0">
                  <a:pos x="0" y="156"/>
                </a:cxn>
                <a:cxn ang="0">
                  <a:pos x="18" y="156"/>
                </a:cxn>
                <a:cxn ang="0">
                  <a:pos x="24" y="198"/>
                </a:cxn>
                <a:cxn ang="0">
                  <a:pos x="72" y="198"/>
                </a:cxn>
                <a:cxn ang="0">
                  <a:pos x="102" y="198"/>
                </a:cxn>
              </a:cxnLst>
              <a:rect l="0" t="0" r="r" b="b"/>
              <a:pathLst>
                <a:path w="144" h="198">
                  <a:moveTo>
                    <a:pt x="144" y="174"/>
                  </a:moveTo>
                  <a:lnTo>
                    <a:pt x="138" y="162"/>
                  </a:lnTo>
                  <a:lnTo>
                    <a:pt x="126" y="132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14" y="66"/>
                  </a:lnTo>
                  <a:lnTo>
                    <a:pt x="114" y="48"/>
                  </a:lnTo>
                  <a:lnTo>
                    <a:pt x="138" y="42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08" y="6"/>
                  </a:lnTo>
                  <a:lnTo>
                    <a:pt x="102" y="24"/>
                  </a:lnTo>
                  <a:lnTo>
                    <a:pt x="84" y="72"/>
                  </a:lnTo>
                  <a:lnTo>
                    <a:pt x="54" y="114"/>
                  </a:lnTo>
                  <a:lnTo>
                    <a:pt x="24" y="102"/>
                  </a:lnTo>
                  <a:lnTo>
                    <a:pt x="6" y="126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24" y="198"/>
                  </a:lnTo>
                  <a:lnTo>
                    <a:pt x="72" y="198"/>
                  </a:lnTo>
                  <a:lnTo>
                    <a:pt x="102" y="198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27" name="Freeform 393"/>
            <p:cNvSpPr>
              <a:spLocks/>
            </p:cNvSpPr>
            <p:nvPr/>
          </p:nvSpPr>
          <p:spPr bwMode="auto">
            <a:xfrm>
              <a:off x="4526579" y="4184372"/>
              <a:ext cx="66101" cy="158589"/>
            </a:xfrm>
            <a:custGeom>
              <a:avLst/>
              <a:gdLst/>
              <a:ahLst/>
              <a:cxnLst>
                <a:cxn ang="0">
                  <a:pos x="48" y="48"/>
                </a:cxn>
                <a:cxn ang="0">
                  <a:pos x="48" y="24"/>
                </a:cxn>
                <a:cxn ang="0">
                  <a:pos x="48" y="6"/>
                </a:cxn>
                <a:cxn ang="0">
                  <a:pos x="42" y="6"/>
                </a:cxn>
                <a:cxn ang="0">
                  <a:pos x="30" y="0"/>
                </a:cxn>
                <a:cxn ang="0">
                  <a:pos x="24" y="6"/>
                </a:cxn>
                <a:cxn ang="0">
                  <a:pos x="6" y="30"/>
                </a:cxn>
                <a:cxn ang="0">
                  <a:pos x="0" y="30"/>
                </a:cxn>
                <a:cxn ang="0">
                  <a:pos x="0" y="48"/>
                </a:cxn>
                <a:cxn ang="0">
                  <a:pos x="6" y="90"/>
                </a:cxn>
                <a:cxn ang="0">
                  <a:pos x="24" y="120"/>
                </a:cxn>
                <a:cxn ang="0">
                  <a:pos x="24" y="120"/>
                </a:cxn>
                <a:cxn ang="0">
                  <a:pos x="36" y="120"/>
                </a:cxn>
                <a:cxn ang="0">
                  <a:pos x="36" y="90"/>
                </a:cxn>
                <a:cxn ang="0">
                  <a:pos x="48" y="48"/>
                </a:cxn>
              </a:cxnLst>
              <a:rect l="0" t="0" r="r" b="b"/>
              <a:pathLst>
                <a:path w="48" h="120">
                  <a:moveTo>
                    <a:pt x="48" y="48"/>
                  </a:moveTo>
                  <a:lnTo>
                    <a:pt x="48" y="24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6" y="90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36" y="120"/>
                  </a:lnTo>
                  <a:lnTo>
                    <a:pt x="36" y="90"/>
                  </a:lnTo>
                  <a:lnTo>
                    <a:pt x="48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28" name="Freeform 394"/>
            <p:cNvSpPr>
              <a:spLocks/>
            </p:cNvSpPr>
            <p:nvPr/>
          </p:nvSpPr>
          <p:spPr bwMode="auto">
            <a:xfrm>
              <a:off x="4504546" y="4227068"/>
              <a:ext cx="53508" cy="121991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18" y="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42"/>
                </a:cxn>
                <a:cxn ang="0">
                  <a:pos x="18" y="96"/>
                </a:cxn>
                <a:cxn ang="0">
                  <a:pos x="42" y="90"/>
                </a:cxn>
                <a:cxn ang="0">
                  <a:pos x="24" y="60"/>
                </a:cxn>
                <a:cxn ang="0">
                  <a:pos x="18" y="18"/>
                </a:cxn>
              </a:cxnLst>
              <a:rect l="0" t="0" r="r" b="b"/>
              <a:pathLst>
                <a:path w="42" h="96">
                  <a:moveTo>
                    <a:pt x="18" y="18"/>
                  </a:moveTo>
                  <a:lnTo>
                    <a:pt x="18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42"/>
                  </a:lnTo>
                  <a:lnTo>
                    <a:pt x="18" y="96"/>
                  </a:lnTo>
                  <a:lnTo>
                    <a:pt x="42" y="90"/>
                  </a:lnTo>
                  <a:lnTo>
                    <a:pt x="24" y="60"/>
                  </a:lnTo>
                  <a:lnTo>
                    <a:pt x="18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29" name="Freeform 395"/>
            <p:cNvSpPr>
              <a:spLocks/>
            </p:cNvSpPr>
            <p:nvPr/>
          </p:nvSpPr>
          <p:spPr bwMode="auto">
            <a:xfrm>
              <a:off x="4794125" y="4922419"/>
              <a:ext cx="321055" cy="323277"/>
            </a:xfrm>
            <a:custGeom>
              <a:avLst/>
              <a:gdLst/>
              <a:ahLst/>
              <a:cxnLst>
                <a:cxn ang="0">
                  <a:pos x="126" y="252"/>
                </a:cxn>
                <a:cxn ang="0">
                  <a:pos x="144" y="246"/>
                </a:cxn>
                <a:cxn ang="0">
                  <a:pos x="156" y="162"/>
                </a:cxn>
                <a:cxn ang="0">
                  <a:pos x="156" y="108"/>
                </a:cxn>
                <a:cxn ang="0">
                  <a:pos x="168" y="102"/>
                </a:cxn>
                <a:cxn ang="0">
                  <a:pos x="174" y="36"/>
                </a:cxn>
                <a:cxn ang="0">
                  <a:pos x="222" y="24"/>
                </a:cxn>
                <a:cxn ang="0">
                  <a:pos x="240" y="18"/>
                </a:cxn>
                <a:cxn ang="0">
                  <a:pos x="240" y="18"/>
                </a:cxn>
                <a:cxn ang="0">
                  <a:pos x="240" y="18"/>
                </a:cxn>
                <a:cxn ang="0">
                  <a:pos x="246" y="18"/>
                </a:cxn>
                <a:cxn ang="0">
                  <a:pos x="234" y="12"/>
                </a:cxn>
                <a:cxn ang="0">
                  <a:pos x="210" y="12"/>
                </a:cxn>
                <a:cxn ang="0">
                  <a:pos x="216" y="18"/>
                </a:cxn>
                <a:cxn ang="0">
                  <a:pos x="210" y="12"/>
                </a:cxn>
                <a:cxn ang="0">
                  <a:pos x="174" y="18"/>
                </a:cxn>
                <a:cxn ang="0">
                  <a:pos x="126" y="18"/>
                </a:cxn>
                <a:cxn ang="0">
                  <a:pos x="114" y="12"/>
                </a:cxn>
                <a:cxn ang="0">
                  <a:pos x="30" y="12"/>
                </a:cxn>
                <a:cxn ang="0">
                  <a:pos x="18" y="0"/>
                </a:cxn>
                <a:cxn ang="0">
                  <a:pos x="6" y="6"/>
                </a:cxn>
                <a:cxn ang="0">
                  <a:pos x="0" y="42"/>
                </a:cxn>
                <a:cxn ang="0">
                  <a:pos x="42" y="126"/>
                </a:cxn>
                <a:cxn ang="0">
                  <a:pos x="48" y="144"/>
                </a:cxn>
                <a:cxn ang="0">
                  <a:pos x="60" y="222"/>
                </a:cxn>
                <a:cxn ang="0">
                  <a:pos x="90" y="252"/>
                </a:cxn>
                <a:cxn ang="0">
                  <a:pos x="96" y="240"/>
                </a:cxn>
                <a:cxn ang="0">
                  <a:pos x="126" y="252"/>
                </a:cxn>
              </a:cxnLst>
              <a:rect l="0" t="0" r="r" b="b"/>
              <a:pathLst>
                <a:path w="246" h="252">
                  <a:moveTo>
                    <a:pt x="126" y="252"/>
                  </a:moveTo>
                  <a:lnTo>
                    <a:pt x="144" y="246"/>
                  </a:lnTo>
                  <a:lnTo>
                    <a:pt x="156" y="162"/>
                  </a:lnTo>
                  <a:lnTo>
                    <a:pt x="156" y="108"/>
                  </a:lnTo>
                  <a:lnTo>
                    <a:pt x="168" y="102"/>
                  </a:lnTo>
                  <a:lnTo>
                    <a:pt x="174" y="36"/>
                  </a:lnTo>
                  <a:lnTo>
                    <a:pt x="222" y="24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46" y="18"/>
                  </a:lnTo>
                  <a:lnTo>
                    <a:pt x="234" y="12"/>
                  </a:lnTo>
                  <a:lnTo>
                    <a:pt x="210" y="12"/>
                  </a:lnTo>
                  <a:lnTo>
                    <a:pt x="216" y="18"/>
                  </a:lnTo>
                  <a:lnTo>
                    <a:pt x="210" y="12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14" y="12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42"/>
                  </a:lnTo>
                  <a:lnTo>
                    <a:pt x="42" y="126"/>
                  </a:lnTo>
                  <a:lnTo>
                    <a:pt x="48" y="144"/>
                  </a:lnTo>
                  <a:lnTo>
                    <a:pt x="60" y="222"/>
                  </a:lnTo>
                  <a:lnTo>
                    <a:pt x="90" y="252"/>
                  </a:lnTo>
                  <a:lnTo>
                    <a:pt x="96" y="240"/>
                  </a:lnTo>
                  <a:lnTo>
                    <a:pt x="126" y="2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30" name="Freeform 396"/>
            <p:cNvSpPr>
              <a:spLocks/>
            </p:cNvSpPr>
            <p:nvPr/>
          </p:nvSpPr>
          <p:spPr bwMode="auto">
            <a:xfrm>
              <a:off x="4526579" y="4028834"/>
              <a:ext cx="81838" cy="9454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10" y="0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10" y="8"/>
                    <a:pt x="10" y="8"/>
                  </a:cubicBezTo>
                  <a:cubicBezTo>
                    <a:pt x="10" y="7"/>
                    <a:pt x="10" y="0"/>
                    <a:pt x="1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31" name="Freeform 397"/>
            <p:cNvSpPr>
              <a:spLocks/>
            </p:cNvSpPr>
            <p:nvPr/>
          </p:nvSpPr>
          <p:spPr bwMode="auto">
            <a:xfrm>
              <a:off x="220663" y="1968460"/>
              <a:ext cx="676735" cy="921034"/>
            </a:xfrm>
            <a:custGeom>
              <a:avLst/>
              <a:gdLst>
                <a:gd name="T0" fmla="*/ 660548 w 516"/>
                <a:gd name="T1" fmla="*/ 124886 h 709"/>
                <a:gd name="T2" fmla="*/ 636957 w 516"/>
                <a:gd name="T3" fmla="*/ 101470 h 709"/>
                <a:gd name="T4" fmla="*/ 566184 w 516"/>
                <a:gd name="T5" fmla="*/ 109276 h 709"/>
                <a:gd name="T6" fmla="*/ 463956 w 516"/>
                <a:gd name="T7" fmla="*/ 62443 h 709"/>
                <a:gd name="T8" fmla="*/ 416774 w 516"/>
                <a:gd name="T9" fmla="*/ 70249 h 709"/>
                <a:gd name="T10" fmla="*/ 377456 w 516"/>
                <a:gd name="T11" fmla="*/ 46832 h 709"/>
                <a:gd name="T12" fmla="*/ 369592 w 516"/>
                <a:gd name="T13" fmla="*/ 23416 h 709"/>
                <a:gd name="T14" fmla="*/ 298819 w 516"/>
                <a:gd name="T15" fmla="*/ 0 h 709"/>
                <a:gd name="T16" fmla="*/ 259501 w 516"/>
                <a:gd name="T17" fmla="*/ 31222 h 709"/>
                <a:gd name="T18" fmla="*/ 196592 w 516"/>
                <a:gd name="T19" fmla="*/ 54638 h 709"/>
                <a:gd name="T20" fmla="*/ 149410 w 516"/>
                <a:gd name="T21" fmla="*/ 85859 h 709"/>
                <a:gd name="T22" fmla="*/ 117955 w 516"/>
                <a:gd name="T23" fmla="*/ 163913 h 709"/>
                <a:gd name="T24" fmla="*/ 55046 w 516"/>
                <a:gd name="T25" fmla="*/ 179524 h 709"/>
                <a:gd name="T26" fmla="*/ 55046 w 516"/>
                <a:gd name="T27" fmla="*/ 226357 h 709"/>
                <a:gd name="T28" fmla="*/ 102228 w 516"/>
                <a:gd name="T29" fmla="*/ 288800 h 709"/>
                <a:gd name="T30" fmla="*/ 149410 w 516"/>
                <a:gd name="T31" fmla="*/ 312216 h 709"/>
                <a:gd name="T32" fmla="*/ 149410 w 516"/>
                <a:gd name="T33" fmla="*/ 343438 h 709"/>
                <a:gd name="T34" fmla="*/ 117955 w 516"/>
                <a:gd name="T35" fmla="*/ 359048 h 709"/>
                <a:gd name="T36" fmla="*/ 78637 w 516"/>
                <a:gd name="T37" fmla="*/ 343438 h 709"/>
                <a:gd name="T38" fmla="*/ 0 w 516"/>
                <a:gd name="T39" fmla="*/ 398075 h 709"/>
                <a:gd name="T40" fmla="*/ 23591 w 516"/>
                <a:gd name="T41" fmla="*/ 421492 h 709"/>
                <a:gd name="T42" fmla="*/ 55046 w 516"/>
                <a:gd name="T43" fmla="*/ 452713 h 709"/>
                <a:gd name="T44" fmla="*/ 125819 w 516"/>
                <a:gd name="T45" fmla="*/ 452713 h 709"/>
                <a:gd name="T46" fmla="*/ 180864 w 516"/>
                <a:gd name="T47" fmla="*/ 460519 h 709"/>
                <a:gd name="T48" fmla="*/ 157273 w 516"/>
                <a:gd name="T49" fmla="*/ 515156 h 709"/>
                <a:gd name="T50" fmla="*/ 94364 w 516"/>
                <a:gd name="T51" fmla="*/ 538573 h 709"/>
                <a:gd name="T52" fmla="*/ 47182 w 516"/>
                <a:gd name="T53" fmla="*/ 569794 h 709"/>
                <a:gd name="T54" fmla="*/ 39318 w 516"/>
                <a:gd name="T55" fmla="*/ 608821 h 709"/>
                <a:gd name="T56" fmla="*/ 94364 w 516"/>
                <a:gd name="T57" fmla="*/ 647848 h 709"/>
                <a:gd name="T58" fmla="*/ 102228 w 516"/>
                <a:gd name="T59" fmla="*/ 688176 h 709"/>
                <a:gd name="T60" fmla="*/ 141546 w 516"/>
                <a:gd name="T61" fmla="*/ 703787 h 709"/>
                <a:gd name="T62" fmla="*/ 149410 w 516"/>
                <a:gd name="T63" fmla="*/ 758425 h 709"/>
                <a:gd name="T64" fmla="*/ 204455 w 516"/>
                <a:gd name="T65" fmla="*/ 750619 h 709"/>
                <a:gd name="T66" fmla="*/ 275228 w 516"/>
                <a:gd name="T67" fmla="*/ 750619 h 709"/>
                <a:gd name="T68" fmla="*/ 235910 w 516"/>
                <a:gd name="T69" fmla="*/ 820868 h 709"/>
                <a:gd name="T70" fmla="*/ 117955 w 516"/>
                <a:gd name="T71" fmla="*/ 922338 h 709"/>
                <a:gd name="T72" fmla="*/ 251637 w 516"/>
                <a:gd name="T73" fmla="*/ 852089 h 709"/>
                <a:gd name="T74" fmla="*/ 353865 w 516"/>
                <a:gd name="T75" fmla="*/ 742814 h 709"/>
                <a:gd name="T76" fmla="*/ 346001 w 516"/>
                <a:gd name="T77" fmla="*/ 719398 h 709"/>
                <a:gd name="T78" fmla="*/ 408910 w 516"/>
                <a:gd name="T79" fmla="*/ 640043 h 709"/>
                <a:gd name="T80" fmla="*/ 424638 w 516"/>
                <a:gd name="T81" fmla="*/ 672565 h 709"/>
                <a:gd name="T82" fmla="*/ 432501 w 516"/>
                <a:gd name="T83" fmla="*/ 711592 h 709"/>
                <a:gd name="T84" fmla="*/ 479683 w 516"/>
                <a:gd name="T85" fmla="*/ 672565 h 709"/>
                <a:gd name="T86" fmla="*/ 534729 w 516"/>
                <a:gd name="T87" fmla="*/ 640043 h 709"/>
                <a:gd name="T88" fmla="*/ 558320 w 516"/>
                <a:gd name="T89" fmla="*/ 656954 h 709"/>
                <a:gd name="T90" fmla="*/ 676275 w 516"/>
                <a:gd name="T91" fmla="*/ 680371 h 709"/>
                <a:gd name="T92" fmla="*/ 676275 w 516"/>
                <a:gd name="T93" fmla="*/ 124886 h 709"/>
                <a:gd name="T94" fmla="*/ 660548 w 516"/>
                <a:gd name="T95" fmla="*/ 124886 h 7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16"/>
                <a:gd name="T145" fmla="*/ 0 h 709"/>
                <a:gd name="T146" fmla="*/ 516 w 516"/>
                <a:gd name="T147" fmla="*/ 709 h 70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16" h="709">
                  <a:moveTo>
                    <a:pt x="504" y="96"/>
                  </a:moveTo>
                  <a:lnTo>
                    <a:pt x="486" y="78"/>
                  </a:lnTo>
                  <a:lnTo>
                    <a:pt x="432" y="84"/>
                  </a:lnTo>
                  <a:lnTo>
                    <a:pt x="354" y="48"/>
                  </a:lnTo>
                  <a:lnTo>
                    <a:pt x="318" y="54"/>
                  </a:lnTo>
                  <a:lnTo>
                    <a:pt x="288" y="36"/>
                  </a:lnTo>
                  <a:lnTo>
                    <a:pt x="282" y="18"/>
                  </a:lnTo>
                  <a:lnTo>
                    <a:pt x="228" y="0"/>
                  </a:lnTo>
                  <a:lnTo>
                    <a:pt x="198" y="24"/>
                  </a:lnTo>
                  <a:lnTo>
                    <a:pt x="150" y="42"/>
                  </a:lnTo>
                  <a:lnTo>
                    <a:pt x="114" y="66"/>
                  </a:lnTo>
                  <a:lnTo>
                    <a:pt x="90" y="126"/>
                  </a:lnTo>
                  <a:lnTo>
                    <a:pt x="42" y="138"/>
                  </a:lnTo>
                  <a:lnTo>
                    <a:pt x="42" y="174"/>
                  </a:lnTo>
                  <a:lnTo>
                    <a:pt x="78" y="222"/>
                  </a:lnTo>
                  <a:lnTo>
                    <a:pt x="114" y="240"/>
                  </a:lnTo>
                  <a:lnTo>
                    <a:pt x="114" y="264"/>
                  </a:lnTo>
                  <a:lnTo>
                    <a:pt x="90" y="276"/>
                  </a:lnTo>
                  <a:lnTo>
                    <a:pt x="60" y="264"/>
                  </a:lnTo>
                  <a:lnTo>
                    <a:pt x="0" y="306"/>
                  </a:lnTo>
                  <a:lnTo>
                    <a:pt x="18" y="324"/>
                  </a:lnTo>
                  <a:lnTo>
                    <a:pt x="42" y="348"/>
                  </a:lnTo>
                  <a:lnTo>
                    <a:pt x="96" y="348"/>
                  </a:lnTo>
                  <a:lnTo>
                    <a:pt x="138" y="354"/>
                  </a:lnTo>
                  <a:lnTo>
                    <a:pt x="120" y="396"/>
                  </a:lnTo>
                  <a:lnTo>
                    <a:pt x="72" y="414"/>
                  </a:lnTo>
                  <a:lnTo>
                    <a:pt x="36" y="438"/>
                  </a:lnTo>
                  <a:lnTo>
                    <a:pt x="30" y="468"/>
                  </a:lnTo>
                  <a:lnTo>
                    <a:pt x="72" y="498"/>
                  </a:lnTo>
                  <a:lnTo>
                    <a:pt x="78" y="529"/>
                  </a:lnTo>
                  <a:lnTo>
                    <a:pt x="108" y="541"/>
                  </a:lnTo>
                  <a:lnTo>
                    <a:pt x="114" y="583"/>
                  </a:lnTo>
                  <a:lnTo>
                    <a:pt x="156" y="577"/>
                  </a:lnTo>
                  <a:lnTo>
                    <a:pt x="210" y="577"/>
                  </a:lnTo>
                  <a:lnTo>
                    <a:pt x="180" y="631"/>
                  </a:lnTo>
                  <a:lnTo>
                    <a:pt x="90" y="709"/>
                  </a:lnTo>
                  <a:lnTo>
                    <a:pt x="192" y="655"/>
                  </a:lnTo>
                  <a:lnTo>
                    <a:pt x="270" y="571"/>
                  </a:lnTo>
                  <a:lnTo>
                    <a:pt x="264" y="553"/>
                  </a:lnTo>
                  <a:lnTo>
                    <a:pt x="312" y="492"/>
                  </a:lnTo>
                  <a:lnTo>
                    <a:pt x="324" y="517"/>
                  </a:lnTo>
                  <a:lnTo>
                    <a:pt x="330" y="547"/>
                  </a:lnTo>
                  <a:lnTo>
                    <a:pt x="366" y="517"/>
                  </a:lnTo>
                  <a:lnTo>
                    <a:pt x="408" y="492"/>
                  </a:lnTo>
                  <a:lnTo>
                    <a:pt x="426" y="505"/>
                  </a:lnTo>
                  <a:lnTo>
                    <a:pt x="516" y="523"/>
                  </a:lnTo>
                  <a:lnTo>
                    <a:pt x="516" y="96"/>
                  </a:lnTo>
                  <a:lnTo>
                    <a:pt x="504" y="96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32" name="Freeform 398"/>
            <p:cNvSpPr>
              <a:spLocks/>
            </p:cNvSpPr>
            <p:nvPr/>
          </p:nvSpPr>
          <p:spPr bwMode="auto">
            <a:xfrm>
              <a:off x="897398" y="1918384"/>
              <a:ext cx="2118333" cy="1451697"/>
            </a:xfrm>
            <a:custGeom>
              <a:avLst/>
              <a:gdLst>
                <a:gd name="T0" fmla="*/ 1271326 w 1622"/>
                <a:gd name="T1" fmla="*/ 1241896 h 1117"/>
                <a:gd name="T2" fmla="*/ 1451637 w 1622"/>
                <a:gd name="T3" fmla="*/ 1405748 h 1117"/>
                <a:gd name="T4" fmla="*/ 1554859 w 1622"/>
                <a:gd name="T5" fmla="*/ 1421353 h 1117"/>
                <a:gd name="T6" fmla="*/ 1648935 w 1622"/>
                <a:gd name="T7" fmla="*/ 1366736 h 1117"/>
                <a:gd name="T8" fmla="*/ 1790048 w 1622"/>
                <a:gd name="T9" fmla="*/ 1273106 h 1117"/>
                <a:gd name="T10" fmla="*/ 1837086 w 1622"/>
                <a:gd name="T11" fmla="*/ 1358933 h 1117"/>
                <a:gd name="T12" fmla="*/ 1891963 w 1622"/>
                <a:gd name="T13" fmla="*/ 1343328 h 1117"/>
                <a:gd name="T14" fmla="*/ 1891963 w 1622"/>
                <a:gd name="T15" fmla="*/ 1397946 h 1117"/>
                <a:gd name="T16" fmla="*/ 1986038 w 1622"/>
                <a:gd name="T17" fmla="*/ 1312118 h 1117"/>
                <a:gd name="T18" fmla="*/ 1884123 w 1622"/>
                <a:gd name="T19" fmla="*/ 1257501 h 1117"/>
                <a:gd name="T20" fmla="*/ 1915482 w 1622"/>
                <a:gd name="T21" fmla="*/ 1202883 h 1117"/>
                <a:gd name="T22" fmla="*/ 1750850 w 1622"/>
                <a:gd name="T23" fmla="*/ 1273106 h 1117"/>
                <a:gd name="T24" fmla="*/ 1829246 w 1622"/>
                <a:gd name="T25" fmla="*/ 1187278 h 1117"/>
                <a:gd name="T26" fmla="*/ 1954680 w 1622"/>
                <a:gd name="T27" fmla="*/ 1163871 h 1117"/>
                <a:gd name="T28" fmla="*/ 2080114 w 1622"/>
                <a:gd name="T29" fmla="*/ 1117056 h 1117"/>
                <a:gd name="T30" fmla="*/ 2087954 w 1622"/>
                <a:gd name="T31" fmla="*/ 1007821 h 1117"/>
                <a:gd name="T32" fmla="*/ 1978199 w 1622"/>
                <a:gd name="T33" fmla="*/ 914191 h 1117"/>
                <a:gd name="T34" fmla="*/ 1891963 w 1622"/>
                <a:gd name="T35" fmla="*/ 719129 h 1117"/>
                <a:gd name="T36" fmla="*/ 1813567 w 1622"/>
                <a:gd name="T37" fmla="*/ 804957 h 1117"/>
                <a:gd name="T38" fmla="*/ 1774369 w 1622"/>
                <a:gd name="T39" fmla="*/ 789352 h 1117"/>
                <a:gd name="T40" fmla="*/ 1727331 w 1622"/>
                <a:gd name="T41" fmla="*/ 671014 h 1117"/>
                <a:gd name="T42" fmla="*/ 1648935 w 1622"/>
                <a:gd name="T43" fmla="*/ 624199 h 1117"/>
                <a:gd name="T44" fmla="*/ 1570538 w 1622"/>
                <a:gd name="T45" fmla="*/ 616396 h 1117"/>
                <a:gd name="T46" fmla="*/ 1570538 w 1622"/>
                <a:gd name="T47" fmla="*/ 695722 h 1117"/>
                <a:gd name="T48" fmla="*/ 1554859 w 1622"/>
                <a:gd name="T49" fmla="*/ 812759 h 1117"/>
                <a:gd name="T50" fmla="*/ 1523501 w 1622"/>
                <a:gd name="T51" fmla="*/ 976611 h 1117"/>
                <a:gd name="T52" fmla="*/ 1507821 w 1622"/>
                <a:gd name="T53" fmla="*/ 1117056 h 1117"/>
                <a:gd name="T54" fmla="*/ 1459477 w 1622"/>
                <a:gd name="T55" fmla="*/ 961006 h 1117"/>
                <a:gd name="T56" fmla="*/ 1232128 w 1622"/>
                <a:gd name="T57" fmla="*/ 867376 h 1117"/>
                <a:gd name="T58" fmla="*/ 1177250 w 1622"/>
                <a:gd name="T59" fmla="*/ 797154 h 1117"/>
                <a:gd name="T60" fmla="*/ 1216448 w 1622"/>
                <a:gd name="T61" fmla="*/ 585186 h 1117"/>
                <a:gd name="T62" fmla="*/ 1294845 w 1622"/>
                <a:gd name="T63" fmla="*/ 522767 h 1117"/>
                <a:gd name="T64" fmla="*/ 1341883 w 1622"/>
                <a:gd name="T65" fmla="*/ 444742 h 1117"/>
                <a:gd name="T66" fmla="*/ 1435958 w 1622"/>
                <a:gd name="T67" fmla="*/ 366717 h 1117"/>
                <a:gd name="T68" fmla="*/ 1451637 w 1622"/>
                <a:gd name="T69" fmla="*/ 265285 h 1117"/>
                <a:gd name="T70" fmla="*/ 1435958 w 1622"/>
                <a:gd name="T71" fmla="*/ 179457 h 1117"/>
                <a:gd name="T72" fmla="*/ 1373241 w 1622"/>
                <a:gd name="T73" fmla="*/ 249680 h 1117"/>
                <a:gd name="T74" fmla="*/ 1310524 w 1622"/>
                <a:gd name="T75" fmla="*/ 234075 h 1117"/>
                <a:gd name="T76" fmla="*/ 1255647 w 1622"/>
                <a:gd name="T77" fmla="*/ 241877 h 1117"/>
                <a:gd name="T78" fmla="*/ 1208609 w 1622"/>
                <a:gd name="T79" fmla="*/ 148247 h 1117"/>
                <a:gd name="T80" fmla="*/ 1145892 w 1622"/>
                <a:gd name="T81" fmla="*/ 0 h 1117"/>
                <a:gd name="T82" fmla="*/ 1106694 w 1622"/>
                <a:gd name="T83" fmla="*/ 148247 h 1117"/>
                <a:gd name="T84" fmla="*/ 1169411 w 1622"/>
                <a:gd name="T85" fmla="*/ 241877 h 1117"/>
                <a:gd name="T86" fmla="*/ 1106694 w 1622"/>
                <a:gd name="T87" fmla="*/ 265285 h 1117"/>
                <a:gd name="T88" fmla="*/ 1059656 w 1622"/>
                <a:gd name="T89" fmla="*/ 304297 h 1117"/>
                <a:gd name="T90" fmla="*/ 926382 w 1622"/>
                <a:gd name="T91" fmla="*/ 288692 h 1117"/>
                <a:gd name="T92" fmla="*/ 808788 w 1622"/>
                <a:gd name="T93" fmla="*/ 273087 h 1117"/>
                <a:gd name="T94" fmla="*/ 824467 w 1622"/>
                <a:gd name="T95" fmla="*/ 343309 h 1117"/>
                <a:gd name="T96" fmla="*/ 761750 w 1622"/>
                <a:gd name="T97" fmla="*/ 288692 h 1117"/>
                <a:gd name="T98" fmla="*/ 636316 w 1622"/>
                <a:gd name="T99" fmla="*/ 273087 h 1117"/>
                <a:gd name="T100" fmla="*/ 597118 w 1622"/>
                <a:gd name="T101" fmla="*/ 226272 h 1117"/>
                <a:gd name="T102" fmla="*/ 448165 w 1622"/>
                <a:gd name="T103" fmla="*/ 171655 h 1117"/>
                <a:gd name="T104" fmla="*/ 338411 w 1622"/>
                <a:gd name="T105" fmla="*/ 124840 h 1117"/>
                <a:gd name="T106" fmla="*/ 150259 w 1622"/>
                <a:gd name="T107" fmla="*/ 234075 h 1117"/>
                <a:gd name="T108" fmla="*/ 48344 w 1622"/>
                <a:gd name="T109" fmla="*/ 179457 h 1117"/>
                <a:gd name="T110" fmla="*/ 0 w 1622"/>
                <a:gd name="T111" fmla="*/ 719129 h 1117"/>
                <a:gd name="T112" fmla="*/ 79703 w 1622"/>
                <a:gd name="T113" fmla="*/ 758142 h 1117"/>
                <a:gd name="T114" fmla="*/ 228656 w 1622"/>
                <a:gd name="T115" fmla="*/ 882981 h 1117"/>
                <a:gd name="T116" fmla="*/ 275693 w 1622"/>
                <a:gd name="T117" fmla="*/ 984414 h 1117"/>
                <a:gd name="T118" fmla="*/ 361929 w 1622"/>
                <a:gd name="T119" fmla="*/ 1117056 h 1117"/>
                <a:gd name="T120" fmla="*/ 456005 w 1622"/>
                <a:gd name="T121" fmla="*/ 1210686 h 1117"/>
                <a:gd name="T122" fmla="*/ 1216448 w 1622"/>
                <a:gd name="T123" fmla="*/ 1226291 h 11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2"/>
                <a:gd name="T187" fmla="*/ 0 h 1117"/>
                <a:gd name="T188" fmla="*/ 1622 w 1622"/>
                <a:gd name="T189" fmla="*/ 1117 h 111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2" h="1117">
                  <a:moveTo>
                    <a:pt x="931" y="943"/>
                  </a:moveTo>
                  <a:lnTo>
                    <a:pt x="973" y="955"/>
                  </a:lnTo>
                  <a:lnTo>
                    <a:pt x="1075" y="1003"/>
                  </a:lnTo>
                  <a:lnTo>
                    <a:pt x="1111" y="1081"/>
                  </a:lnTo>
                  <a:lnTo>
                    <a:pt x="1111" y="1117"/>
                  </a:lnTo>
                  <a:lnTo>
                    <a:pt x="1190" y="1093"/>
                  </a:lnTo>
                  <a:lnTo>
                    <a:pt x="1232" y="1057"/>
                  </a:lnTo>
                  <a:lnTo>
                    <a:pt x="1262" y="1051"/>
                  </a:lnTo>
                  <a:lnTo>
                    <a:pt x="1322" y="1039"/>
                  </a:lnTo>
                  <a:lnTo>
                    <a:pt x="1370" y="979"/>
                  </a:lnTo>
                  <a:lnTo>
                    <a:pt x="1394" y="985"/>
                  </a:lnTo>
                  <a:lnTo>
                    <a:pt x="1406" y="1045"/>
                  </a:lnTo>
                  <a:lnTo>
                    <a:pt x="1430" y="1027"/>
                  </a:lnTo>
                  <a:lnTo>
                    <a:pt x="1448" y="1033"/>
                  </a:lnTo>
                  <a:lnTo>
                    <a:pt x="1436" y="1051"/>
                  </a:lnTo>
                  <a:lnTo>
                    <a:pt x="1448" y="1075"/>
                  </a:lnTo>
                  <a:lnTo>
                    <a:pt x="1502" y="1033"/>
                  </a:lnTo>
                  <a:lnTo>
                    <a:pt x="1520" y="1009"/>
                  </a:lnTo>
                  <a:lnTo>
                    <a:pt x="1466" y="1003"/>
                  </a:lnTo>
                  <a:lnTo>
                    <a:pt x="1442" y="967"/>
                  </a:lnTo>
                  <a:lnTo>
                    <a:pt x="1460" y="949"/>
                  </a:lnTo>
                  <a:lnTo>
                    <a:pt x="1466" y="925"/>
                  </a:lnTo>
                  <a:lnTo>
                    <a:pt x="1382" y="943"/>
                  </a:lnTo>
                  <a:lnTo>
                    <a:pt x="1340" y="979"/>
                  </a:lnTo>
                  <a:lnTo>
                    <a:pt x="1358" y="937"/>
                  </a:lnTo>
                  <a:lnTo>
                    <a:pt x="1400" y="913"/>
                  </a:lnTo>
                  <a:lnTo>
                    <a:pt x="1424" y="889"/>
                  </a:lnTo>
                  <a:lnTo>
                    <a:pt x="1496" y="895"/>
                  </a:lnTo>
                  <a:lnTo>
                    <a:pt x="1550" y="889"/>
                  </a:lnTo>
                  <a:lnTo>
                    <a:pt x="1592" y="859"/>
                  </a:lnTo>
                  <a:lnTo>
                    <a:pt x="1622" y="835"/>
                  </a:lnTo>
                  <a:lnTo>
                    <a:pt x="1598" y="775"/>
                  </a:lnTo>
                  <a:lnTo>
                    <a:pt x="1592" y="745"/>
                  </a:lnTo>
                  <a:lnTo>
                    <a:pt x="1514" y="703"/>
                  </a:lnTo>
                  <a:lnTo>
                    <a:pt x="1514" y="679"/>
                  </a:lnTo>
                  <a:lnTo>
                    <a:pt x="1448" y="553"/>
                  </a:lnTo>
                  <a:lnTo>
                    <a:pt x="1430" y="607"/>
                  </a:lnTo>
                  <a:lnTo>
                    <a:pt x="1388" y="619"/>
                  </a:lnTo>
                  <a:lnTo>
                    <a:pt x="1376" y="607"/>
                  </a:lnTo>
                  <a:lnTo>
                    <a:pt x="1358" y="607"/>
                  </a:lnTo>
                  <a:lnTo>
                    <a:pt x="1358" y="522"/>
                  </a:lnTo>
                  <a:lnTo>
                    <a:pt x="1322" y="516"/>
                  </a:lnTo>
                  <a:lnTo>
                    <a:pt x="1292" y="474"/>
                  </a:lnTo>
                  <a:lnTo>
                    <a:pt x="1262" y="480"/>
                  </a:lnTo>
                  <a:lnTo>
                    <a:pt x="1226" y="468"/>
                  </a:lnTo>
                  <a:lnTo>
                    <a:pt x="1202" y="474"/>
                  </a:lnTo>
                  <a:lnTo>
                    <a:pt x="1202" y="504"/>
                  </a:lnTo>
                  <a:lnTo>
                    <a:pt x="1202" y="535"/>
                  </a:lnTo>
                  <a:lnTo>
                    <a:pt x="1196" y="601"/>
                  </a:lnTo>
                  <a:lnTo>
                    <a:pt x="1190" y="625"/>
                  </a:lnTo>
                  <a:lnTo>
                    <a:pt x="1226" y="697"/>
                  </a:lnTo>
                  <a:lnTo>
                    <a:pt x="1166" y="751"/>
                  </a:lnTo>
                  <a:lnTo>
                    <a:pt x="1178" y="841"/>
                  </a:lnTo>
                  <a:lnTo>
                    <a:pt x="1154" y="859"/>
                  </a:lnTo>
                  <a:lnTo>
                    <a:pt x="1130" y="847"/>
                  </a:lnTo>
                  <a:lnTo>
                    <a:pt x="1117" y="739"/>
                  </a:lnTo>
                  <a:lnTo>
                    <a:pt x="1057" y="733"/>
                  </a:lnTo>
                  <a:lnTo>
                    <a:pt x="943" y="667"/>
                  </a:lnTo>
                  <a:lnTo>
                    <a:pt x="919" y="667"/>
                  </a:lnTo>
                  <a:lnTo>
                    <a:pt x="901" y="613"/>
                  </a:lnTo>
                  <a:lnTo>
                    <a:pt x="883" y="595"/>
                  </a:lnTo>
                  <a:lnTo>
                    <a:pt x="931" y="450"/>
                  </a:lnTo>
                  <a:lnTo>
                    <a:pt x="961" y="420"/>
                  </a:lnTo>
                  <a:lnTo>
                    <a:pt x="991" y="402"/>
                  </a:lnTo>
                  <a:lnTo>
                    <a:pt x="1009" y="402"/>
                  </a:lnTo>
                  <a:lnTo>
                    <a:pt x="1027" y="342"/>
                  </a:lnTo>
                  <a:lnTo>
                    <a:pt x="1039" y="294"/>
                  </a:lnTo>
                  <a:lnTo>
                    <a:pt x="1099" y="282"/>
                  </a:lnTo>
                  <a:lnTo>
                    <a:pt x="1130" y="258"/>
                  </a:lnTo>
                  <a:lnTo>
                    <a:pt x="1111" y="204"/>
                  </a:lnTo>
                  <a:lnTo>
                    <a:pt x="1124" y="168"/>
                  </a:lnTo>
                  <a:lnTo>
                    <a:pt x="1099" y="138"/>
                  </a:lnTo>
                  <a:lnTo>
                    <a:pt x="1063" y="132"/>
                  </a:lnTo>
                  <a:lnTo>
                    <a:pt x="1051" y="192"/>
                  </a:lnTo>
                  <a:lnTo>
                    <a:pt x="1015" y="246"/>
                  </a:lnTo>
                  <a:lnTo>
                    <a:pt x="1003" y="180"/>
                  </a:lnTo>
                  <a:lnTo>
                    <a:pt x="985" y="156"/>
                  </a:lnTo>
                  <a:lnTo>
                    <a:pt x="961" y="186"/>
                  </a:lnTo>
                  <a:lnTo>
                    <a:pt x="949" y="156"/>
                  </a:lnTo>
                  <a:lnTo>
                    <a:pt x="925" y="114"/>
                  </a:lnTo>
                  <a:lnTo>
                    <a:pt x="913" y="60"/>
                  </a:lnTo>
                  <a:lnTo>
                    <a:pt x="877" y="0"/>
                  </a:lnTo>
                  <a:lnTo>
                    <a:pt x="847" y="84"/>
                  </a:lnTo>
                  <a:lnTo>
                    <a:pt x="847" y="114"/>
                  </a:lnTo>
                  <a:lnTo>
                    <a:pt x="889" y="150"/>
                  </a:lnTo>
                  <a:lnTo>
                    <a:pt x="895" y="186"/>
                  </a:lnTo>
                  <a:lnTo>
                    <a:pt x="865" y="216"/>
                  </a:lnTo>
                  <a:lnTo>
                    <a:pt x="847" y="204"/>
                  </a:lnTo>
                  <a:lnTo>
                    <a:pt x="823" y="204"/>
                  </a:lnTo>
                  <a:lnTo>
                    <a:pt x="811" y="234"/>
                  </a:lnTo>
                  <a:lnTo>
                    <a:pt x="769" y="222"/>
                  </a:lnTo>
                  <a:lnTo>
                    <a:pt x="709" y="222"/>
                  </a:lnTo>
                  <a:lnTo>
                    <a:pt x="673" y="198"/>
                  </a:lnTo>
                  <a:lnTo>
                    <a:pt x="619" y="210"/>
                  </a:lnTo>
                  <a:lnTo>
                    <a:pt x="625" y="228"/>
                  </a:lnTo>
                  <a:lnTo>
                    <a:pt x="631" y="264"/>
                  </a:lnTo>
                  <a:lnTo>
                    <a:pt x="613" y="258"/>
                  </a:lnTo>
                  <a:lnTo>
                    <a:pt x="583" y="222"/>
                  </a:lnTo>
                  <a:lnTo>
                    <a:pt x="517" y="234"/>
                  </a:lnTo>
                  <a:lnTo>
                    <a:pt x="487" y="210"/>
                  </a:lnTo>
                  <a:lnTo>
                    <a:pt x="499" y="186"/>
                  </a:lnTo>
                  <a:lnTo>
                    <a:pt x="457" y="174"/>
                  </a:lnTo>
                  <a:lnTo>
                    <a:pt x="409" y="150"/>
                  </a:lnTo>
                  <a:lnTo>
                    <a:pt x="343" y="132"/>
                  </a:lnTo>
                  <a:lnTo>
                    <a:pt x="301" y="144"/>
                  </a:lnTo>
                  <a:lnTo>
                    <a:pt x="259" y="96"/>
                  </a:lnTo>
                  <a:lnTo>
                    <a:pt x="145" y="150"/>
                  </a:lnTo>
                  <a:lnTo>
                    <a:pt x="115" y="180"/>
                  </a:lnTo>
                  <a:lnTo>
                    <a:pt x="67" y="168"/>
                  </a:lnTo>
                  <a:lnTo>
                    <a:pt x="37" y="138"/>
                  </a:lnTo>
                  <a:lnTo>
                    <a:pt x="0" y="126"/>
                  </a:lnTo>
                  <a:lnTo>
                    <a:pt x="0" y="553"/>
                  </a:lnTo>
                  <a:lnTo>
                    <a:pt x="61" y="583"/>
                  </a:lnTo>
                  <a:lnTo>
                    <a:pt x="109" y="559"/>
                  </a:lnTo>
                  <a:lnTo>
                    <a:pt x="175" y="679"/>
                  </a:lnTo>
                  <a:lnTo>
                    <a:pt x="217" y="709"/>
                  </a:lnTo>
                  <a:lnTo>
                    <a:pt x="211" y="757"/>
                  </a:lnTo>
                  <a:lnTo>
                    <a:pt x="229" y="793"/>
                  </a:lnTo>
                  <a:lnTo>
                    <a:pt x="277" y="859"/>
                  </a:lnTo>
                  <a:lnTo>
                    <a:pt x="343" y="901"/>
                  </a:lnTo>
                  <a:lnTo>
                    <a:pt x="349" y="931"/>
                  </a:lnTo>
                  <a:lnTo>
                    <a:pt x="871" y="931"/>
                  </a:lnTo>
                  <a:lnTo>
                    <a:pt x="931" y="943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33" name="Freeform 399"/>
            <p:cNvSpPr>
              <a:spLocks/>
            </p:cNvSpPr>
            <p:nvPr/>
          </p:nvSpPr>
          <p:spPr bwMode="auto">
            <a:xfrm>
              <a:off x="1297142" y="3129147"/>
              <a:ext cx="1435305" cy="741098"/>
            </a:xfrm>
            <a:custGeom>
              <a:avLst/>
              <a:gdLst>
                <a:gd name="T0" fmla="*/ 391747 w 1099"/>
                <a:gd name="T1" fmla="*/ 569980 h 571"/>
                <a:gd name="T2" fmla="*/ 454427 w 1099"/>
                <a:gd name="T3" fmla="*/ 562189 h 571"/>
                <a:gd name="T4" fmla="*/ 564116 w 1099"/>
                <a:gd name="T5" fmla="*/ 616720 h 571"/>
                <a:gd name="T6" fmla="*/ 618960 w 1099"/>
                <a:gd name="T7" fmla="*/ 679042 h 571"/>
                <a:gd name="T8" fmla="*/ 689475 w 1099"/>
                <a:gd name="T9" fmla="*/ 717993 h 571"/>
                <a:gd name="T10" fmla="*/ 689475 w 1099"/>
                <a:gd name="T11" fmla="*/ 663461 h 571"/>
                <a:gd name="T12" fmla="*/ 744319 w 1099"/>
                <a:gd name="T13" fmla="*/ 608930 h 571"/>
                <a:gd name="T14" fmla="*/ 869678 w 1099"/>
                <a:gd name="T15" fmla="*/ 616720 h 571"/>
                <a:gd name="T16" fmla="*/ 971533 w 1099"/>
                <a:gd name="T17" fmla="*/ 601140 h 571"/>
                <a:gd name="T18" fmla="*/ 1018542 w 1099"/>
                <a:gd name="T19" fmla="*/ 632301 h 571"/>
                <a:gd name="T20" fmla="*/ 1082527 w 1099"/>
                <a:gd name="T21" fmla="*/ 733573 h 571"/>
                <a:gd name="T22" fmla="*/ 1098197 w 1099"/>
                <a:gd name="T23" fmla="*/ 663461 h 571"/>
                <a:gd name="T24" fmla="*/ 1106032 w 1099"/>
                <a:gd name="T25" fmla="*/ 531029 h 571"/>
                <a:gd name="T26" fmla="*/ 1215721 w 1099"/>
                <a:gd name="T27" fmla="*/ 445337 h 571"/>
                <a:gd name="T28" fmla="*/ 1200052 w 1099"/>
                <a:gd name="T29" fmla="*/ 351855 h 571"/>
                <a:gd name="T30" fmla="*/ 1231391 w 1099"/>
                <a:gd name="T31" fmla="*/ 359645 h 571"/>
                <a:gd name="T32" fmla="*/ 1239226 w 1099"/>
                <a:gd name="T33" fmla="*/ 328485 h 571"/>
                <a:gd name="T34" fmla="*/ 1278401 w 1099"/>
                <a:gd name="T35" fmla="*/ 281744 h 571"/>
                <a:gd name="T36" fmla="*/ 1356751 w 1099"/>
                <a:gd name="T37" fmla="*/ 250583 h 571"/>
                <a:gd name="T38" fmla="*/ 1435100 w 1099"/>
                <a:gd name="T39" fmla="*/ 148013 h 571"/>
                <a:gd name="T40" fmla="*/ 1388090 w 1099"/>
                <a:gd name="T41" fmla="*/ 62321 h 571"/>
                <a:gd name="T42" fmla="*/ 1247061 w 1099"/>
                <a:gd name="T43" fmla="*/ 155803 h 571"/>
                <a:gd name="T44" fmla="*/ 1153042 w 1099"/>
                <a:gd name="T45" fmla="*/ 210334 h 571"/>
                <a:gd name="T46" fmla="*/ 1049882 w 1099"/>
                <a:gd name="T47" fmla="*/ 194754 h 571"/>
                <a:gd name="T48" fmla="*/ 869678 w 1099"/>
                <a:gd name="T49" fmla="*/ 31161 h 571"/>
                <a:gd name="T50" fmla="*/ 736484 w 1099"/>
                <a:gd name="T51" fmla="*/ 0 h 571"/>
                <a:gd name="T52" fmla="*/ 62680 w 1099"/>
                <a:gd name="T53" fmla="*/ 46741 h 571"/>
                <a:gd name="T54" fmla="*/ 47010 w 1099"/>
                <a:gd name="T55" fmla="*/ 31161 h 571"/>
                <a:gd name="T56" fmla="*/ 23505 w 1099"/>
                <a:gd name="T57" fmla="*/ 101272 h 571"/>
                <a:gd name="T58" fmla="*/ 0 w 1099"/>
                <a:gd name="T59" fmla="*/ 225914 h 571"/>
                <a:gd name="T60" fmla="*/ 15670 w 1099"/>
                <a:gd name="T61" fmla="*/ 305114 h 571"/>
                <a:gd name="T62" fmla="*/ 86184 w 1099"/>
                <a:gd name="T63" fmla="*/ 437547 h 571"/>
                <a:gd name="T64" fmla="*/ 180204 w 1099"/>
                <a:gd name="T65" fmla="*/ 523239 h 571"/>
                <a:gd name="T66" fmla="*/ 250718 w 1099"/>
                <a:gd name="T67" fmla="*/ 531029 h 5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9"/>
                <a:gd name="T103" fmla="*/ 0 h 571"/>
                <a:gd name="T104" fmla="*/ 1099 w 1099"/>
                <a:gd name="T105" fmla="*/ 571 h 5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9" h="571">
                  <a:moveTo>
                    <a:pt x="252" y="439"/>
                  </a:moveTo>
                  <a:lnTo>
                    <a:pt x="300" y="439"/>
                  </a:lnTo>
                  <a:lnTo>
                    <a:pt x="318" y="427"/>
                  </a:lnTo>
                  <a:lnTo>
                    <a:pt x="348" y="433"/>
                  </a:lnTo>
                  <a:lnTo>
                    <a:pt x="396" y="487"/>
                  </a:lnTo>
                  <a:lnTo>
                    <a:pt x="432" y="475"/>
                  </a:lnTo>
                  <a:lnTo>
                    <a:pt x="456" y="493"/>
                  </a:lnTo>
                  <a:lnTo>
                    <a:pt x="474" y="523"/>
                  </a:lnTo>
                  <a:lnTo>
                    <a:pt x="498" y="547"/>
                  </a:lnTo>
                  <a:lnTo>
                    <a:pt x="528" y="553"/>
                  </a:lnTo>
                  <a:lnTo>
                    <a:pt x="528" y="511"/>
                  </a:lnTo>
                  <a:lnTo>
                    <a:pt x="552" y="487"/>
                  </a:lnTo>
                  <a:lnTo>
                    <a:pt x="570" y="469"/>
                  </a:lnTo>
                  <a:lnTo>
                    <a:pt x="630" y="475"/>
                  </a:lnTo>
                  <a:lnTo>
                    <a:pt x="666" y="475"/>
                  </a:lnTo>
                  <a:lnTo>
                    <a:pt x="714" y="463"/>
                  </a:lnTo>
                  <a:lnTo>
                    <a:pt x="744" y="463"/>
                  </a:lnTo>
                  <a:lnTo>
                    <a:pt x="774" y="457"/>
                  </a:lnTo>
                  <a:lnTo>
                    <a:pt x="780" y="487"/>
                  </a:lnTo>
                  <a:lnTo>
                    <a:pt x="792" y="529"/>
                  </a:lnTo>
                  <a:lnTo>
                    <a:pt x="829" y="565"/>
                  </a:lnTo>
                  <a:lnTo>
                    <a:pt x="847" y="571"/>
                  </a:lnTo>
                  <a:lnTo>
                    <a:pt x="841" y="511"/>
                  </a:lnTo>
                  <a:lnTo>
                    <a:pt x="817" y="445"/>
                  </a:lnTo>
                  <a:lnTo>
                    <a:pt x="847" y="409"/>
                  </a:lnTo>
                  <a:lnTo>
                    <a:pt x="877" y="397"/>
                  </a:lnTo>
                  <a:lnTo>
                    <a:pt x="931" y="343"/>
                  </a:lnTo>
                  <a:lnTo>
                    <a:pt x="925" y="307"/>
                  </a:lnTo>
                  <a:lnTo>
                    <a:pt x="919" y="271"/>
                  </a:lnTo>
                  <a:lnTo>
                    <a:pt x="937" y="283"/>
                  </a:lnTo>
                  <a:lnTo>
                    <a:pt x="943" y="277"/>
                  </a:lnTo>
                  <a:lnTo>
                    <a:pt x="937" y="253"/>
                  </a:lnTo>
                  <a:lnTo>
                    <a:pt x="949" y="253"/>
                  </a:lnTo>
                  <a:lnTo>
                    <a:pt x="967" y="247"/>
                  </a:lnTo>
                  <a:lnTo>
                    <a:pt x="979" y="217"/>
                  </a:lnTo>
                  <a:lnTo>
                    <a:pt x="1003" y="211"/>
                  </a:lnTo>
                  <a:lnTo>
                    <a:pt x="1039" y="193"/>
                  </a:lnTo>
                  <a:lnTo>
                    <a:pt x="1039" y="144"/>
                  </a:lnTo>
                  <a:lnTo>
                    <a:pt x="1099" y="114"/>
                  </a:lnTo>
                  <a:lnTo>
                    <a:pt x="1087" y="54"/>
                  </a:lnTo>
                  <a:lnTo>
                    <a:pt x="1063" y="48"/>
                  </a:lnTo>
                  <a:lnTo>
                    <a:pt x="1015" y="108"/>
                  </a:lnTo>
                  <a:lnTo>
                    <a:pt x="955" y="120"/>
                  </a:lnTo>
                  <a:lnTo>
                    <a:pt x="925" y="126"/>
                  </a:lnTo>
                  <a:lnTo>
                    <a:pt x="883" y="162"/>
                  </a:lnTo>
                  <a:lnTo>
                    <a:pt x="804" y="186"/>
                  </a:lnTo>
                  <a:lnTo>
                    <a:pt x="804" y="150"/>
                  </a:lnTo>
                  <a:lnTo>
                    <a:pt x="768" y="72"/>
                  </a:lnTo>
                  <a:lnTo>
                    <a:pt x="666" y="24"/>
                  </a:lnTo>
                  <a:lnTo>
                    <a:pt x="624" y="12"/>
                  </a:lnTo>
                  <a:lnTo>
                    <a:pt x="564" y="0"/>
                  </a:lnTo>
                  <a:lnTo>
                    <a:pt x="42" y="0"/>
                  </a:lnTo>
                  <a:lnTo>
                    <a:pt x="48" y="36"/>
                  </a:lnTo>
                  <a:lnTo>
                    <a:pt x="30" y="48"/>
                  </a:lnTo>
                  <a:lnTo>
                    <a:pt x="36" y="24"/>
                  </a:lnTo>
                  <a:lnTo>
                    <a:pt x="0" y="12"/>
                  </a:lnTo>
                  <a:lnTo>
                    <a:pt x="18" y="78"/>
                  </a:lnTo>
                  <a:lnTo>
                    <a:pt x="12" y="126"/>
                  </a:lnTo>
                  <a:lnTo>
                    <a:pt x="0" y="174"/>
                  </a:lnTo>
                  <a:lnTo>
                    <a:pt x="12" y="211"/>
                  </a:lnTo>
                  <a:lnTo>
                    <a:pt x="12" y="235"/>
                  </a:lnTo>
                  <a:lnTo>
                    <a:pt x="42" y="295"/>
                  </a:lnTo>
                  <a:lnTo>
                    <a:pt x="66" y="337"/>
                  </a:lnTo>
                  <a:lnTo>
                    <a:pt x="84" y="367"/>
                  </a:lnTo>
                  <a:lnTo>
                    <a:pt x="138" y="403"/>
                  </a:lnTo>
                  <a:lnTo>
                    <a:pt x="144" y="415"/>
                  </a:lnTo>
                  <a:lnTo>
                    <a:pt x="192" y="409"/>
                  </a:lnTo>
                  <a:lnTo>
                    <a:pt x="252" y="439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34" name="Freeform 400"/>
            <p:cNvSpPr>
              <a:spLocks/>
            </p:cNvSpPr>
            <p:nvPr/>
          </p:nvSpPr>
          <p:spPr bwMode="auto">
            <a:xfrm>
              <a:off x="2213094" y="4135575"/>
              <a:ext cx="110165" cy="109792"/>
            </a:xfrm>
            <a:custGeom>
              <a:avLst/>
              <a:gdLst>
                <a:gd name="T0" fmla="*/ 111125 w 14"/>
                <a:gd name="T1" fmla="*/ 112713 h 14"/>
                <a:gd name="T2" fmla="*/ 103188 w 14"/>
                <a:gd name="T3" fmla="*/ 88560 h 14"/>
                <a:gd name="T4" fmla="*/ 111125 w 14"/>
                <a:gd name="T5" fmla="*/ 0 h 14"/>
                <a:gd name="T6" fmla="*/ 55563 w 14"/>
                <a:gd name="T7" fmla="*/ 24153 h 14"/>
                <a:gd name="T8" fmla="*/ 0 w 14"/>
                <a:gd name="T9" fmla="*/ 48306 h 14"/>
                <a:gd name="T10" fmla="*/ 39688 w 14"/>
                <a:gd name="T11" fmla="*/ 112713 h 14"/>
                <a:gd name="T12" fmla="*/ 71438 w 14"/>
                <a:gd name="T13" fmla="*/ 104662 h 14"/>
                <a:gd name="T14" fmla="*/ 111125 w 14"/>
                <a:gd name="T15" fmla="*/ 112713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4"/>
                <a:gd name="T26" fmla="*/ 14 w 14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4">
                  <a:moveTo>
                    <a:pt x="14" y="14"/>
                  </a:moveTo>
                  <a:cubicBezTo>
                    <a:pt x="14" y="12"/>
                    <a:pt x="13" y="11"/>
                    <a:pt x="13" y="1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35" name="Freeform 401"/>
            <p:cNvSpPr>
              <a:spLocks/>
            </p:cNvSpPr>
            <p:nvPr/>
          </p:nvSpPr>
          <p:spPr bwMode="auto">
            <a:xfrm>
              <a:off x="2254012" y="4236219"/>
              <a:ext cx="94428" cy="70144"/>
            </a:xfrm>
            <a:custGeom>
              <a:avLst/>
              <a:gdLst>
                <a:gd name="T0" fmla="*/ 71438 w 12"/>
                <a:gd name="T1" fmla="*/ 7761 h 9"/>
                <a:gd name="T2" fmla="*/ 31750 w 12"/>
                <a:gd name="T3" fmla="*/ 0 h 9"/>
                <a:gd name="T4" fmla="*/ 0 w 12"/>
                <a:gd name="T5" fmla="*/ 7761 h 9"/>
                <a:gd name="T6" fmla="*/ 15875 w 12"/>
                <a:gd name="T7" fmla="*/ 23283 h 9"/>
                <a:gd name="T8" fmla="*/ 87313 w 12"/>
                <a:gd name="T9" fmla="*/ 69850 h 9"/>
                <a:gd name="T10" fmla="*/ 95250 w 12"/>
                <a:gd name="T11" fmla="*/ 38806 h 9"/>
                <a:gd name="T12" fmla="*/ 71438 w 12"/>
                <a:gd name="T13" fmla="*/ 7761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9"/>
                <a:gd name="T23" fmla="*/ 12 w 12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9">
                  <a:moveTo>
                    <a:pt x="9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0" y="2"/>
                    <a:pt x="9" y="1"/>
                  </a:cubicBez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36" name="Freeform 402"/>
            <p:cNvSpPr>
              <a:spLocks/>
            </p:cNvSpPr>
            <p:nvPr/>
          </p:nvSpPr>
          <p:spPr bwMode="auto">
            <a:xfrm>
              <a:off x="2342145" y="4275865"/>
              <a:ext cx="138494" cy="60996"/>
            </a:xfrm>
            <a:custGeom>
              <a:avLst/>
              <a:gdLst>
                <a:gd name="T0" fmla="*/ 109891 w 18"/>
                <a:gd name="T1" fmla="*/ 7541 h 8"/>
                <a:gd name="T2" fmla="*/ 70644 w 18"/>
                <a:gd name="T3" fmla="*/ 7541 h 8"/>
                <a:gd name="T4" fmla="*/ 15699 w 18"/>
                <a:gd name="T5" fmla="*/ 7541 h 8"/>
                <a:gd name="T6" fmla="*/ 7849 w 18"/>
                <a:gd name="T7" fmla="*/ 0 h 8"/>
                <a:gd name="T8" fmla="*/ 0 w 18"/>
                <a:gd name="T9" fmla="*/ 30163 h 8"/>
                <a:gd name="T10" fmla="*/ 31397 w 18"/>
                <a:gd name="T11" fmla="*/ 60325 h 8"/>
                <a:gd name="T12" fmla="*/ 47096 w 18"/>
                <a:gd name="T13" fmla="*/ 60325 h 8"/>
                <a:gd name="T14" fmla="*/ 54945 w 18"/>
                <a:gd name="T15" fmla="*/ 45244 h 8"/>
                <a:gd name="T16" fmla="*/ 78493 w 18"/>
                <a:gd name="T17" fmla="*/ 22622 h 8"/>
                <a:gd name="T18" fmla="*/ 109891 w 18"/>
                <a:gd name="T19" fmla="*/ 30163 h 8"/>
                <a:gd name="T20" fmla="*/ 117740 w 18"/>
                <a:gd name="T21" fmla="*/ 52784 h 8"/>
                <a:gd name="T22" fmla="*/ 141288 w 18"/>
                <a:gd name="T23" fmla="*/ 30163 h 8"/>
                <a:gd name="T24" fmla="*/ 109891 w 18"/>
                <a:gd name="T25" fmla="*/ 7541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8"/>
                <a:gd name="T41" fmla="*/ 18 w 18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8">
                  <a:moveTo>
                    <a:pt x="14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3" y="2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3" y="7"/>
                    <a:pt x="4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37" name="Freeform 403"/>
            <p:cNvSpPr>
              <a:spLocks/>
            </p:cNvSpPr>
            <p:nvPr/>
          </p:nvSpPr>
          <p:spPr bwMode="auto">
            <a:xfrm>
              <a:off x="2433426" y="4205721"/>
              <a:ext cx="289579" cy="320226"/>
            </a:xfrm>
            <a:custGeom>
              <a:avLst/>
              <a:gdLst>
                <a:gd name="T0" fmla="*/ 290512 w 37"/>
                <a:gd name="T1" fmla="*/ 264610 h 41"/>
                <a:gd name="T2" fmla="*/ 290512 w 37"/>
                <a:gd name="T3" fmla="*/ 264610 h 41"/>
                <a:gd name="T4" fmla="*/ 290512 w 37"/>
                <a:gd name="T5" fmla="*/ 210131 h 41"/>
                <a:gd name="T6" fmla="*/ 274809 w 37"/>
                <a:gd name="T7" fmla="*/ 179001 h 41"/>
                <a:gd name="T8" fmla="*/ 282660 w 37"/>
                <a:gd name="T9" fmla="*/ 163435 h 41"/>
                <a:gd name="T10" fmla="*/ 243402 w 37"/>
                <a:gd name="T11" fmla="*/ 155653 h 41"/>
                <a:gd name="T12" fmla="*/ 164885 w 37"/>
                <a:gd name="T13" fmla="*/ 124522 h 41"/>
                <a:gd name="T14" fmla="*/ 149182 w 37"/>
                <a:gd name="T15" fmla="*/ 85609 h 41"/>
                <a:gd name="T16" fmla="*/ 157034 w 37"/>
                <a:gd name="T17" fmla="*/ 23348 h 41"/>
                <a:gd name="T18" fmla="*/ 188440 w 37"/>
                <a:gd name="T19" fmla="*/ 7783 h 41"/>
                <a:gd name="T20" fmla="*/ 188440 w 37"/>
                <a:gd name="T21" fmla="*/ 0 h 41"/>
                <a:gd name="T22" fmla="*/ 133478 w 37"/>
                <a:gd name="T23" fmla="*/ 15565 h 41"/>
                <a:gd name="T24" fmla="*/ 102072 w 37"/>
                <a:gd name="T25" fmla="*/ 31131 h 41"/>
                <a:gd name="T26" fmla="*/ 86368 w 37"/>
                <a:gd name="T27" fmla="*/ 70044 h 41"/>
                <a:gd name="T28" fmla="*/ 70665 w 37"/>
                <a:gd name="T29" fmla="*/ 77826 h 41"/>
                <a:gd name="T30" fmla="*/ 47110 w 37"/>
                <a:gd name="T31" fmla="*/ 101174 h 41"/>
                <a:gd name="T32" fmla="*/ 23555 w 37"/>
                <a:gd name="T33" fmla="*/ 124522 h 41"/>
                <a:gd name="T34" fmla="*/ 31407 w 37"/>
                <a:gd name="T35" fmla="*/ 140087 h 41"/>
                <a:gd name="T36" fmla="*/ 39258 w 37"/>
                <a:gd name="T37" fmla="*/ 179001 h 41"/>
                <a:gd name="T38" fmla="*/ 39258 w 37"/>
                <a:gd name="T39" fmla="*/ 202348 h 41"/>
                <a:gd name="T40" fmla="*/ 47110 w 37"/>
                <a:gd name="T41" fmla="*/ 233479 h 41"/>
                <a:gd name="T42" fmla="*/ 15703 w 37"/>
                <a:gd name="T43" fmla="*/ 256827 h 41"/>
                <a:gd name="T44" fmla="*/ 0 w 37"/>
                <a:gd name="T45" fmla="*/ 272392 h 41"/>
                <a:gd name="T46" fmla="*/ 62813 w 37"/>
                <a:gd name="T47" fmla="*/ 295740 h 41"/>
                <a:gd name="T48" fmla="*/ 94220 w 37"/>
                <a:gd name="T49" fmla="*/ 319088 h 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41"/>
                <a:gd name="T77" fmla="*/ 37 w 37"/>
                <a:gd name="T78" fmla="*/ 41 h 4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41">
                  <a:moveTo>
                    <a:pt x="37" y="3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12" y="41"/>
                    <a:pt x="12" y="41"/>
                    <a:pt x="12" y="41"/>
                  </a:cubicBezTo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38" name="Freeform 404"/>
            <p:cNvSpPr>
              <a:spLocks/>
            </p:cNvSpPr>
            <p:nvPr/>
          </p:nvSpPr>
          <p:spPr bwMode="auto">
            <a:xfrm>
              <a:off x="2527854" y="4474102"/>
              <a:ext cx="195151" cy="137239"/>
            </a:xfrm>
            <a:custGeom>
              <a:avLst/>
              <a:gdLst>
                <a:gd name="T0" fmla="*/ 0 w 150"/>
                <a:gd name="T1" fmla="*/ 54328 h 108"/>
                <a:gd name="T2" fmla="*/ 0 w 150"/>
                <a:gd name="T3" fmla="*/ 54328 h 108"/>
                <a:gd name="T4" fmla="*/ 39052 w 150"/>
                <a:gd name="T5" fmla="*/ 77611 h 108"/>
                <a:gd name="T6" fmla="*/ 62484 w 150"/>
                <a:gd name="T7" fmla="*/ 100894 h 108"/>
                <a:gd name="T8" fmla="*/ 93726 w 150"/>
                <a:gd name="T9" fmla="*/ 100894 h 108"/>
                <a:gd name="T10" fmla="*/ 109347 w 150"/>
                <a:gd name="T11" fmla="*/ 124178 h 108"/>
                <a:gd name="T12" fmla="*/ 117157 w 150"/>
                <a:gd name="T13" fmla="*/ 116417 h 108"/>
                <a:gd name="T14" fmla="*/ 109347 w 150"/>
                <a:gd name="T15" fmla="*/ 124178 h 108"/>
                <a:gd name="T16" fmla="*/ 124968 w 150"/>
                <a:gd name="T17" fmla="*/ 139700 h 108"/>
                <a:gd name="T18" fmla="*/ 140589 w 150"/>
                <a:gd name="T19" fmla="*/ 54328 h 108"/>
                <a:gd name="T20" fmla="*/ 132778 w 150"/>
                <a:gd name="T21" fmla="*/ 15522 h 108"/>
                <a:gd name="T22" fmla="*/ 195262 w 150"/>
                <a:gd name="T23" fmla="*/ 0 h 108"/>
                <a:gd name="T24" fmla="*/ 0 w 150"/>
                <a:gd name="T25" fmla="*/ 54328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0"/>
                <a:gd name="T40" fmla="*/ 0 h 108"/>
                <a:gd name="T41" fmla="*/ 150 w 150"/>
                <a:gd name="T42" fmla="*/ 108 h 1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0" h="108">
                  <a:moveTo>
                    <a:pt x="0" y="42"/>
                  </a:moveTo>
                  <a:lnTo>
                    <a:pt x="0" y="42"/>
                  </a:lnTo>
                  <a:lnTo>
                    <a:pt x="30" y="60"/>
                  </a:lnTo>
                  <a:lnTo>
                    <a:pt x="48" y="78"/>
                  </a:lnTo>
                  <a:lnTo>
                    <a:pt x="72" y="78"/>
                  </a:lnTo>
                  <a:lnTo>
                    <a:pt x="84" y="96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96" y="108"/>
                  </a:lnTo>
                  <a:lnTo>
                    <a:pt x="108" y="42"/>
                  </a:lnTo>
                  <a:lnTo>
                    <a:pt x="102" y="12"/>
                  </a:lnTo>
                  <a:lnTo>
                    <a:pt x="150" y="0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39" name="Freeform 405"/>
            <p:cNvSpPr>
              <a:spLocks/>
            </p:cNvSpPr>
            <p:nvPr/>
          </p:nvSpPr>
          <p:spPr bwMode="auto">
            <a:xfrm>
              <a:off x="2527854" y="4474102"/>
              <a:ext cx="195151" cy="137239"/>
            </a:xfrm>
            <a:custGeom>
              <a:avLst/>
              <a:gdLst>
                <a:gd name="T0" fmla="*/ 0 w 150"/>
                <a:gd name="T1" fmla="*/ 54328 h 108"/>
                <a:gd name="T2" fmla="*/ 0 w 150"/>
                <a:gd name="T3" fmla="*/ 54328 h 108"/>
                <a:gd name="T4" fmla="*/ 39052 w 150"/>
                <a:gd name="T5" fmla="*/ 77611 h 108"/>
                <a:gd name="T6" fmla="*/ 62484 w 150"/>
                <a:gd name="T7" fmla="*/ 100894 h 108"/>
                <a:gd name="T8" fmla="*/ 93726 w 150"/>
                <a:gd name="T9" fmla="*/ 100894 h 108"/>
                <a:gd name="T10" fmla="*/ 109347 w 150"/>
                <a:gd name="T11" fmla="*/ 124178 h 108"/>
                <a:gd name="T12" fmla="*/ 117157 w 150"/>
                <a:gd name="T13" fmla="*/ 116417 h 108"/>
                <a:gd name="T14" fmla="*/ 109347 w 150"/>
                <a:gd name="T15" fmla="*/ 124178 h 108"/>
                <a:gd name="T16" fmla="*/ 124968 w 150"/>
                <a:gd name="T17" fmla="*/ 139700 h 108"/>
                <a:gd name="T18" fmla="*/ 140589 w 150"/>
                <a:gd name="T19" fmla="*/ 54328 h 108"/>
                <a:gd name="T20" fmla="*/ 132778 w 150"/>
                <a:gd name="T21" fmla="*/ 15522 h 108"/>
                <a:gd name="T22" fmla="*/ 195262 w 150"/>
                <a:gd name="T23" fmla="*/ 0 h 1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0"/>
                <a:gd name="T37" fmla="*/ 0 h 108"/>
                <a:gd name="T38" fmla="*/ 150 w 150"/>
                <a:gd name="T39" fmla="*/ 108 h 1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0" h="108">
                  <a:moveTo>
                    <a:pt x="0" y="42"/>
                  </a:moveTo>
                  <a:lnTo>
                    <a:pt x="0" y="42"/>
                  </a:lnTo>
                  <a:lnTo>
                    <a:pt x="30" y="60"/>
                  </a:lnTo>
                  <a:lnTo>
                    <a:pt x="48" y="78"/>
                  </a:lnTo>
                  <a:lnTo>
                    <a:pt x="72" y="78"/>
                  </a:lnTo>
                  <a:lnTo>
                    <a:pt x="84" y="96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96" y="108"/>
                  </a:lnTo>
                  <a:lnTo>
                    <a:pt x="108" y="42"/>
                  </a:lnTo>
                  <a:lnTo>
                    <a:pt x="102" y="12"/>
                  </a:lnTo>
                  <a:lnTo>
                    <a:pt x="150" y="0"/>
                  </a:lnTo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40" name="Freeform 406"/>
            <p:cNvSpPr>
              <a:spLocks/>
            </p:cNvSpPr>
            <p:nvPr/>
          </p:nvSpPr>
          <p:spPr bwMode="auto">
            <a:xfrm>
              <a:off x="2874090" y="4297214"/>
              <a:ext cx="116460" cy="179936"/>
            </a:xfrm>
            <a:custGeom>
              <a:avLst/>
              <a:gdLst>
                <a:gd name="T0" fmla="*/ 117475 w 90"/>
                <a:gd name="T1" fmla="*/ 163789 h 138"/>
                <a:gd name="T2" fmla="*/ 101812 w 90"/>
                <a:gd name="T3" fmla="*/ 132591 h 138"/>
                <a:gd name="T4" fmla="*/ 86148 w 90"/>
                <a:gd name="T5" fmla="*/ 101393 h 138"/>
                <a:gd name="T6" fmla="*/ 109643 w 90"/>
                <a:gd name="T7" fmla="*/ 77995 h 138"/>
                <a:gd name="T8" fmla="*/ 117475 w 90"/>
                <a:gd name="T9" fmla="*/ 54596 h 138"/>
                <a:gd name="T10" fmla="*/ 86148 w 90"/>
                <a:gd name="T11" fmla="*/ 46797 h 138"/>
                <a:gd name="T12" fmla="*/ 78317 w 90"/>
                <a:gd name="T13" fmla="*/ 23398 h 138"/>
                <a:gd name="T14" fmla="*/ 46990 w 90"/>
                <a:gd name="T15" fmla="*/ 0 h 138"/>
                <a:gd name="T16" fmla="*/ 15663 w 90"/>
                <a:gd name="T17" fmla="*/ 31198 h 138"/>
                <a:gd name="T18" fmla="*/ 0 w 90"/>
                <a:gd name="T19" fmla="*/ 54596 h 138"/>
                <a:gd name="T20" fmla="*/ 7832 w 90"/>
                <a:gd name="T21" fmla="*/ 77995 h 138"/>
                <a:gd name="T22" fmla="*/ 23495 w 90"/>
                <a:gd name="T23" fmla="*/ 85794 h 138"/>
                <a:gd name="T24" fmla="*/ 39158 w 90"/>
                <a:gd name="T25" fmla="*/ 109193 h 138"/>
                <a:gd name="T26" fmla="*/ 31327 w 90"/>
                <a:gd name="T27" fmla="*/ 155990 h 138"/>
                <a:gd name="T28" fmla="*/ 54822 w 90"/>
                <a:gd name="T29" fmla="*/ 179388 h 138"/>
                <a:gd name="T30" fmla="*/ 78317 w 90"/>
                <a:gd name="T31" fmla="*/ 171589 h 138"/>
                <a:gd name="T32" fmla="*/ 117475 w 90"/>
                <a:gd name="T33" fmla="*/ 163789 h 138"/>
                <a:gd name="T34" fmla="*/ 117475 w 90"/>
                <a:gd name="T35" fmla="*/ 163789 h 1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0"/>
                <a:gd name="T55" fmla="*/ 0 h 138"/>
                <a:gd name="T56" fmla="*/ 90 w 90"/>
                <a:gd name="T57" fmla="*/ 138 h 13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0" h="138">
                  <a:moveTo>
                    <a:pt x="90" y="126"/>
                  </a:moveTo>
                  <a:lnTo>
                    <a:pt x="78" y="102"/>
                  </a:lnTo>
                  <a:lnTo>
                    <a:pt x="66" y="78"/>
                  </a:lnTo>
                  <a:lnTo>
                    <a:pt x="84" y="60"/>
                  </a:lnTo>
                  <a:lnTo>
                    <a:pt x="90" y="42"/>
                  </a:lnTo>
                  <a:lnTo>
                    <a:pt x="66" y="36"/>
                  </a:lnTo>
                  <a:lnTo>
                    <a:pt x="60" y="18"/>
                  </a:lnTo>
                  <a:lnTo>
                    <a:pt x="36" y="0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84"/>
                  </a:lnTo>
                  <a:lnTo>
                    <a:pt x="24" y="120"/>
                  </a:lnTo>
                  <a:lnTo>
                    <a:pt x="42" y="138"/>
                  </a:lnTo>
                  <a:lnTo>
                    <a:pt x="60" y="132"/>
                  </a:lnTo>
                  <a:lnTo>
                    <a:pt x="90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41" name="Freeform 407"/>
            <p:cNvSpPr>
              <a:spLocks/>
            </p:cNvSpPr>
            <p:nvPr/>
          </p:nvSpPr>
          <p:spPr bwMode="auto">
            <a:xfrm>
              <a:off x="2874090" y="4297214"/>
              <a:ext cx="116460" cy="179936"/>
            </a:xfrm>
            <a:custGeom>
              <a:avLst/>
              <a:gdLst/>
              <a:ahLst/>
              <a:cxnLst>
                <a:cxn ang="0">
                  <a:pos x="90" y="126"/>
                </a:cxn>
                <a:cxn ang="0">
                  <a:pos x="78" y="102"/>
                </a:cxn>
                <a:cxn ang="0">
                  <a:pos x="66" y="78"/>
                </a:cxn>
                <a:cxn ang="0">
                  <a:pos x="84" y="60"/>
                </a:cxn>
                <a:cxn ang="0">
                  <a:pos x="90" y="42"/>
                </a:cxn>
                <a:cxn ang="0">
                  <a:pos x="66" y="36"/>
                </a:cxn>
                <a:cxn ang="0">
                  <a:pos x="60" y="18"/>
                </a:cxn>
                <a:cxn ang="0">
                  <a:pos x="36" y="0"/>
                </a:cxn>
                <a:cxn ang="0">
                  <a:pos x="12" y="24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18" y="66"/>
                </a:cxn>
                <a:cxn ang="0">
                  <a:pos x="30" y="84"/>
                </a:cxn>
                <a:cxn ang="0">
                  <a:pos x="24" y="120"/>
                </a:cxn>
                <a:cxn ang="0">
                  <a:pos x="42" y="138"/>
                </a:cxn>
                <a:cxn ang="0">
                  <a:pos x="60" y="132"/>
                </a:cxn>
                <a:cxn ang="0">
                  <a:pos x="90" y="126"/>
                </a:cxn>
                <a:cxn ang="0">
                  <a:pos x="90" y="126"/>
                </a:cxn>
              </a:cxnLst>
              <a:rect l="0" t="0" r="r" b="b"/>
              <a:pathLst>
                <a:path w="90" h="138">
                  <a:moveTo>
                    <a:pt x="90" y="126"/>
                  </a:moveTo>
                  <a:lnTo>
                    <a:pt x="78" y="102"/>
                  </a:lnTo>
                  <a:lnTo>
                    <a:pt x="66" y="78"/>
                  </a:lnTo>
                  <a:lnTo>
                    <a:pt x="84" y="60"/>
                  </a:lnTo>
                  <a:lnTo>
                    <a:pt x="90" y="42"/>
                  </a:lnTo>
                  <a:lnTo>
                    <a:pt x="66" y="36"/>
                  </a:lnTo>
                  <a:lnTo>
                    <a:pt x="60" y="18"/>
                  </a:lnTo>
                  <a:lnTo>
                    <a:pt x="36" y="0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84"/>
                  </a:lnTo>
                  <a:lnTo>
                    <a:pt x="24" y="120"/>
                  </a:lnTo>
                  <a:lnTo>
                    <a:pt x="42" y="138"/>
                  </a:lnTo>
                  <a:lnTo>
                    <a:pt x="60" y="132"/>
                  </a:lnTo>
                  <a:lnTo>
                    <a:pt x="90" y="126"/>
                  </a:lnTo>
                  <a:lnTo>
                    <a:pt x="90" y="126"/>
                  </a:lnTo>
                </a:path>
              </a:pathLst>
            </a:custGeom>
            <a:solidFill>
              <a:srgbClr val="4BA6D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42" name="Freeform 408"/>
            <p:cNvSpPr>
              <a:spLocks/>
            </p:cNvSpPr>
            <p:nvPr/>
          </p:nvSpPr>
          <p:spPr bwMode="auto">
            <a:xfrm>
              <a:off x="3047207" y="4370409"/>
              <a:ext cx="75542" cy="91493"/>
            </a:xfrm>
            <a:custGeom>
              <a:avLst/>
              <a:gdLst/>
              <a:ahLst/>
              <a:cxnLst>
                <a:cxn ang="0">
                  <a:pos x="6" y="42"/>
                </a:cxn>
                <a:cxn ang="0">
                  <a:pos x="6" y="66"/>
                </a:cxn>
                <a:cxn ang="0">
                  <a:pos x="12" y="72"/>
                </a:cxn>
                <a:cxn ang="0">
                  <a:pos x="36" y="60"/>
                </a:cxn>
                <a:cxn ang="0">
                  <a:pos x="60" y="24"/>
                </a:cxn>
                <a:cxn ang="0">
                  <a:pos x="18" y="0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6" y="42"/>
                </a:cxn>
              </a:cxnLst>
              <a:rect l="0" t="0" r="r" b="b"/>
              <a:pathLst>
                <a:path w="60" h="72">
                  <a:moveTo>
                    <a:pt x="6" y="42"/>
                  </a:moveTo>
                  <a:lnTo>
                    <a:pt x="6" y="66"/>
                  </a:lnTo>
                  <a:lnTo>
                    <a:pt x="12" y="72"/>
                  </a:lnTo>
                  <a:lnTo>
                    <a:pt x="36" y="60"/>
                  </a:lnTo>
                  <a:lnTo>
                    <a:pt x="60" y="24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18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4BA6D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43" name="Freeform 409"/>
            <p:cNvSpPr>
              <a:spLocks/>
            </p:cNvSpPr>
            <p:nvPr/>
          </p:nvSpPr>
          <p:spPr bwMode="auto">
            <a:xfrm>
              <a:off x="2575067" y="5065760"/>
              <a:ext cx="484730" cy="1006428"/>
            </a:xfrm>
            <a:custGeom>
              <a:avLst/>
              <a:gdLst>
                <a:gd name="T0" fmla="*/ 367045 w 62"/>
                <a:gd name="T1" fmla="*/ 288679 h 129"/>
                <a:gd name="T2" fmla="*/ 374854 w 62"/>
                <a:gd name="T3" fmla="*/ 249668 h 129"/>
                <a:gd name="T4" fmla="*/ 390473 w 62"/>
                <a:gd name="T5" fmla="*/ 226262 h 129"/>
                <a:gd name="T6" fmla="*/ 390473 w 62"/>
                <a:gd name="T7" fmla="*/ 226262 h 129"/>
                <a:gd name="T8" fmla="*/ 445140 w 62"/>
                <a:gd name="T9" fmla="*/ 171647 h 129"/>
                <a:gd name="T10" fmla="*/ 468568 w 62"/>
                <a:gd name="T11" fmla="*/ 156043 h 129"/>
                <a:gd name="T12" fmla="*/ 484187 w 62"/>
                <a:gd name="T13" fmla="*/ 109230 h 129"/>
                <a:gd name="T14" fmla="*/ 476378 w 62"/>
                <a:gd name="T15" fmla="*/ 101428 h 129"/>
                <a:gd name="T16" fmla="*/ 452949 w 62"/>
                <a:gd name="T17" fmla="*/ 117032 h 129"/>
                <a:gd name="T18" fmla="*/ 406092 w 62"/>
                <a:gd name="T19" fmla="*/ 140438 h 129"/>
                <a:gd name="T20" fmla="*/ 367045 w 62"/>
                <a:gd name="T21" fmla="*/ 132636 h 129"/>
                <a:gd name="T22" fmla="*/ 374854 w 62"/>
                <a:gd name="T23" fmla="*/ 78021 h 129"/>
                <a:gd name="T24" fmla="*/ 351426 w 62"/>
                <a:gd name="T25" fmla="*/ 62417 h 129"/>
                <a:gd name="T26" fmla="*/ 304569 w 62"/>
                <a:gd name="T27" fmla="*/ 46813 h 129"/>
                <a:gd name="T28" fmla="*/ 281141 w 62"/>
                <a:gd name="T29" fmla="*/ 31209 h 129"/>
                <a:gd name="T30" fmla="*/ 257712 w 62"/>
                <a:gd name="T31" fmla="*/ 0 h 129"/>
                <a:gd name="T32" fmla="*/ 257712 w 62"/>
                <a:gd name="T33" fmla="*/ 0 h 129"/>
                <a:gd name="T34" fmla="*/ 226475 w 62"/>
                <a:gd name="T35" fmla="*/ 7802 h 129"/>
                <a:gd name="T36" fmla="*/ 218665 w 62"/>
                <a:gd name="T37" fmla="*/ 15604 h 129"/>
                <a:gd name="T38" fmla="*/ 179618 w 62"/>
                <a:gd name="T39" fmla="*/ 7802 h 129"/>
                <a:gd name="T40" fmla="*/ 163999 w 62"/>
                <a:gd name="T41" fmla="*/ 7802 h 129"/>
                <a:gd name="T42" fmla="*/ 148380 w 62"/>
                <a:gd name="T43" fmla="*/ 15604 h 129"/>
                <a:gd name="T44" fmla="*/ 156189 w 62"/>
                <a:gd name="T45" fmla="*/ 23406 h 129"/>
                <a:gd name="T46" fmla="*/ 148380 w 62"/>
                <a:gd name="T47" fmla="*/ 54615 h 129"/>
                <a:gd name="T48" fmla="*/ 124952 w 62"/>
                <a:gd name="T49" fmla="*/ 78021 h 129"/>
                <a:gd name="T50" fmla="*/ 124952 w 62"/>
                <a:gd name="T51" fmla="*/ 124834 h 129"/>
                <a:gd name="T52" fmla="*/ 109333 w 62"/>
                <a:gd name="T53" fmla="*/ 156043 h 129"/>
                <a:gd name="T54" fmla="*/ 85904 w 62"/>
                <a:gd name="T55" fmla="*/ 257470 h 129"/>
                <a:gd name="T56" fmla="*/ 93714 w 62"/>
                <a:gd name="T57" fmla="*/ 335492 h 129"/>
                <a:gd name="T58" fmla="*/ 46857 w 62"/>
                <a:gd name="T59" fmla="*/ 436919 h 129"/>
                <a:gd name="T60" fmla="*/ 39047 w 62"/>
                <a:gd name="T61" fmla="*/ 546149 h 129"/>
                <a:gd name="T62" fmla="*/ 39047 w 62"/>
                <a:gd name="T63" fmla="*/ 600764 h 129"/>
                <a:gd name="T64" fmla="*/ 31238 w 62"/>
                <a:gd name="T65" fmla="*/ 655379 h 129"/>
                <a:gd name="T66" fmla="*/ 46857 w 62"/>
                <a:gd name="T67" fmla="*/ 686588 h 129"/>
                <a:gd name="T68" fmla="*/ 23428 w 62"/>
                <a:gd name="T69" fmla="*/ 811422 h 129"/>
                <a:gd name="T70" fmla="*/ 0 w 62"/>
                <a:gd name="T71" fmla="*/ 866036 h 129"/>
                <a:gd name="T72" fmla="*/ 7809 w 62"/>
                <a:gd name="T73" fmla="*/ 905047 h 129"/>
                <a:gd name="T74" fmla="*/ 31238 w 62"/>
                <a:gd name="T75" fmla="*/ 951860 h 129"/>
                <a:gd name="T76" fmla="*/ 156189 w 62"/>
                <a:gd name="T77" fmla="*/ 1006475 h 129"/>
                <a:gd name="T78" fmla="*/ 124952 w 62"/>
                <a:gd name="T79" fmla="*/ 975266 h 129"/>
                <a:gd name="T80" fmla="*/ 109333 w 62"/>
                <a:gd name="T81" fmla="*/ 920651 h 129"/>
                <a:gd name="T82" fmla="*/ 124952 w 62"/>
                <a:gd name="T83" fmla="*/ 881641 h 129"/>
                <a:gd name="T84" fmla="*/ 148380 w 62"/>
                <a:gd name="T85" fmla="*/ 834828 h 129"/>
                <a:gd name="T86" fmla="*/ 171808 w 62"/>
                <a:gd name="T87" fmla="*/ 811422 h 129"/>
                <a:gd name="T88" fmla="*/ 187427 w 62"/>
                <a:gd name="T89" fmla="*/ 772411 h 129"/>
                <a:gd name="T90" fmla="*/ 163999 w 62"/>
                <a:gd name="T91" fmla="*/ 756807 h 129"/>
                <a:gd name="T92" fmla="*/ 148380 w 62"/>
                <a:gd name="T93" fmla="*/ 725598 h 129"/>
                <a:gd name="T94" fmla="*/ 187427 w 62"/>
                <a:gd name="T95" fmla="*/ 678785 h 129"/>
                <a:gd name="T96" fmla="*/ 210856 w 62"/>
                <a:gd name="T97" fmla="*/ 647577 h 129"/>
                <a:gd name="T98" fmla="*/ 234284 w 62"/>
                <a:gd name="T99" fmla="*/ 600764 h 129"/>
                <a:gd name="T100" fmla="*/ 218665 w 62"/>
                <a:gd name="T101" fmla="*/ 577358 h 129"/>
                <a:gd name="T102" fmla="*/ 218665 w 62"/>
                <a:gd name="T103" fmla="*/ 561753 h 129"/>
                <a:gd name="T104" fmla="*/ 265522 w 62"/>
                <a:gd name="T105" fmla="*/ 546149 h 129"/>
                <a:gd name="T106" fmla="*/ 281141 w 62"/>
                <a:gd name="T107" fmla="*/ 514941 h 129"/>
                <a:gd name="T108" fmla="*/ 288950 w 62"/>
                <a:gd name="T109" fmla="*/ 483732 h 129"/>
                <a:gd name="T110" fmla="*/ 367045 w 62"/>
                <a:gd name="T111" fmla="*/ 460326 h 129"/>
                <a:gd name="T112" fmla="*/ 398283 w 62"/>
                <a:gd name="T113" fmla="*/ 436919 h 129"/>
                <a:gd name="T114" fmla="*/ 413902 w 62"/>
                <a:gd name="T115" fmla="*/ 397909 h 129"/>
                <a:gd name="T116" fmla="*/ 398283 w 62"/>
                <a:gd name="T117" fmla="*/ 366700 h 129"/>
                <a:gd name="T118" fmla="*/ 374854 w 62"/>
                <a:gd name="T119" fmla="*/ 343294 h 129"/>
                <a:gd name="T120" fmla="*/ 398283 w 62"/>
                <a:gd name="T121" fmla="*/ 351096 h 129"/>
                <a:gd name="T122" fmla="*/ 367045 w 62"/>
                <a:gd name="T123" fmla="*/ 327689 h 129"/>
                <a:gd name="T124" fmla="*/ 367045 w 62"/>
                <a:gd name="T125" fmla="*/ 288679 h 12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2"/>
                <a:gd name="T190" fmla="*/ 0 h 129"/>
                <a:gd name="T191" fmla="*/ 62 w 62"/>
                <a:gd name="T192" fmla="*/ 129 h 12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2" h="129">
                  <a:moveTo>
                    <a:pt x="47" y="37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3"/>
                    <a:pt x="28" y="81"/>
                    <a:pt x="30" y="77"/>
                  </a:cubicBezTo>
                  <a:cubicBezTo>
                    <a:pt x="33" y="73"/>
                    <a:pt x="28" y="74"/>
                    <a:pt x="28" y="74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42" y="60"/>
                    <a:pt x="47" y="59"/>
                  </a:cubicBezTo>
                  <a:cubicBezTo>
                    <a:pt x="52" y="58"/>
                    <a:pt x="51" y="56"/>
                    <a:pt x="51" y="56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47" y="42"/>
                    <a:pt x="47" y="42"/>
                    <a:pt x="47" y="42"/>
                  </a:cubicBezTo>
                  <a:lnTo>
                    <a:pt x="47" y="37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44" name="Freeform 410"/>
            <p:cNvSpPr>
              <a:spLocks/>
            </p:cNvSpPr>
            <p:nvPr/>
          </p:nvSpPr>
          <p:spPr bwMode="auto">
            <a:xfrm>
              <a:off x="2833170" y="5001713"/>
              <a:ext cx="223481" cy="207385"/>
            </a:xfrm>
            <a:custGeom>
              <a:avLst/>
              <a:gdLst>
                <a:gd name="T0" fmla="*/ 63500 w 168"/>
                <a:gd name="T1" fmla="*/ 0 h 156"/>
                <a:gd name="T2" fmla="*/ 0 w 168"/>
                <a:gd name="T3" fmla="*/ 47625 h 156"/>
                <a:gd name="T4" fmla="*/ 0 w 168"/>
                <a:gd name="T5" fmla="*/ 63500 h 156"/>
                <a:gd name="T6" fmla="*/ 23813 w 168"/>
                <a:gd name="T7" fmla="*/ 95250 h 156"/>
                <a:gd name="T8" fmla="*/ 47625 w 168"/>
                <a:gd name="T9" fmla="*/ 111125 h 156"/>
                <a:gd name="T10" fmla="*/ 95250 w 168"/>
                <a:gd name="T11" fmla="*/ 127000 h 156"/>
                <a:gd name="T12" fmla="*/ 119062 w 168"/>
                <a:gd name="T13" fmla="*/ 142875 h 156"/>
                <a:gd name="T14" fmla="*/ 111125 w 168"/>
                <a:gd name="T15" fmla="*/ 198438 h 156"/>
                <a:gd name="T16" fmla="*/ 150812 w 168"/>
                <a:gd name="T17" fmla="*/ 206375 h 156"/>
                <a:gd name="T18" fmla="*/ 198438 w 168"/>
                <a:gd name="T19" fmla="*/ 182563 h 156"/>
                <a:gd name="T20" fmla="*/ 222250 w 168"/>
                <a:gd name="T21" fmla="*/ 166687 h 156"/>
                <a:gd name="T22" fmla="*/ 214313 w 168"/>
                <a:gd name="T23" fmla="*/ 150812 h 156"/>
                <a:gd name="T24" fmla="*/ 214313 w 168"/>
                <a:gd name="T25" fmla="*/ 119062 h 156"/>
                <a:gd name="T26" fmla="*/ 190500 w 168"/>
                <a:gd name="T27" fmla="*/ 111125 h 156"/>
                <a:gd name="T28" fmla="*/ 158750 w 168"/>
                <a:gd name="T29" fmla="*/ 71437 h 156"/>
                <a:gd name="T30" fmla="*/ 142875 w 168"/>
                <a:gd name="T31" fmla="*/ 55562 h 156"/>
                <a:gd name="T32" fmla="*/ 119062 w 168"/>
                <a:gd name="T33" fmla="*/ 15875 h 156"/>
                <a:gd name="T34" fmla="*/ 119062 w 168"/>
                <a:gd name="T35" fmla="*/ 7937 h 156"/>
                <a:gd name="T36" fmla="*/ 103188 w 168"/>
                <a:gd name="T37" fmla="*/ 0 h 156"/>
                <a:gd name="T38" fmla="*/ 63500 w 168"/>
                <a:gd name="T39" fmla="*/ 0 h 1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8"/>
                <a:gd name="T61" fmla="*/ 0 h 156"/>
                <a:gd name="T62" fmla="*/ 168 w 168"/>
                <a:gd name="T63" fmla="*/ 156 h 1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8" h="156">
                  <a:moveTo>
                    <a:pt x="48" y="0"/>
                  </a:moveTo>
                  <a:lnTo>
                    <a:pt x="0" y="36"/>
                  </a:lnTo>
                  <a:lnTo>
                    <a:pt x="0" y="48"/>
                  </a:lnTo>
                  <a:lnTo>
                    <a:pt x="18" y="72"/>
                  </a:lnTo>
                  <a:lnTo>
                    <a:pt x="36" y="84"/>
                  </a:lnTo>
                  <a:lnTo>
                    <a:pt x="72" y="96"/>
                  </a:lnTo>
                  <a:lnTo>
                    <a:pt x="90" y="108"/>
                  </a:lnTo>
                  <a:lnTo>
                    <a:pt x="84" y="150"/>
                  </a:lnTo>
                  <a:lnTo>
                    <a:pt x="114" y="156"/>
                  </a:lnTo>
                  <a:lnTo>
                    <a:pt x="150" y="138"/>
                  </a:lnTo>
                  <a:lnTo>
                    <a:pt x="168" y="126"/>
                  </a:lnTo>
                  <a:lnTo>
                    <a:pt x="162" y="114"/>
                  </a:lnTo>
                  <a:lnTo>
                    <a:pt x="162" y="90"/>
                  </a:lnTo>
                  <a:lnTo>
                    <a:pt x="144" y="84"/>
                  </a:lnTo>
                  <a:lnTo>
                    <a:pt x="120" y="54"/>
                  </a:lnTo>
                  <a:lnTo>
                    <a:pt x="108" y="42"/>
                  </a:lnTo>
                  <a:lnTo>
                    <a:pt x="90" y="12"/>
                  </a:lnTo>
                  <a:lnTo>
                    <a:pt x="90" y="6"/>
                  </a:lnTo>
                  <a:lnTo>
                    <a:pt x="7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45" name="Freeform 411"/>
            <p:cNvSpPr>
              <a:spLocks/>
            </p:cNvSpPr>
            <p:nvPr/>
          </p:nvSpPr>
          <p:spPr bwMode="auto">
            <a:xfrm>
              <a:off x="2946484" y="5291444"/>
              <a:ext cx="132199" cy="149438"/>
            </a:xfrm>
            <a:custGeom>
              <a:avLst/>
              <a:gdLst>
                <a:gd name="T0" fmla="*/ 85258 w 102"/>
                <a:gd name="T1" fmla="*/ 31081 h 114"/>
                <a:gd name="T2" fmla="*/ 46505 w 102"/>
                <a:gd name="T3" fmla="*/ 7770 h 114"/>
                <a:gd name="T4" fmla="*/ 23252 w 102"/>
                <a:gd name="T5" fmla="*/ 0 h 114"/>
                <a:gd name="T6" fmla="*/ 7751 w 102"/>
                <a:gd name="T7" fmla="*/ 23311 h 114"/>
                <a:gd name="T8" fmla="*/ 0 w 102"/>
                <a:gd name="T9" fmla="*/ 62163 h 114"/>
                <a:gd name="T10" fmla="*/ 0 w 102"/>
                <a:gd name="T11" fmla="*/ 101015 h 114"/>
                <a:gd name="T12" fmla="*/ 31003 w 102"/>
                <a:gd name="T13" fmla="*/ 124326 h 114"/>
                <a:gd name="T14" fmla="*/ 46505 w 102"/>
                <a:gd name="T15" fmla="*/ 139867 h 114"/>
                <a:gd name="T16" fmla="*/ 85258 w 102"/>
                <a:gd name="T17" fmla="*/ 147637 h 114"/>
                <a:gd name="T18" fmla="*/ 124012 w 102"/>
                <a:gd name="T19" fmla="*/ 116556 h 114"/>
                <a:gd name="T20" fmla="*/ 131763 w 102"/>
                <a:gd name="T21" fmla="*/ 101015 h 114"/>
                <a:gd name="T22" fmla="*/ 108511 w 102"/>
                <a:gd name="T23" fmla="*/ 54393 h 114"/>
                <a:gd name="T24" fmla="*/ 85258 w 102"/>
                <a:gd name="T25" fmla="*/ 31081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114"/>
                <a:gd name="T41" fmla="*/ 102 w 102"/>
                <a:gd name="T42" fmla="*/ 114 h 1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114">
                  <a:moveTo>
                    <a:pt x="66" y="24"/>
                  </a:moveTo>
                  <a:lnTo>
                    <a:pt x="36" y="6"/>
                  </a:lnTo>
                  <a:lnTo>
                    <a:pt x="18" y="0"/>
                  </a:lnTo>
                  <a:lnTo>
                    <a:pt x="6" y="18"/>
                  </a:lnTo>
                  <a:lnTo>
                    <a:pt x="0" y="48"/>
                  </a:lnTo>
                  <a:lnTo>
                    <a:pt x="0" y="78"/>
                  </a:lnTo>
                  <a:lnTo>
                    <a:pt x="24" y="96"/>
                  </a:lnTo>
                  <a:lnTo>
                    <a:pt x="36" y="108"/>
                  </a:lnTo>
                  <a:lnTo>
                    <a:pt x="66" y="114"/>
                  </a:lnTo>
                  <a:lnTo>
                    <a:pt x="96" y="90"/>
                  </a:lnTo>
                  <a:lnTo>
                    <a:pt x="102" y="78"/>
                  </a:lnTo>
                  <a:lnTo>
                    <a:pt x="84" y="42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46" name="Freeform 412"/>
            <p:cNvSpPr>
              <a:spLocks/>
            </p:cNvSpPr>
            <p:nvPr/>
          </p:nvSpPr>
          <p:spPr bwMode="auto">
            <a:xfrm>
              <a:off x="2660053" y="4760781"/>
              <a:ext cx="292726" cy="320226"/>
            </a:xfrm>
            <a:custGeom>
              <a:avLst/>
              <a:gdLst>
                <a:gd name="T0" fmla="*/ 173681 w 37"/>
                <a:gd name="T1" fmla="*/ 303522 h 41"/>
                <a:gd name="T2" fmla="*/ 173681 w 37"/>
                <a:gd name="T3" fmla="*/ 287957 h 41"/>
                <a:gd name="T4" fmla="*/ 236838 w 37"/>
                <a:gd name="T5" fmla="*/ 241261 h 41"/>
                <a:gd name="T6" fmla="*/ 276311 w 37"/>
                <a:gd name="T7" fmla="*/ 241261 h 41"/>
                <a:gd name="T8" fmla="*/ 292100 w 37"/>
                <a:gd name="T9" fmla="*/ 249044 h 41"/>
                <a:gd name="T10" fmla="*/ 292100 w 37"/>
                <a:gd name="T11" fmla="*/ 194565 h 41"/>
                <a:gd name="T12" fmla="*/ 292100 w 37"/>
                <a:gd name="T13" fmla="*/ 163435 h 41"/>
                <a:gd name="T14" fmla="*/ 244732 w 37"/>
                <a:gd name="T15" fmla="*/ 155652 h 41"/>
                <a:gd name="T16" fmla="*/ 228943 w 37"/>
                <a:gd name="T17" fmla="*/ 132304 h 41"/>
                <a:gd name="T18" fmla="*/ 228943 w 37"/>
                <a:gd name="T19" fmla="*/ 101174 h 41"/>
                <a:gd name="T20" fmla="*/ 173681 w 37"/>
                <a:gd name="T21" fmla="*/ 77826 h 41"/>
                <a:gd name="T22" fmla="*/ 126314 w 37"/>
                <a:gd name="T23" fmla="*/ 54478 h 41"/>
                <a:gd name="T24" fmla="*/ 118419 w 37"/>
                <a:gd name="T25" fmla="*/ 7783 h 41"/>
                <a:gd name="T26" fmla="*/ 71051 w 37"/>
                <a:gd name="T27" fmla="*/ 0 h 41"/>
                <a:gd name="T28" fmla="*/ 39473 w 37"/>
                <a:gd name="T29" fmla="*/ 23348 h 41"/>
                <a:gd name="T30" fmla="*/ 7895 w 37"/>
                <a:gd name="T31" fmla="*/ 31130 h 41"/>
                <a:gd name="T32" fmla="*/ 23684 w 37"/>
                <a:gd name="T33" fmla="*/ 54478 h 41"/>
                <a:gd name="T34" fmla="*/ 15789 w 37"/>
                <a:gd name="T35" fmla="*/ 116739 h 41"/>
                <a:gd name="T36" fmla="*/ 7895 w 37"/>
                <a:gd name="T37" fmla="*/ 163435 h 41"/>
                <a:gd name="T38" fmla="*/ 0 w 37"/>
                <a:gd name="T39" fmla="*/ 202348 h 41"/>
                <a:gd name="T40" fmla="*/ 7895 w 37"/>
                <a:gd name="T41" fmla="*/ 194565 h 41"/>
                <a:gd name="T42" fmla="*/ 31578 w 37"/>
                <a:gd name="T43" fmla="*/ 217913 h 41"/>
                <a:gd name="T44" fmla="*/ 23684 w 37"/>
                <a:gd name="T45" fmla="*/ 249044 h 41"/>
                <a:gd name="T46" fmla="*/ 55262 w 37"/>
                <a:gd name="T47" fmla="*/ 303522 h 41"/>
                <a:gd name="T48" fmla="*/ 63157 w 37"/>
                <a:gd name="T49" fmla="*/ 319087 h 41"/>
                <a:gd name="T50" fmla="*/ 78946 w 37"/>
                <a:gd name="T51" fmla="*/ 311304 h 41"/>
                <a:gd name="T52" fmla="*/ 94735 w 37"/>
                <a:gd name="T53" fmla="*/ 311304 h 41"/>
                <a:gd name="T54" fmla="*/ 134208 w 37"/>
                <a:gd name="T55" fmla="*/ 319087 h 41"/>
                <a:gd name="T56" fmla="*/ 142103 w 37"/>
                <a:gd name="T57" fmla="*/ 311304 h 41"/>
                <a:gd name="T58" fmla="*/ 173681 w 37"/>
                <a:gd name="T59" fmla="*/ 303522 h 41"/>
                <a:gd name="T60" fmla="*/ 173681 w 37"/>
                <a:gd name="T61" fmla="*/ 303522 h 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7"/>
                <a:gd name="T94" fmla="*/ 0 h 41"/>
                <a:gd name="T95" fmla="*/ 37 w 37"/>
                <a:gd name="T96" fmla="*/ 41 h 4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7" h="41">
                  <a:moveTo>
                    <a:pt x="22" y="39"/>
                  </a:moveTo>
                  <a:cubicBezTo>
                    <a:pt x="22" y="37"/>
                    <a:pt x="22" y="37"/>
                    <a:pt x="22" y="37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2" y="20"/>
                    <a:pt x="31" y="20"/>
                  </a:cubicBezTo>
                  <a:cubicBezTo>
                    <a:pt x="31" y="20"/>
                    <a:pt x="29" y="17"/>
                    <a:pt x="29" y="17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47" name="Freeform 413"/>
            <p:cNvSpPr>
              <a:spLocks/>
            </p:cNvSpPr>
            <p:nvPr/>
          </p:nvSpPr>
          <p:spPr bwMode="auto">
            <a:xfrm>
              <a:off x="2575067" y="4376509"/>
              <a:ext cx="956870" cy="1012528"/>
            </a:xfrm>
            <a:custGeom>
              <a:avLst/>
              <a:gdLst>
                <a:gd name="T0" fmla="*/ 485671 w 122"/>
                <a:gd name="T1" fmla="*/ 794678 h 130"/>
                <a:gd name="T2" fmla="*/ 446504 w 122"/>
                <a:gd name="T3" fmla="*/ 857006 h 130"/>
                <a:gd name="T4" fmla="*/ 391670 w 122"/>
                <a:gd name="T5" fmla="*/ 911542 h 130"/>
                <a:gd name="T6" fmla="*/ 391670 w 122"/>
                <a:gd name="T7" fmla="*/ 911542 h 130"/>
                <a:gd name="T8" fmla="*/ 454337 w 122"/>
                <a:gd name="T9" fmla="*/ 942706 h 130"/>
                <a:gd name="T10" fmla="*/ 501338 w 122"/>
                <a:gd name="T11" fmla="*/ 1012825 h 130"/>
                <a:gd name="T12" fmla="*/ 540505 w 122"/>
                <a:gd name="T13" fmla="*/ 958288 h 130"/>
                <a:gd name="T14" fmla="*/ 611005 w 122"/>
                <a:gd name="T15" fmla="*/ 818051 h 130"/>
                <a:gd name="T16" fmla="*/ 720673 w 122"/>
                <a:gd name="T17" fmla="*/ 716768 h 130"/>
                <a:gd name="T18" fmla="*/ 791174 w 122"/>
                <a:gd name="T19" fmla="*/ 701186 h 130"/>
                <a:gd name="T20" fmla="*/ 814674 w 122"/>
                <a:gd name="T21" fmla="*/ 638859 h 130"/>
                <a:gd name="T22" fmla="*/ 846007 w 122"/>
                <a:gd name="T23" fmla="*/ 584322 h 130"/>
                <a:gd name="T24" fmla="*/ 877341 w 122"/>
                <a:gd name="T25" fmla="*/ 444085 h 130"/>
                <a:gd name="T26" fmla="*/ 955675 w 122"/>
                <a:gd name="T27" fmla="*/ 319429 h 130"/>
                <a:gd name="T28" fmla="*/ 893008 w 122"/>
                <a:gd name="T29" fmla="*/ 249311 h 130"/>
                <a:gd name="T30" fmla="*/ 744173 w 122"/>
                <a:gd name="T31" fmla="*/ 202565 h 130"/>
                <a:gd name="T32" fmla="*/ 705006 w 122"/>
                <a:gd name="T33" fmla="*/ 171401 h 130"/>
                <a:gd name="T34" fmla="*/ 587505 w 122"/>
                <a:gd name="T35" fmla="*/ 116864 h 130"/>
                <a:gd name="T36" fmla="*/ 556172 w 122"/>
                <a:gd name="T37" fmla="*/ 23373 h 130"/>
                <a:gd name="T38" fmla="*/ 517005 w 122"/>
                <a:gd name="T39" fmla="*/ 70119 h 130"/>
                <a:gd name="T40" fmla="*/ 477838 w 122"/>
                <a:gd name="T41" fmla="*/ 77910 h 130"/>
                <a:gd name="T42" fmla="*/ 438671 w 122"/>
                <a:gd name="T43" fmla="*/ 77910 h 130"/>
                <a:gd name="T44" fmla="*/ 415170 w 122"/>
                <a:gd name="T45" fmla="*/ 85701 h 130"/>
                <a:gd name="T46" fmla="*/ 376003 w 122"/>
                <a:gd name="T47" fmla="*/ 93492 h 130"/>
                <a:gd name="T48" fmla="*/ 329003 w 122"/>
                <a:gd name="T49" fmla="*/ 77910 h 130"/>
                <a:gd name="T50" fmla="*/ 321170 w 122"/>
                <a:gd name="T51" fmla="*/ 7791 h 130"/>
                <a:gd name="T52" fmla="*/ 313336 w 122"/>
                <a:gd name="T53" fmla="*/ 15582 h 130"/>
                <a:gd name="T54" fmla="*/ 211502 w 122"/>
                <a:gd name="T55" fmla="*/ 31164 h 130"/>
                <a:gd name="T56" fmla="*/ 242835 w 122"/>
                <a:gd name="T57" fmla="*/ 93492 h 130"/>
                <a:gd name="T58" fmla="*/ 148835 w 122"/>
                <a:gd name="T59" fmla="*/ 93492 h 130"/>
                <a:gd name="T60" fmla="*/ 94001 w 122"/>
                <a:gd name="T61" fmla="*/ 148028 h 130"/>
                <a:gd name="T62" fmla="*/ 62667 w 122"/>
                <a:gd name="T63" fmla="*/ 218147 h 130"/>
                <a:gd name="T64" fmla="*/ 31334 w 122"/>
                <a:gd name="T65" fmla="*/ 257102 h 130"/>
                <a:gd name="T66" fmla="*/ 0 w 122"/>
                <a:gd name="T67" fmla="*/ 350593 h 130"/>
                <a:gd name="T68" fmla="*/ 70501 w 122"/>
                <a:gd name="T69" fmla="*/ 358384 h 130"/>
                <a:gd name="T70" fmla="*/ 94001 w 122"/>
                <a:gd name="T71" fmla="*/ 405130 h 130"/>
                <a:gd name="T72" fmla="*/ 125334 w 122"/>
                <a:gd name="T73" fmla="*/ 405130 h 130"/>
                <a:gd name="T74" fmla="*/ 203668 w 122"/>
                <a:gd name="T75" fmla="*/ 389548 h 130"/>
                <a:gd name="T76" fmla="*/ 258502 w 122"/>
                <a:gd name="T77" fmla="*/ 459667 h 130"/>
                <a:gd name="T78" fmla="*/ 313336 w 122"/>
                <a:gd name="T79" fmla="*/ 514203 h 130"/>
                <a:gd name="T80" fmla="*/ 376003 w 122"/>
                <a:gd name="T81" fmla="*/ 545367 h 130"/>
                <a:gd name="T82" fmla="*/ 376003 w 122"/>
                <a:gd name="T83" fmla="*/ 631068 h 13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2"/>
                <a:gd name="T127" fmla="*/ 0 h 130"/>
                <a:gd name="T128" fmla="*/ 122 w 122"/>
                <a:gd name="T129" fmla="*/ 130 h 13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2" h="130">
                  <a:moveTo>
                    <a:pt x="61" y="101"/>
                  </a:moveTo>
                  <a:cubicBezTo>
                    <a:pt x="62" y="102"/>
                    <a:pt x="62" y="102"/>
                    <a:pt x="62" y="102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1" y="117"/>
                    <a:pt x="51" y="117"/>
                    <a:pt x="51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8" y="121"/>
                    <a:pt x="58" y="121"/>
                    <a:pt x="58" y="121"/>
                  </a:cubicBezTo>
                  <a:cubicBezTo>
                    <a:pt x="61" y="124"/>
                    <a:pt x="61" y="124"/>
                    <a:pt x="61" y="124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5" y="127"/>
                    <a:pt x="65" y="127"/>
                    <a:pt x="65" y="127"/>
                  </a:cubicBezTo>
                  <a:cubicBezTo>
                    <a:pt x="69" y="123"/>
                    <a:pt x="69" y="123"/>
                    <a:pt x="69" y="123"/>
                  </a:cubicBezTo>
                  <a:cubicBezTo>
                    <a:pt x="74" y="118"/>
                    <a:pt x="74" y="118"/>
                    <a:pt x="74" y="118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81" y="99"/>
                    <a:pt x="81" y="99"/>
                    <a:pt x="81" y="99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2" y="69"/>
                    <a:pt x="42" y="69"/>
                  </a:cubicBezTo>
                  <a:cubicBezTo>
                    <a:pt x="43" y="69"/>
                    <a:pt x="48" y="70"/>
                    <a:pt x="48" y="70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81"/>
                    <a:pt x="48" y="81"/>
                    <a:pt x="48" y="81"/>
                  </a:cubicBezTo>
                </a:path>
              </a:pathLst>
            </a:custGeom>
            <a:solidFill>
              <a:srgbClr val="4BA6D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48" name="Freeform 414"/>
            <p:cNvSpPr>
              <a:spLocks/>
            </p:cNvSpPr>
            <p:nvPr/>
          </p:nvSpPr>
          <p:spPr bwMode="auto">
            <a:xfrm>
              <a:off x="2952779" y="5010864"/>
              <a:ext cx="103872" cy="158589"/>
            </a:xfrm>
            <a:custGeom>
              <a:avLst/>
              <a:gdLst>
                <a:gd name="T0" fmla="*/ 0 w 78"/>
                <a:gd name="T1" fmla="*/ 0 h 120"/>
                <a:gd name="T2" fmla="*/ 0 w 78"/>
                <a:gd name="T3" fmla="*/ 7858 h 120"/>
                <a:gd name="T4" fmla="*/ 23813 w 78"/>
                <a:gd name="T5" fmla="*/ 47149 h 120"/>
                <a:gd name="T6" fmla="*/ 39688 w 78"/>
                <a:gd name="T7" fmla="*/ 62865 h 120"/>
                <a:gd name="T8" fmla="*/ 71438 w 78"/>
                <a:gd name="T9" fmla="*/ 102156 h 120"/>
                <a:gd name="T10" fmla="*/ 87313 w 78"/>
                <a:gd name="T11" fmla="*/ 125730 h 120"/>
                <a:gd name="T12" fmla="*/ 95250 w 78"/>
                <a:gd name="T13" fmla="*/ 141447 h 120"/>
                <a:gd name="T14" fmla="*/ 103188 w 78"/>
                <a:gd name="T15" fmla="*/ 157163 h 120"/>
                <a:gd name="T16" fmla="*/ 0 w 78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8"/>
                <a:gd name="T28" fmla="*/ 0 h 120"/>
                <a:gd name="T29" fmla="*/ 78 w 78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8" h="120">
                  <a:moveTo>
                    <a:pt x="0" y="0"/>
                  </a:moveTo>
                  <a:lnTo>
                    <a:pt x="0" y="6"/>
                  </a:lnTo>
                  <a:lnTo>
                    <a:pt x="18" y="36"/>
                  </a:lnTo>
                  <a:lnTo>
                    <a:pt x="30" y="48"/>
                  </a:lnTo>
                  <a:lnTo>
                    <a:pt x="54" y="78"/>
                  </a:lnTo>
                  <a:lnTo>
                    <a:pt x="66" y="96"/>
                  </a:lnTo>
                  <a:lnTo>
                    <a:pt x="72" y="108"/>
                  </a:lnTo>
                  <a:lnTo>
                    <a:pt x="78" y="1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49" name="Freeform 415"/>
            <p:cNvSpPr>
              <a:spLocks/>
            </p:cNvSpPr>
            <p:nvPr/>
          </p:nvSpPr>
          <p:spPr bwMode="auto">
            <a:xfrm>
              <a:off x="2952779" y="5010864"/>
              <a:ext cx="103872" cy="158589"/>
            </a:xfrm>
            <a:custGeom>
              <a:avLst/>
              <a:gdLst>
                <a:gd name="T0" fmla="*/ 0 w 78"/>
                <a:gd name="T1" fmla="*/ 0 h 120"/>
                <a:gd name="T2" fmla="*/ 0 w 78"/>
                <a:gd name="T3" fmla="*/ 7858 h 120"/>
                <a:gd name="T4" fmla="*/ 23813 w 78"/>
                <a:gd name="T5" fmla="*/ 47149 h 120"/>
                <a:gd name="T6" fmla="*/ 39688 w 78"/>
                <a:gd name="T7" fmla="*/ 62865 h 120"/>
                <a:gd name="T8" fmla="*/ 71438 w 78"/>
                <a:gd name="T9" fmla="*/ 102156 h 120"/>
                <a:gd name="T10" fmla="*/ 87313 w 78"/>
                <a:gd name="T11" fmla="*/ 125730 h 120"/>
                <a:gd name="T12" fmla="*/ 95250 w 78"/>
                <a:gd name="T13" fmla="*/ 141447 h 120"/>
                <a:gd name="T14" fmla="*/ 103188 w 78"/>
                <a:gd name="T15" fmla="*/ 15716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8"/>
                <a:gd name="T25" fmla="*/ 0 h 120"/>
                <a:gd name="T26" fmla="*/ 78 w 78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8" h="120">
                  <a:moveTo>
                    <a:pt x="0" y="0"/>
                  </a:moveTo>
                  <a:lnTo>
                    <a:pt x="0" y="6"/>
                  </a:lnTo>
                  <a:lnTo>
                    <a:pt x="18" y="36"/>
                  </a:lnTo>
                  <a:lnTo>
                    <a:pt x="30" y="48"/>
                  </a:lnTo>
                  <a:lnTo>
                    <a:pt x="54" y="78"/>
                  </a:lnTo>
                  <a:lnTo>
                    <a:pt x="66" y="96"/>
                  </a:lnTo>
                  <a:lnTo>
                    <a:pt x="72" y="108"/>
                  </a:lnTo>
                  <a:lnTo>
                    <a:pt x="78" y="12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50" name="Freeform 416"/>
            <p:cNvSpPr>
              <a:spLocks/>
            </p:cNvSpPr>
            <p:nvPr/>
          </p:nvSpPr>
          <p:spPr bwMode="auto">
            <a:xfrm>
              <a:off x="2959074" y="4355159"/>
              <a:ext cx="97577" cy="106743"/>
            </a:xfrm>
            <a:custGeom>
              <a:avLst/>
              <a:gdLst>
                <a:gd name="T0" fmla="*/ 96838 w 72"/>
                <a:gd name="T1" fmla="*/ 101713 h 84"/>
                <a:gd name="T2" fmla="*/ 96838 w 72"/>
                <a:gd name="T3" fmla="*/ 70417 h 84"/>
                <a:gd name="T4" fmla="*/ 88768 w 72"/>
                <a:gd name="T5" fmla="*/ 39120 h 84"/>
                <a:gd name="T6" fmla="*/ 96838 w 72"/>
                <a:gd name="T7" fmla="*/ 15648 h 84"/>
                <a:gd name="T8" fmla="*/ 32279 w 72"/>
                <a:gd name="T9" fmla="*/ 7824 h 84"/>
                <a:gd name="T10" fmla="*/ 32279 w 72"/>
                <a:gd name="T11" fmla="*/ 0 h 84"/>
                <a:gd name="T12" fmla="*/ 24210 w 72"/>
                <a:gd name="T13" fmla="*/ 23472 h 84"/>
                <a:gd name="T14" fmla="*/ 0 w 72"/>
                <a:gd name="T15" fmla="*/ 46944 h 84"/>
                <a:gd name="T16" fmla="*/ 16140 w 72"/>
                <a:gd name="T17" fmla="*/ 78241 h 84"/>
                <a:gd name="T18" fmla="*/ 32279 w 72"/>
                <a:gd name="T19" fmla="*/ 109537 h 84"/>
                <a:gd name="T20" fmla="*/ 40349 w 72"/>
                <a:gd name="T21" fmla="*/ 109537 h 84"/>
                <a:gd name="T22" fmla="*/ 56489 w 72"/>
                <a:gd name="T23" fmla="*/ 101713 h 84"/>
                <a:gd name="T24" fmla="*/ 96838 w 72"/>
                <a:gd name="T25" fmla="*/ 101713 h 84"/>
                <a:gd name="T26" fmla="*/ 96838 w 72"/>
                <a:gd name="T27" fmla="*/ 101713 h 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"/>
                <a:gd name="T43" fmla="*/ 0 h 84"/>
                <a:gd name="T44" fmla="*/ 72 w 72"/>
                <a:gd name="T45" fmla="*/ 84 h 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" h="84">
                  <a:moveTo>
                    <a:pt x="72" y="78"/>
                  </a:moveTo>
                  <a:lnTo>
                    <a:pt x="72" y="54"/>
                  </a:lnTo>
                  <a:lnTo>
                    <a:pt x="66" y="30"/>
                  </a:lnTo>
                  <a:lnTo>
                    <a:pt x="72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8" y="18"/>
                  </a:lnTo>
                  <a:lnTo>
                    <a:pt x="0" y="36"/>
                  </a:lnTo>
                  <a:lnTo>
                    <a:pt x="12" y="6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42" y="78"/>
                  </a:lnTo>
                  <a:lnTo>
                    <a:pt x="72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51" name="Freeform 417"/>
            <p:cNvSpPr>
              <a:spLocks/>
            </p:cNvSpPr>
            <p:nvPr/>
          </p:nvSpPr>
          <p:spPr bwMode="auto">
            <a:xfrm>
              <a:off x="2959074" y="4355159"/>
              <a:ext cx="97577" cy="106743"/>
            </a:xfrm>
            <a:custGeom>
              <a:avLst/>
              <a:gdLst/>
              <a:ahLst/>
              <a:cxnLst>
                <a:cxn ang="0">
                  <a:pos x="72" y="78"/>
                </a:cxn>
                <a:cxn ang="0">
                  <a:pos x="72" y="54"/>
                </a:cxn>
                <a:cxn ang="0">
                  <a:pos x="66" y="30"/>
                </a:cxn>
                <a:cxn ang="0">
                  <a:pos x="72" y="12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18" y="18"/>
                </a:cxn>
                <a:cxn ang="0">
                  <a:pos x="0" y="36"/>
                </a:cxn>
                <a:cxn ang="0">
                  <a:pos x="12" y="60"/>
                </a:cxn>
                <a:cxn ang="0">
                  <a:pos x="24" y="84"/>
                </a:cxn>
                <a:cxn ang="0">
                  <a:pos x="30" y="84"/>
                </a:cxn>
                <a:cxn ang="0">
                  <a:pos x="42" y="78"/>
                </a:cxn>
                <a:cxn ang="0">
                  <a:pos x="72" y="78"/>
                </a:cxn>
                <a:cxn ang="0">
                  <a:pos x="72" y="78"/>
                </a:cxn>
              </a:cxnLst>
              <a:rect l="0" t="0" r="r" b="b"/>
              <a:pathLst>
                <a:path w="72" h="84">
                  <a:moveTo>
                    <a:pt x="72" y="78"/>
                  </a:moveTo>
                  <a:lnTo>
                    <a:pt x="72" y="54"/>
                  </a:lnTo>
                  <a:lnTo>
                    <a:pt x="66" y="30"/>
                  </a:lnTo>
                  <a:lnTo>
                    <a:pt x="72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8" y="18"/>
                  </a:lnTo>
                  <a:lnTo>
                    <a:pt x="0" y="36"/>
                  </a:lnTo>
                  <a:lnTo>
                    <a:pt x="12" y="6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42" y="78"/>
                  </a:lnTo>
                  <a:lnTo>
                    <a:pt x="72" y="78"/>
                  </a:lnTo>
                  <a:lnTo>
                    <a:pt x="72" y="78"/>
                  </a:lnTo>
                </a:path>
              </a:pathLst>
            </a:custGeom>
            <a:solidFill>
              <a:srgbClr val="4BA6D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52" name="Freeform 418"/>
            <p:cNvSpPr>
              <a:spLocks/>
            </p:cNvSpPr>
            <p:nvPr/>
          </p:nvSpPr>
          <p:spPr bwMode="auto">
            <a:xfrm>
              <a:off x="2584511" y="4211821"/>
              <a:ext cx="336792" cy="280580"/>
            </a:xfrm>
            <a:custGeom>
              <a:avLst/>
              <a:gdLst>
                <a:gd name="T0" fmla="*/ 296013 w 43"/>
                <a:gd name="T1" fmla="*/ 163910 h 36"/>
                <a:gd name="T2" fmla="*/ 288223 w 43"/>
                <a:gd name="T3" fmla="*/ 140494 h 36"/>
                <a:gd name="T4" fmla="*/ 303803 w 43"/>
                <a:gd name="T5" fmla="*/ 117078 h 36"/>
                <a:gd name="T6" fmla="*/ 334962 w 43"/>
                <a:gd name="T7" fmla="*/ 85857 h 36"/>
                <a:gd name="T8" fmla="*/ 327172 w 43"/>
                <a:gd name="T9" fmla="*/ 85857 h 36"/>
                <a:gd name="T10" fmla="*/ 303803 w 43"/>
                <a:gd name="T11" fmla="*/ 78052 h 36"/>
                <a:gd name="T12" fmla="*/ 296013 w 43"/>
                <a:gd name="T13" fmla="*/ 62442 h 36"/>
                <a:gd name="T14" fmla="*/ 249274 w 43"/>
                <a:gd name="T15" fmla="*/ 39026 h 36"/>
                <a:gd name="T16" fmla="*/ 171376 w 43"/>
                <a:gd name="T17" fmla="*/ 46831 h 36"/>
                <a:gd name="T18" fmla="*/ 132427 w 43"/>
                <a:gd name="T19" fmla="*/ 39026 h 36"/>
                <a:gd name="T20" fmla="*/ 124637 w 43"/>
                <a:gd name="T21" fmla="*/ 23416 h 36"/>
                <a:gd name="T22" fmla="*/ 85688 w 43"/>
                <a:gd name="T23" fmla="*/ 15610 h 36"/>
                <a:gd name="T24" fmla="*/ 46739 w 43"/>
                <a:gd name="T25" fmla="*/ 23416 h 36"/>
                <a:gd name="T26" fmla="*/ 38949 w 43"/>
                <a:gd name="T27" fmla="*/ 0 h 36"/>
                <a:gd name="T28" fmla="*/ 7790 w 43"/>
                <a:gd name="T29" fmla="*/ 15610 h 36"/>
                <a:gd name="T30" fmla="*/ 0 w 43"/>
                <a:gd name="T31" fmla="*/ 78052 h 36"/>
                <a:gd name="T32" fmla="*/ 15580 w 43"/>
                <a:gd name="T33" fmla="*/ 117078 h 36"/>
                <a:gd name="T34" fmla="*/ 93478 w 43"/>
                <a:gd name="T35" fmla="*/ 148299 h 36"/>
                <a:gd name="T36" fmla="*/ 132427 w 43"/>
                <a:gd name="T37" fmla="*/ 156104 h 36"/>
                <a:gd name="T38" fmla="*/ 124637 w 43"/>
                <a:gd name="T39" fmla="*/ 171715 h 36"/>
                <a:gd name="T40" fmla="*/ 140217 w 43"/>
                <a:gd name="T41" fmla="*/ 202936 h 36"/>
                <a:gd name="T42" fmla="*/ 140217 w 43"/>
                <a:gd name="T43" fmla="*/ 257572 h 36"/>
                <a:gd name="T44" fmla="*/ 140217 w 43"/>
                <a:gd name="T45" fmla="*/ 257572 h 36"/>
                <a:gd name="T46" fmla="*/ 163586 w 43"/>
                <a:gd name="T47" fmla="*/ 280988 h 36"/>
                <a:gd name="T48" fmla="*/ 233694 w 43"/>
                <a:gd name="T49" fmla="*/ 257572 h 36"/>
                <a:gd name="T50" fmla="*/ 225905 w 43"/>
                <a:gd name="T51" fmla="*/ 234157 h 36"/>
                <a:gd name="T52" fmla="*/ 202535 w 43"/>
                <a:gd name="T53" fmla="*/ 195131 h 36"/>
                <a:gd name="T54" fmla="*/ 264854 w 43"/>
                <a:gd name="T55" fmla="*/ 195131 h 36"/>
                <a:gd name="T56" fmla="*/ 303803 w 43"/>
                <a:gd name="T57" fmla="*/ 179520 h 36"/>
                <a:gd name="T58" fmla="*/ 296013 w 43"/>
                <a:gd name="T59" fmla="*/ 163910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"/>
                <a:gd name="T91" fmla="*/ 0 h 36"/>
                <a:gd name="T92" fmla="*/ 43 w 43"/>
                <a:gd name="T93" fmla="*/ 36 h 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" h="36">
                  <a:moveTo>
                    <a:pt x="38" y="21"/>
                  </a:moveTo>
                  <a:cubicBezTo>
                    <a:pt x="37" y="18"/>
                    <a:pt x="37" y="18"/>
                    <a:pt x="37" y="18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7" y="3"/>
                    <a:pt x="6" y="3"/>
                  </a:cubicBezTo>
                  <a:cubicBezTo>
                    <a:pt x="5" y="3"/>
                    <a:pt x="5" y="1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1"/>
                    <a:pt x="38" y="21"/>
                    <a:pt x="38" y="21"/>
                  </a:cubicBezTo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53" name="Freeform 419"/>
            <p:cNvSpPr>
              <a:spLocks/>
            </p:cNvSpPr>
            <p:nvPr/>
          </p:nvSpPr>
          <p:spPr bwMode="auto">
            <a:xfrm>
              <a:off x="2370474" y="4525947"/>
              <a:ext cx="317907" cy="436120"/>
            </a:xfrm>
            <a:custGeom>
              <a:avLst/>
              <a:gdLst>
                <a:gd name="T0" fmla="*/ 300117 w 240"/>
                <a:gd name="T1" fmla="*/ 264269 h 337"/>
                <a:gd name="T2" fmla="*/ 300117 w 240"/>
                <a:gd name="T3" fmla="*/ 256496 h 337"/>
                <a:gd name="T4" fmla="*/ 284322 w 240"/>
                <a:gd name="T5" fmla="*/ 256496 h 337"/>
                <a:gd name="T6" fmla="*/ 276424 w 240"/>
                <a:gd name="T7" fmla="*/ 209861 h 337"/>
                <a:gd name="T8" fmla="*/ 236935 w 240"/>
                <a:gd name="T9" fmla="*/ 225406 h 337"/>
                <a:gd name="T10" fmla="*/ 205343 w 240"/>
                <a:gd name="T11" fmla="*/ 202088 h 337"/>
                <a:gd name="T12" fmla="*/ 205343 w 240"/>
                <a:gd name="T13" fmla="*/ 155452 h 337"/>
                <a:gd name="T14" fmla="*/ 236935 w 240"/>
                <a:gd name="T15" fmla="*/ 108817 h 337"/>
                <a:gd name="T16" fmla="*/ 260628 w 240"/>
                <a:gd name="T17" fmla="*/ 93271 h 337"/>
                <a:gd name="T18" fmla="*/ 268526 w 240"/>
                <a:gd name="T19" fmla="*/ 69954 h 337"/>
                <a:gd name="T20" fmla="*/ 252730 w 240"/>
                <a:gd name="T21" fmla="*/ 46636 h 337"/>
                <a:gd name="T22" fmla="*/ 221139 w 240"/>
                <a:gd name="T23" fmla="*/ 46636 h 337"/>
                <a:gd name="T24" fmla="*/ 197446 w 240"/>
                <a:gd name="T25" fmla="*/ 23318 h 337"/>
                <a:gd name="T26" fmla="*/ 157957 w 240"/>
                <a:gd name="T27" fmla="*/ 0 h 337"/>
                <a:gd name="T28" fmla="*/ 157957 w 240"/>
                <a:gd name="T29" fmla="*/ 0 h 337"/>
                <a:gd name="T30" fmla="*/ 142161 w 240"/>
                <a:gd name="T31" fmla="*/ 31090 h 337"/>
                <a:gd name="T32" fmla="*/ 110570 w 240"/>
                <a:gd name="T33" fmla="*/ 62181 h 337"/>
                <a:gd name="T34" fmla="*/ 86876 w 240"/>
                <a:gd name="T35" fmla="*/ 69954 h 337"/>
                <a:gd name="T36" fmla="*/ 55285 w 240"/>
                <a:gd name="T37" fmla="*/ 101044 h 337"/>
                <a:gd name="T38" fmla="*/ 31591 w 240"/>
                <a:gd name="T39" fmla="*/ 93271 h 337"/>
                <a:gd name="T40" fmla="*/ 23693 w 240"/>
                <a:gd name="T41" fmla="*/ 77726 h 337"/>
                <a:gd name="T42" fmla="*/ 0 w 240"/>
                <a:gd name="T43" fmla="*/ 93271 h 337"/>
                <a:gd name="T44" fmla="*/ 23693 w 240"/>
                <a:gd name="T45" fmla="*/ 147680 h 337"/>
                <a:gd name="T46" fmla="*/ 71080 w 240"/>
                <a:gd name="T47" fmla="*/ 225406 h 337"/>
                <a:gd name="T48" fmla="*/ 118467 w 240"/>
                <a:gd name="T49" fmla="*/ 326450 h 337"/>
                <a:gd name="T50" fmla="*/ 118467 w 240"/>
                <a:gd name="T51" fmla="*/ 341995 h 337"/>
                <a:gd name="T52" fmla="*/ 284322 w 240"/>
                <a:gd name="T53" fmla="*/ 436562 h 337"/>
                <a:gd name="T54" fmla="*/ 292220 w 240"/>
                <a:gd name="T55" fmla="*/ 436562 h 337"/>
                <a:gd name="T56" fmla="*/ 300117 w 240"/>
                <a:gd name="T57" fmla="*/ 397699 h 337"/>
                <a:gd name="T58" fmla="*/ 308015 w 240"/>
                <a:gd name="T59" fmla="*/ 349768 h 337"/>
                <a:gd name="T60" fmla="*/ 315913 w 240"/>
                <a:gd name="T61" fmla="*/ 287587 h 337"/>
                <a:gd name="T62" fmla="*/ 300117 w 240"/>
                <a:gd name="T63" fmla="*/ 264269 h 3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0"/>
                <a:gd name="T97" fmla="*/ 0 h 337"/>
                <a:gd name="T98" fmla="*/ 240 w 240"/>
                <a:gd name="T99" fmla="*/ 337 h 3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0" h="337">
                  <a:moveTo>
                    <a:pt x="228" y="204"/>
                  </a:moveTo>
                  <a:lnTo>
                    <a:pt x="228" y="198"/>
                  </a:lnTo>
                  <a:lnTo>
                    <a:pt x="216" y="198"/>
                  </a:lnTo>
                  <a:lnTo>
                    <a:pt x="210" y="162"/>
                  </a:lnTo>
                  <a:lnTo>
                    <a:pt x="180" y="174"/>
                  </a:lnTo>
                  <a:lnTo>
                    <a:pt x="156" y="156"/>
                  </a:lnTo>
                  <a:lnTo>
                    <a:pt x="156" y="120"/>
                  </a:lnTo>
                  <a:lnTo>
                    <a:pt x="180" y="84"/>
                  </a:lnTo>
                  <a:lnTo>
                    <a:pt x="198" y="72"/>
                  </a:lnTo>
                  <a:lnTo>
                    <a:pt x="204" y="54"/>
                  </a:lnTo>
                  <a:lnTo>
                    <a:pt x="192" y="36"/>
                  </a:lnTo>
                  <a:lnTo>
                    <a:pt x="168" y="36"/>
                  </a:lnTo>
                  <a:lnTo>
                    <a:pt x="150" y="18"/>
                  </a:lnTo>
                  <a:lnTo>
                    <a:pt x="120" y="0"/>
                  </a:lnTo>
                  <a:lnTo>
                    <a:pt x="108" y="24"/>
                  </a:lnTo>
                  <a:lnTo>
                    <a:pt x="84" y="48"/>
                  </a:lnTo>
                  <a:lnTo>
                    <a:pt x="66" y="54"/>
                  </a:lnTo>
                  <a:lnTo>
                    <a:pt x="42" y="78"/>
                  </a:lnTo>
                  <a:lnTo>
                    <a:pt x="24" y="72"/>
                  </a:lnTo>
                  <a:lnTo>
                    <a:pt x="18" y="60"/>
                  </a:lnTo>
                  <a:lnTo>
                    <a:pt x="0" y="72"/>
                  </a:lnTo>
                  <a:lnTo>
                    <a:pt x="18" y="114"/>
                  </a:lnTo>
                  <a:lnTo>
                    <a:pt x="54" y="174"/>
                  </a:lnTo>
                  <a:lnTo>
                    <a:pt x="90" y="252"/>
                  </a:lnTo>
                  <a:lnTo>
                    <a:pt x="90" y="264"/>
                  </a:lnTo>
                  <a:lnTo>
                    <a:pt x="216" y="337"/>
                  </a:lnTo>
                  <a:lnTo>
                    <a:pt x="222" y="337"/>
                  </a:lnTo>
                  <a:lnTo>
                    <a:pt x="228" y="307"/>
                  </a:lnTo>
                  <a:lnTo>
                    <a:pt x="234" y="270"/>
                  </a:lnTo>
                  <a:lnTo>
                    <a:pt x="240" y="222"/>
                  </a:lnTo>
                  <a:lnTo>
                    <a:pt x="228" y="2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54" name="Freeform 420"/>
            <p:cNvSpPr>
              <a:spLocks/>
            </p:cNvSpPr>
            <p:nvPr/>
          </p:nvSpPr>
          <p:spPr bwMode="auto">
            <a:xfrm>
              <a:off x="2370474" y="4525947"/>
              <a:ext cx="317907" cy="436120"/>
            </a:xfrm>
            <a:custGeom>
              <a:avLst/>
              <a:gdLst>
                <a:gd name="T0" fmla="*/ 300117 w 240"/>
                <a:gd name="T1" fmla="*/ 264269 h 337"/>
                <a:gd name="T2" fmla="*/ 300117 w 240"/>
                <a:gd name="T3" fmla="*/ 256496 h 337"/>
                <a:gd name="T4" fmla="*/ 284322 w 240"/>
                <a:gd name="T5" fmla="*/ 256496 h 337"/>
                <a:gd name="T6" fmla="*/ 276424 w 240"/>
                <a:gd name="T7" fmla="*/ 209861 h 337"/>
                <a:gd name="T8" fmla="*/ 236935 w 240"/>
                <a:gd name="T9" fmla="*/ 225406 h 337"/>
                <a:gd name="T10" fmla="*/ 205343 w 240"/>
                <a:gd name="T11" fmla="*/ 202088 h 337"/>
                <a:gd name="T12" fmla="*/ 205343 w 240"/>
                <a:gd name="T13" fmla="*/ 155452 h 337"/>
                <a:gd name="T14" fmla="*/ 236935 w 240"/>
                <a:gd name="T15" fmla="*/ 108817 h 337"/>
                <a:gd name="T16" fmla="*/ 260628 w 240"/>
                <a:gd name="T17" fmla="*/ 93271 h 337"/>
                <a:gd name="T18" fmla="*/ 268526 w 240"/>
                <a:gd name="T19" fmla="*/ 69954 h 337"/>
                <a:gd name="T20" fmla="*/ 252730 w 240"/>
                <a:gd name="T21" fmla="*/ 46636 h 337"/>
                <a:gd name="T22" fmla="*/ 221139 w 240"/>
                <a:gd name="T23" fmla="*/ 46636 h 337"/>
                <a:gd name="T24" fmla="*/ 197446 w 240"/>
                <a:gd name="T25" fmla="*/ 23318 h 337"/>
                <a:gd name="T26" fmla="*/ 157957 w 240"/>
                <a:gd name="T27" fmla="*/ 0 h 337"/>
                <a:gd name="T28" fmla="*/ 157957 w 240"/>
                <a:gd name="T29" fmla="*/ 0 h 337"/>
                <a:gd name="T30" fmla="*/ 142161 w 240"/>
                <a:gd name="T31" fmla="*/ 31090 h 337"/>
                <a:gd name="T32" fmla="*/ 110570 w 240"/>
                <a:gd name="T33" fmla="*/ 62181 h 337"/>
                <a:gd name="T34" fmla="*/ 86876 w 240"/>
                <a:gd name="T35" fmla="*/ 69954 h 337"/>
                <a:gd name="T36" fmla="*/ 55285 w 240"/>
                <a:gd name="T37" fmla="*/ 101044 h 337"/>
                <a:gd name="T38" fmla="*/ 31591 w 240"/>
                <a:gd name="T39" fmla="*/ 93271 h 337"/>
                <a:gd name="T40" fmla="*/ 23693 w 240"/>
                <a:gd name="T41" fmla="*/ 77726 h 337"/>
                <a:gd name="T42" fmla="*/ 0 w 240"/>
                <a:gd name="T43" fmla="*/ 93271 h 337"/>
                <a:gd name="T44" fmla="*/ 23693 w 240"/>
                <a:gd name="T45" fmla="*/ 147680 h 337"/>
                <a:gd name="T46" fmla="*/ 71080 w 240"/>
                <a:gd name="T47" fmla="*/ 225406 h 337"/>
                <a:gd name="T48" fmla="*/ 118467 w 240"/>
                <a:gd name="T49" fmla="*/ 326450 h 337"/>
                <a:gd name="T50" fmla="*/ 118467 w 240"/>
                <a:gd name="T51" fmla="*/ 341995 h 337"/>
                <a:gd name="T52" fmla="*/ 284322 w 240"/>
                <a:gd name="T53" fmla="*/ 436562 h 337"/>
                <a:gd name="T54" fmla="*/ 292220 w 240"/>
                <a:gd name="T55" fmla="*/ 436562 h 337"/>
                <a:gd name="T56" fmla="*/ 300117 w 240"/>
                <a:gd name="T57" fmla="*/ 397699 h 337"/>
                <a:gd name="T58" fmla="*/ 308015 w 240"/>
                <a:gd name="T59" fmla="*/ 349768 h 337"/>
                <a:gd name="T60" fmla="*/ 315913 w 240"/>
                <a:gd name="T61" fmla="*/ 287587 h 337"/>
                <a:gd name="T62" fmla="*/ 300117 w 240"/>
                <a:gd name="T63" fmla="*/ 264269 h 3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0"/>
                <a:gd name="T97" fmla="*/ 0 h 337"/>
                <a:gd name="T98" fmla="*/ 240 w 240"/>
                <a:gd name="T99" fmla="*/ 337 h 3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0" h="337">
                  <a:moveTo>
                    <a:pt x="228" y="204"/>
                  </a:moveTo>
                  <a:lnTo>
                    <a:pt x="228" y="198"/>
                  </a:lnTo>
                  <a:lnTo>
                    <a:pt x="216" y="198"/>
                  </a:lnTo>
                  <a:lnTo>
                    <a:pt x="210" y="162"/>
                  </a:lnTo>
                  <a:lnTo>
                    <a:pt x="180" y="174"/>
                  </a:lnTo>
                  <a:lnTo>
                    <a:pt x="156" y="156"/>
                  </a:lnTo>
                  <a:lnTo>
                    <a:pt x="156" y="120"/>
                  </a:lnTo>
                  <a:lnTo>
                    <a:pt x="180" y="84"/>
                  </a:lnTo>
                  <a:lnTo>
                    <a:pt x="198" y="72"/>
                  </a:lnTo>
                  <a:lnTo>
                    <a:pt x="204" y="54"/>
                  </a:lnTo>
                  <a:lnTo>
                    <a:pt x="192" y="36"/>
                  </a:lnTo>
                  <a:lnTo>
                    <a:pt x="168" y="36"/>
                  </a:lnTo>
                  <a:lnTo>
                    <a:pt x="150" y="18"/>
                  </a:lnTo>
                  <a:lnTo>
                    <a:pt x="120" y="0"/>
                  </a:lnTo>
                  <a:lnTo>
                    <a:pt x="108" y="24"/>
                  </a:lnTo>
                  <a:lnTo>
                    <a:pt x="84" y="48"/>
                  </a:lnTo>
                  <a:lnTo>
                    <a:pt x="66" y="54"/>
                  </a:lnTo>
                  <a:lnTo>
                    <a:pt x="42" y="78"/>
                  </a:lnTo>
                  <a:lnTo>
                    <a:pt x="24" y="72"/>
                  </a:lnTo>
                  <a:lnTo>
                    <a:pt x="18" y="60"/>
                  </a:lnTo>
                  <a:lnTo>
                    <a:pt x="0" y="72"/>
                  </a:lnTo>
                  <a:lnTo>
                    <a:pt x="18" y="114"/>
                  </a:lnTo>
                  <a:lnTo>
                    <a:pt x="54" y="174"/>
                  </a:lnTo>
                  <a:lnTo>
                    <a:pt x="90" y="252"/>
                  </a:lnTo>
                  <a:lnTo>
                    <a:pt x="90" y="264"/>
                  </a:lnTo>
                  <a:lnTo>
                    <a:pt x="216" y="337"/>
                  </a:lnTo>
                  <a:lnTo>
                    <a:pt x="222" y="337"/>
                  </a:lnTo>
                  <a:lnTo>
                    <a:pt x="228" y="307"/>
                  </a:lnTo>
                  <a:lnTo>
                    <a:pt x="234" y="270"/>
                  </a:lnTo>
                  <a:lnTo>
                    <a:pt x="240" y="222"/>
                  </a:lnTo>
                  <a:lnTo>
                    <a:pt x="228" y="204"/>
                  </a:lnTo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55" name="Freeform 421"/>
            <p:cNvSpPr>
              <a:spLocks/>
            </p:cNvSpPr>
            <p:nvPr/>
          </p:nvSpPr>
          <p:spPr bwMode="auto">
            <a:xfrm>
              <a:off x="2392506" y="4477151"/>
              <a:ext cx="135348" cy="149440"/>
            </a:xfrm>
            <a:custGeom>
              <a:avLst/>
              <a:gdLst>
                <a:gd name="T0" fmla="*/ 31750 w 102"/>
                <a:gd name="T1" fmla="*/ 149225 h 114"/>
                <a:gd name="T2" fmla="*/ 63500 w 102"/>
                <a:gd name="T3" fmla="*/ 117809 h 114"/>
                <a:gd name="T4" fmla="*/ 87313 w 102"/>
                <a:gd name="T5" fmla="*/ 109955 h 114"/>
                <a:gd name="T6" fmla="*/ 119063 w 102"/>
                <a:gd name="T7" fmla="*/ 78539 h 114"/>
                <a:gd name="T8" fmla="*/ 134938 w 102"/>
                <a:gd name="T9" fmla="*/ 47124 h 114"/>
                <a:gd name="T10" fmla="*/ 103188 w 102"/>
                <a:gd name="T11" fmla="*/ 23562 h 114"/>
                <a:gd name="T12" fmla="*/ 39688 w 102"/>
                <a:gd name="T13" fmla="*/ 0 h 114"/>
                <a:gd name="T14" fmla="*/ 31750 w 102"/>
                <a:gd name="T15" fmla="*/ 15708 h 114"/>
                <a:gd name="T16" fmla="*/ 0 w 102"/>
                <a:gd name="T17" fmla="*/ 86393 h 114"/>
                <a:gd name="T18" fmla="*/ 15875 w 102"/>
                <a:gd name="T19" fmla="*/ 117809 h 114"/>
                <a:gd name="T20" fmla="*/ 0 w 102"/>
                <a:gd name="T21" fmla="*/ 125663 h 114"/>
                <a:gd name="T22" fmla="*/ 7938 w 102"/>
                <a:gd name="T23" fmla="*/ 141371 h 114"/>
                <a:gd name="T24" fmla="*/ 31750 w 102"/>
                <a:gd name="T25" fmla="*/ 149225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114"/>
                <a:gd name="T41" fmla="*/ 102 w 102"/>
                <a:gd name="T42" fmla="*/ 114 h 1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114">
                  <a:moveTo>
                    <a:pt x="24" y="114"/>
                  </a:moveTo>
                  <a:lnTo>
                    <a:pt x="48" y="90"/>
                  </a:lnTo>
                  <a:lnTo>
                    <a:pt x="66" y="84"/>
                  </a:lnTo>
                  <a:lnTo>
                    <a:pt x="90" y="60"/>
                  </a:lnTo>
                  <a:lnTo>
                    <a:pt x="102" y="36"/>
                  </a:lnTo>
                  <a:lnTo>
                    <a:pt x="78" y="18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0" y="66"/>
                  </a:lnTo>
                  <a:lnTo>
                    <a:pt x="12" y="90"/>
                  </a:lnTo>
                  <a:lnTo>
                    <a:pt x="0" y="96"/>
                  </a:lnTo>
                  <a:lnTo>
                    <a:pt x="6" y="108"/>
                  </a:lnTo>
                  <a:lnTo>
                    <a:pt x="24" y="114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56" name="Freeform 422"/>
            <p:cNvSpPr>
              <a:spLocks/>
            </p:cNvSpPr>
            <p:nvPr/>
          </p:nvSpPr>
          <p:spPr bwMode="auto">
            <a:xfrm>
              <a:off x="2172174" y="4111177"/>
              <a:ext cx="151085" cy="70146"/>
            </a:xfrm>
            <a:custGeom>
              <a:avLst/>
              <a:gdLst>
                <a:gd name="T0" fmla="*/ 150812 w 19"/>
                <a:gd name="T1" fmla="*/ 23283 h 9"/>
                <a:gd name="T2" fmla="*/ 63500 w 19"/>
                <a:gd name="T3" fmla="*/ 7761 h 9"/>
                <a:gd name="T4" fmla="*/ 39687 w 19"/>
                <a:gd name="T5" fmla="*/ 0 h 9"/>
                <a:gd name="T6" fmla="*/ 7937 w 19"/>
                <a:gd name="T7" fmla="*/ 23283 h 9"/>
                <a:gd name="T8" fmla="*/ 0 w 19"/>
                <a:gd name="T9" fmla="*/ 46567 h 9"/>
                <a:gd name="T10" fmla="*/ 0 w 19"/>
                <a:gd name="T11" fmla="*/ 46567 h 9"/>
                <a:gd name="T12" fmla="*/ 39687 w 19"/>
                <a:gd name="T13" fmla="*/ 69850 h 9"/>
                <a:gd name="T14" fmla="*/ 95250 w 19"/>
                <a:gd name="T15" fmla="*/ 46567 h 9"/>
                <a:gd name="T16" fmla="*/ 150812 w 19"/>
                <a:gd name="T17" fmla="*/ 23283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9"/>
                <a:gd name="T29" fmla="*/ 19 w 19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9">
                  <a:moveTo>
                    <a:pt x="19" y="3"/>
                  </a:moveTo>
                  <a:cubicBezTo>
                    <a:pt x="19" y="3"/>
                    <a:pt x="10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2" y="6"/>
                    <a:pt x="12" y="6"/>
                    <a:pt x="12" y="6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57" name="Freeform 423"/>
            <p:cNvSpPr>
              <a:spLocks/>
            </p:cNvSpPr>
            <p:nvPr/>
          </p:nvSpPr>
          <p:spPr bwMode="auto">
            <a:xfrm>
              <a:off x="2093485" y="4071531"/>
              <a:ext cx="119609" cy="97593"/>
            </a:xfrm>
            <a:custGeom>
              <a:avLst/>
              <a:gdLst>
                <a:gd name="T0" fmla="*/ 119062 w 15"/>
                <a:gd name="T1" fmla="*/ 41010 h 12"/>
                <a:gd name="T2" fmla="*/ 87312 w 15"/>
                <a:gd name="T3" fmla="*/ 32808 h 12"/>
                <a:gd name="T4" fmla="*/ 87312 w 15"/>
                <a:gd name="T5" fmla="*/ 0 h 12"/>
                <a:gd name="T6" fmla="*/ 47625 w 15"/>
                <a:gd name="T7" fmla="*/ 0 h 12"/>
                <a:gd name="T8" fmla="*/ 31750 w 15"/>
                <a:gd name="T9" fmla="*/ 8202 h 12"/>
                <a:gd name="T10" fmla="*/ 47625 w 15"/>
                <a:gd name="T11" fmla="*/ 41010 h 12"/>
                <a:gd name="T12" fmla="*/ 23812 w 15"/>
                <a:gd name="T13" fmla="*/ 41010 h 12"/>
                <a:gd name="T14" fmla="*/ 7937 w 15"/>
                <a:gd name="T15" fmla="*/ 65617 h 12"/>
                <a:gd name="T16" fmla="*/ 0 w 15"/>
                <a:gd name="T17" fmla="*/ 82021 h 12"/>
                <a:gd name="T18" fmla="*/ 7937 w 15"/>
                <a:gd name="T19" fmla="*/ 90223 h 12"/>
                <a:gd name="T20" fmla="*/ 55562 w 15"/>
                <a:gd name="T21" fmla="*/ 98425 h 12"/>
                <a:gd name="T22" fmla="*/ 79375 w 15"/>
                <a:gd name="T23" fmla="*/ 90223 h 12"/>
                <a:gd name="T24" fmla="*/ 87312 w 15"/>
                <a:gd name="T25" fmla="*/ 65617 h 12"/>
                <a:gd name="T26" fmla="*/ 119062 w 15"/>
                <a:gd name="T27" fmla="*/ 41010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"/>
                <a:gd name="T43" fmla="*/ 0 h 12"/>
                <a:gd name="T44" fmla="*/ 15 w 15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" h="12">
                  <a:moveTo>
                    <a:pt x="15" y="5"/>
                  </a:moveTo>
                  <a:cubicBezTo>
                    <a:pt x="13" y="5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5" y="5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58" name="Freeform 424"/>
            <p:cNvSpPr>
              <a:spLocks/>
            </p:cNvSpPr>
            <p:nvPr/>
          </p:nvSpPr>
          <p:spPr bwMode="auto">
            <a:xfrm>
              <a:off x="1523769" y="3656760"/>
              <a:ext cx="755424" cy="494065"/>
            </a:xfrm>
            <a:custGeom>
              <a:avLst/>
              <a:gdLst>
                <a:gd name="T0" fmla="*/ 636240 w 576"/>
                <a:gd name="T1" fmla="*/ 453330 h 379"/>
                <a:gd name="T2" fmla="*/ 659804 w 576"/>
                <a:gd name="T3" fmla="*/ 453330 h 379"/>
                <a:gd name="T4" fmla="*/ 644095 w 576"/>
                <a:gd name="T5" fmla="*/ 422066 h 379"/>
                <a:gd name="T6" fmla="*/ 659804 w 576"/>
                <a:gd name="T7" fmla="*/ 414250 h 379"/>
                <a:gd name="T8" fmla="*/ 699078 w 576"/>
                <a:gd name="T9" fmla="*/ 414250 h 379"/>
                <a:gd name="T10" fmla="*/ 691224 w 576"/>
                <a:gd name="T11" fmla="*/ 406434 h 379"/>
                <a:gd name="T12" fmla="*/ 714788 w 576"/>
                <a:gd name="T13" fmla="*/ 390802 h 379"/>
                <a:gd name="T14" fmla="*/ 738352 w 576"/>
                <a:gd name="T15" fmla="*/ 375170 h 379"/>
                <a:gd name="T16" fmla="*/ 754062 w 576"/>
                <a:gd name="T17" fmla="*/ 312641 h 379"/>
                <a:gd name="T18" fmla="*/ 659804 w 576"/>
                <a:gd name="T19" fmla="*/ 328274 h 379"/>
                <a:gd name="T20" fmla="*/ 620530 w 576"/>
                <a:gd name="T21" fmla="*/ 382986 h 379"/>
                <a:gd name="T22" fmla="*/ 557692 w 576"/>
                <a:gd name="T23" fmla="*/ 390802 h 379"/>
                <a:gd name="T24" fmla="*/ 494853 w 576"/>
                <a:gd name="T25" fmla="*/ 312641 h 379"/>
                <a:gd name="T26" fmla="*/ 486998 w 576"/>
                <a:gd name="T27" fmla="*/ 211033 h 379"/>
                <a:gd name="T28" fmla="*/ 502708 w 576"/>
                <a:gd name="T29" fmla="*/ 187585 h 379"/>
                <a:gd name="T30" fmla="*/ 463434 w 576"/>
                <a:gd name="T31" fmla="*/ 179769 h 379"/>
                <a:gd name="T32" fmla="*/ 432015 w 576"/>
                <a:gd name="T33" fmla="*/ 148505 h 379"/>
                <a:gd name="T34" fmla="*/ 408450 w 576"/>
                <a:gd name="T35" fmla="*/ 109425 h 379"/>
                <a:gd name="T36" fmla="*/ 377031 w 576"/>
                <a:gd name="T37" fmla="*/ 85976 h 379"/>
                <a:gd name="T38" fmla="*/ 329902 w 576"/>
                <a:gd name="T39" fmla="*/ 101608 h 379"/>
                <a:gd name="T40" fmla="*/ 267064 w 576"/>
                <a:gd name="T41" fmla="*/ 31264 h 379"/>
                <a:gd name="T42" fmla="*/ 227790 w 576"/>
                <a:gd name="T43" fmla="*/ 23448 h 379"/>
                <a:gd name="T44" fmla="*/ 204225 w 576"/>
                <a:gd name="T45" fmla="*/ 39080 h 379"/>
                <a:gd name="T46" fmla="*/ 141387 w 576"/>
                <a:gd name="T47" fmla="*/ 39080 h 379"/>
                <a:gd name="T48" fmla="*/ 62838 w 576"/>
                <a:gd name="T49" fmla="*/ 0 h 379"/>
                <a:gd name="T50" fmla="*/ 0 w 576"/>
                <a:gd name="T51" fmla="*/ 7816 h 379"/>
                <a:gd name="T52" fmla="*/ 47129 w 576"/>
                <a:gd name="T53" fmla="*/ 93792 h 379"/>
                <a:gd name="T54" fmla="*/ 78548 w 576"/>
                <a:gd name="T55" fmla="*/ 140689 h 379"/>
                <a:gd name="T56" fmla="*/ 70693 w 576"/>
                <a:gd name="T57" fmla="*/ 156321 h 379"/>
                <a:gd name="T58" fmla="*/ 125677 w 576"/>
                <a:gd name="T59" fmla="*/ 195401 h 379"/>
                <a:gd name="T60" fmla="*/ 133532 w 576"/>
                <a:gd name="T61" fmla="*/ 234481 h 379"/>
                <a:gd name="T62" fmla="*/ 157096 w 576"/>
                <a:gd name="T63" fmla="*/ 250113 h 379"/>
                <a:gd name="T64" fmla="*/ 188516 w 576"/>
                <a:gd name="T65" fmla="*/ 281377 h 379"/>
                <a:gd name="T66" fmla="*/ 196370 w 576"/>
                <a:gd name="T67" fmla="*/ 257929 h 379"/>
                <a:gd name="T68" fmla="*/ 164951 w 576"/>
                <a:gd name="T69" fmla="*/ 234481 h 379"/>
                <a:gd name="T70" fmla="*/ 133532 w 576"/>
                <a:gd name="T71" fmla="*/ 164137 h 379"/>
                <a:gd name="T72" fmla="*/ 78548 w 576"/>
                <a:gd name="T73" fmla="*/ 85976 h 379"/>
                <a:gd name="T74" fmla="*/ 62838 w 576"/>
                <a:gd name="T75" fmla="*/ 39080 h 379"/>
                <a:gd name="T76" fmla="*/ 102113 w 576"/>
                <a:gd name="T77" fmla="*/ 54712 h 379"/>
                <a:gd name="T78" fmla="*/ 141387 w 576"/>
                <a:gd name="T79" fmla="*/ 132873 h 379"/>
                <a:gd name="T80" fmla="*/ 157096 w 576"/>
                <a:gd name="T81" fmla="*/ 156321 h 379"/>
                <a:gd name="T82" fmla="*/ 196370 w 576"/>
                <a:gd name="T83" fmla="*/ 179769 h 379"/>
                <a:gd name="T84" fmla="*/ 196370 w 576"/>
                <a:gd name="T85" fmla="*/ 203217 h 379"/>
                <a:gd name="T86" fmla="*/ 227790 w 576"/>
                <a:gd name="T87" fmla="*/ 218849 h 379"/>
                <a:gd name="T88" fmla="*/ 243499 w 576"/>
                <a:gd name="T89" fmla="*/ 242297 h 379"/>
                <a:gd name="T90" fmla="*/ 282773 w 576"/>
                <a:gd name="T91" fmla="*/ 281377 h 379"/>
                <a:gd name="T92" fmla="*/ 290628 w 576"/>
                <a:gd name="T93" fmla="*/ 336090 h 379"/>
                <a:gd name="T94" fmla="*/ 290628 w 576"/>
                <a:gd name="T95" fmla="*/ 359538 h 379"/>
                <a:gd name="T96" fmla="*/ 392741 w 576"/>
                <a:gd name="T97" fmla="*/ 422066 h 379"/>
                <a:gd name="T98" fmla="*/ 439869 w 576"/>
                <a:gd name="T99" fmla="*/ 445514 h 379"/>
                <a:gd name="T100" fmla="*/ 526272 w 576"/>
                <a:gd name="T101" fmla="*/ 468962 h 379"/>
                <a:gd name="T102" fmla="*/ 549837 w 576"/>
                <a:gd name="T103" fmla="*/ 461146 h 379"/>
                <a:gd name="T104" fmla="*/ 573401 w 576"/>
                <a:gd name="T105" fmla="*/ 461146 h 379"/>
                <a:gd name="T106" fmla="*/ 612675 w 576"/>
                <a:gd name="T107" fmla="*/ 493713 h 379"/>
                <a:gd name="T108" fmla="*/ 620530 w 576"/>
                <a:gd name="T109" fmla="*/ 476778 h 379"/>
                <a:gd name="T110" fmla="*/ 636240 w 576"/>
                <a:gd name="T111" fmla="*/ 453330 h 3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76"/>
                <a:gd name="T169" fmla="*/ 0 h 379"/>
                <a:gd name="T170" fmla="*/ 576 w 576"/>
                <a:gd name="T171" fmla="*/ 379 h 37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76" h="379">
                  <a:moveTo>
                    <a:pt x="486" y="348"/>
                  </a:moveTo>
                  <a:lnTo>
                    <a:pt x="504" y="348"/>
                  </a:lnTo>
                  <a:lnTo>
                    <a:pt x="492" y="324"/>
                  </a:lnTo>
                  <a:lnTo>
                    <a:pt x="504" y="318"/>
                  </a:lnTo>
                  <a:lnTo>
                    <a:pt x="534" y="318"/>
                  </a:lnTo>
                  <a:lnTo>
                    <a:pt x="528" y="312"/>
                  </a:lnTo>
                  <a:lnTo>
                    <a:pt x="546" y="300"/>
                  </a:lnTo>
                  <a:lnTo>
                    <a:pt x="564" y="288"/>
                  </a:lnTo>
                  <a:lnTo>
                    <a:pt x="576" y="240"/>
                  </a:lnTo>
                  <a:lnTo>
                    <a:pt x="504" y="252"/>
                  </a:lnTo>
                  <a:lnTo>
                    <a:pt x="474" y="294"/>
                  </a:lnTo>
                  <a:lnTo>
                    <a:pt x="426" y="300"/>
                  </a:lnTo>
                  <a:lnTo>
                    <a:pt x="378" y="240"/>
                  </a:lnTo>
                  <a:lnTo>
                    <a:pt x="372" y="162"/>
                  </a:lnTo>
                  <a:lnTo>
                    <a:pt x="384" y="144"/>
                  </a:lnTo>
                  <a:lnTo>
                    <a:pt x="354" y="138"/>
                  </a:lnTo>
                  <a:lnTo>
                    <a:pt x="330" y="114"/>
                  </a:lnTo>
                  <a:lnTo>
                    <a:pt x="312" y="84"/>
                  </a:lnTo>
                  <a:lnTo>
                    <a:pt x="288" y="66"/>
                  </a:lnTo>
                  <a:lnTo>
                    <a:pt x="252" y="78"/>
                  </a:lnTo>
                  <a:lnTo>
                    <a:pt x="204" y="24"/>
                  </a:lnTo>
                  <a:lnTo>
                    <a:pt x="174" y="18"/>
                  </a:lnTo>
                  <a:lnTo>
                    <a:pt x="156" y="30"/>
                  </a:lnTo>
                  <a:lnTo>
                    <a:pt x="108" y="30"/>
                  </a:lnTo>
                  <a:lnTo>
                    <a:pt x="48" y="0"/>
                  </a:lnTo>
                  <a:lnTo>
                    <a:pt x="0" y="6"/>
                  </a:lnTo>
                  <a:lnTo>
                    <a:pt x="36" y="72"/>
                  </a:lnTo>
                  <a:lnTo>
                    <a:pt x="60" y="108"/>
                  </a:lnTo>
                  <a:lnTo>
                    <a:pt x="54" y="120"/>
                  </a:lnTo>
                  <a:lnTo>
                    <a:pt x="96" y="150"/>
                  </a:lnTo>
                  <a:lnTo>
                    <a:pt x="102" y="180"/>
                  </a:lnTo>
                  <a:lnTo>
                    <a:pt x="120" y="192"/>
                  </a:lnTo>
                  <a:lnTo>
                    <a:pt x="144" y="216"/>
                  </a:lnTo>
                  <a:lnTo>
                    <a:pt x="150" y="198"/>
                  </a:lnTo>
                  <a:lnTo>
                    <a:pt x="126" y="180"/>
                  </a:lnTo>
                  <a:lnTo>
                    <a:pt x="102" y="126"/>
                  </a:lnTo>
                  <a:lnTo>
                    <a:pt x="60" y="66"/>
                  </a:lnTo>
                  <a:lnTo>
                    <a:pt x="48" y="30"/>
                  </a:lnTo>
                  <a:lnTo>
                    <a:pt x="78" y="42"/>
                  </a:lnTo>
                  <a:lnTo>
                    <a:pt x="108" y="102"/>
                  </a:lnTo>
                  <a:lnTo>
                    <a:pt x="120" y="120"/>
                  </a:lnTo>
                  <a:lnTo>
                    <a:pt x="150" y="138"/>
                  </a:lnTo>
                  <a:lnTo>
                    <a:pt x="150" y="156"/>
                  </a:lnTo>
                  <a:lnTo>
                    <a:pt x="174" y="168"/>
                  </a:lnTo>
                  <a:lnTo>
                    <a:pt x="186" y="186"/>
                  </a:lnTo>
                  <a:lnTo>
                    <a:pt x="216" y="216"/>
                  </a:lnTo>
                  <a:lnTo>
                    <a:pt x="222" y="258"/>
                  </a:lnTo>
                  <a:lnTo>
                    <a:pt x="222" y="276"/>
                  </a:lnTo>
                  <a:lnTo>
                    <a:pt x="300" y="324"/>
                  </a:lnTo>
                  <a:lnTo>
                    <a:pt x="336" y="342"/>
                  </a:lnTo>
                  <a:lnTo>
                    <a:pt x="402" y="360"/>
                  </a:lnTo>
                  <a:lnTo>
                    <a:pt x="420" y="354"/>
                  </a:lnTo>
                  <a:lnTo>
                    <a:pt x="438" y="354"/>
                  </a:lnTo>
                  <a:lnTo>
                    <a:pt x="468" y="379"/>
                  </a:lnTo>
                  <a:lnTo>
                    <a:pt x="474" y="366"/>
                  </a:lnTo>
                  <a:lnTo>
                    <a:pt x="486" y="348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59" name="Freeform 425"/>
            <p:cNvSpPr>
              <a:spLocks/>
            </p:cNvSpPr>
            <p:nvPr/>
          </p:nvSpPr>
          <p:spPr bwMode="auto">
            <a:xfrm rot="20747712">
              <a:off x="2707266" y="1607306"/>
              <a:ext cx="812081" cy="1055225"/>
            </a:xfrm>
            <a:custGeom>
              <a:avLst/>
              <a:gdLst/>
              <a:ahLst/>
              <a:cxnLst>
                <a:cxn ang="0">
                  <a:pos x="764" y="46"/>
                </a:cxn>
                <a:cxn ang="0">
                  <a:pos x="700" y="13"/>
                </a:cxn>
                <a:cxn ang="0">
                  <a:pos x="651" y="2"/>
                </a:cxn>
                <a:cxn ang="0">
                  <a:pos x="496" y="52"/>
                </a:cxn>
                <a:cxn ang="0">
                  <a:pos x="452" y="110"/>
                </a:cxn>
                <a:cxn ang="0">
                  <a:pos x="334" y="112"/>
                </a:cxn>
                <a:cxn ang="0">
                  <a:pos x="241" y="182"/>
                </a:cxn>
                <a:cxn ang="0">
                  <a:pos x="160" y="289"/>
                </a:cxn>
                <a:cxn ang="0">
                  <a:pos x="44" y="319"/>
                </a:cxn>
                <a:cxn ang="0">
                  <a:pos x="17" y="402"/>
                </a:cxn>
                <a:cxn ang="0">
                  <a:pos x="2" y="482"/>
                </a:cxn>
                <a:cxn ang="0">
                  <a:pos x="59" y="568"/>
                </a:cxn>
                <a:cxn ang="0">
                  <a:pos x="169" y="621"/>
                </a:cxn>
                <a:cxn ang="0">
                  <a:pos x="203" y="785"/>
                </a:cxn>
                <a:cxn ang="0">
                  <a:pos x="181" y="986"/>
                </a:cxn>
                <a:cxn ang="0">
                  <a:pos x="218" y="1042"/>
                </a:cxn>
                <a:cxn ang="0">
                  <a:pos x="183" y="1075"/>
                </a:cxn>
                <a:cxn ang="0">
                  <a:pos x="206" y="1111"/>
                </a:cxn>
                <a:cxn ang="0">
                  <a:pos x="154" y="1135"/>
                </a:cxn>
                <a:cxn ang="0">
                  <a:pos x="219" y="1201"/>
                </a:cxn>
                <a:cxn ang="0">
                  <a:pos x="258" y="1158"/>
                </a:cxn>
                <a:cxn ang="0">
                  <a:pos x="252" y="1261"/>
                </a:cxn>
                <a:cxn ang="0">
                  <a:pos x="184" y="1302"/>
                </a:cxn>
                <a:cxn ang="0">
                  <a:pos x="142" y="1483"/>
                </a:cxn>
                <a:cxn ang="0">
                  <a:pos x="180" y="1606"/>
                </a:cxn>
                <a:cxn ang="0">
                  <a:pos x="200" y="1754"/>
                </a:cxn>
                <a:cxn ang="0">
                  <a:pos x="270" y="1897"/>
                </a:cxn>
                <a:cxn ang="0">
                  <a:pos x="370" y="1959"/>
                </a:cxn>
                <a:cxn ang="0">
                  <a:pos x="401" y="2022"/>
                </a:cxn>
                <a:cxn ang="0">
                  <a:pos x="460" y="2047"/>
                </a:cxn>
                <a:cxn ang="0">
                  <a:pos x="512" y="1998"/>
                </a:cxn>
                <a:cxn ang="0">
                  <a:pos x="539" y="1891"/>
                </a:cxn>
                <a:cxn ang="0">
                  <a:pos x="570" y="1779"/>
                </a:cxn>
                <a:cxn ang="0">
                  <a:pos x="622" y="1629"/>
                </a:cxn>
                <a:cxn ang="0">
                  <a:pos x="718" y="1524"/>
                </a:cxn>
                <a:cxn ang="0">
                  <a:pos x="831" y="1436"/>
                </a:cxn>
                <a:cxn ang="0">
                  <a:pos x="893" y="1316"/>
                </a:cxn>
                <a:cxn ang="0">
                  <a:pos x="974" y="1265"/>
                </a:cxn>
                <a:cxn ang="0">
                  <a:pos x="1092" y="1158"/>
                </a:cxn>
                <a:cxn ang="0">
                  <a:pos x="1088" y="1080"/>
                </a:cxn>
                <a:cxn ang="0">
                  <a:pos x="983" y="1102"/>
                </a:cxn>
                <a:cxn ang="0">
                  <a:pos x="958" y="1038"/>
                </a:cxn>
                <a:cxn ang="0">
                  <a:pos x="1058" y="1028"/>
                </a:cxn>
                <a:cxn ang="0">
                  <a:pos x="1123" y="1019"/>
                </a:cxn>
                <a:cxn ang="0">
                  <a:pos x="1085" y="937"/>
                </a:cxn>
                <a:cxn ang="0">
                  <a:pos x="1003" y="908"/>
                </a:cxn>
                <a:cxn ang="0">
                  <a:pos x="1042" y="896"/>
                </a:cxn>
                <a:cxn ang="0">
                  <a:pos x="1021" y="838"/>
                </a:cxn>
                <a:cxn ang="0">
                  <a:pos x="1043" y="801"/>
                </a:cxn>
                <a:cxn ang="0">
                  <a:pos x="1062" y="725"/>
                </a:cxn>
                <a:cxn ang="0">
                  <a:pos x="1064" y="663"/>
                </a:cxn>
                <a:cxn ang="0">
                  <a:pos x="1052" y="610"/>
                </a:cxn>
                <a:cxn ang="0">
                  <a:pos x="974" y="535"/>
                </a:cxn>
                <a:cxn ang="0">
                  <a:pos x="1006" y="468"/>
                </a:cxn>
                <a:cxn ang="0">
                  <a:pos x="958" y="436"/>
                </a:cxn>
                <a:cxn ang="0">
                  <a:pos x="912" y="328"/>
                </a:cxn>
                <a:cxn ang="0">
                  <a:pos x="924" y="146"/>
                </a:cxn>
                <a:cxn ang="0">
                  <a:pos x="917" y="60"/>
                </a:cxn>
                <a:cxn ang="0">
                  <a:pos x="863" y="84"/>
                </a:cxn>
                <a:cxn ang="0">
                  <a:pos x="821" y="143"/>
                </a:cxn>
                <a:cxn ang="0">
                  <a:pos x="795" y="110"/>
                </a:cxn>
                <a:cxn ang="0">
                  <a:pos x="750" y="151"/>
                </a:cxn>
                <a:cxn ang="0">
                  <a:pos x="718" y="105"/>
                </a:cxn>
              </a:cxnLst>
              <a:rect l="0" t="0" r="r" b="b"/>
              <a:pathLst>
                <a:path w="1125" h="2047">
                  <a:moveTo>
                    <a:pt x="718" y="105"/>
                  </a:moveTo>
                  <a:lnTo>
                    <a:pt x="722" y="102"/>
                  </a:lnTo>
                  <a:lnTo>
                    <a:pt x="730" y="95"/>
                  </a:lnTo>
                  <a:lnTo>
                    <a:pt x="740" y="83"/>
                  </a:lnTo>
                  <a:lnTo>
                    <a:pt x="751" y="70"/>
                  </a:lnTo>
                  <a:lnTo>
                    <a:pt x="760" y="58"/>
                  </a:lnTo>
                  <a:lnTo>
                    <a:pt x="764" y="46"/>
                  </a:lnTo>
                  <a:lnTo>
                    <a:pt x="761" y="37"/>
                  </a:lnTo>
                  <a:lnTo>
                    <a:pt x="748" y="32"/>
                  </a:lnTo>
                  <a:lnTo>
                    <a:pt x="735" y="30"/>
                  </a:lnTo>
                  <a:lnTo>
                    <a:pt x="725" y="27"/>
                  </a:lnTo>
                  <a:lnTo>
                    <a:pt x="716" y="22"/>
                  </a:lnTo>
                  <a:lnTo>
                    <a:pt x="708" y="17"/>
                  </a:lnTo>
                  <a:lnTo>
                    <a:pt x="700" y="13"/>
                  </a:lnTo>
                  <a:lnTo>
                    <a:pt x="693" y="8"/>
                  </a:lnTo>
                  <a:lnTo>
                    <a:pt x="686" y="4"/>
                  </a:lnTo>
                  <a:lnTo>
                    <a:pt x="678" y="1"/>
                  </a:lnTo>
                  <a:lnTo>
                    <a:pt x="672" y="0"/>
                  </a:lnTo>
                  <a:lnTo>
                    <a:pt x="665" y="0"/>
                  </a:lnTo>
                  <a:lnTo>
                    <a:pt x="658" y="0"/>
                  </a:lnTo>
                  <a:lnTo>
                    <a:pt x="651" y="2"/>
                  </a:lnTo>
                  <a:lnTo>
                    <a:pt x="633" y="7"/>
                  </a:lnTo>
                  <a:lnTo>
                    <a:pt x="610" y="13"/>
                  </a:lnTo>
                  <a:lnTo>
                    <a:pt x="583" y="19"/>
                  </a:lnTo>
                  <a:lnTo>
                    <a:pt x="558" y="25"/>
                  </a:lnTo>
                  <a:lnTo>
                    <a:pt x="534" y="34"/>
                  </a:lnTo>
                  <a:lnTo>
                    <a:pt x="512" y="42"/>
                  </a:lnTo>
                  <a:lnTo>
                    <a:pt x="496" y="52"/>
                  </a:lnTo>
                  <a:lnTo>
                    <a:pt x="487" y="62"/>
                  </a:lnTo>
                  <a:lnTo>
                    <a:pt x="483" y="74"/>
                  </a:lnTo>
                  <a:lnTo>
                    <a:pt x="478" y="84"/>
                  </a:lnTo>
                  <a:lnTo>
                    <a:pt x="474" y="93"/>
                  </a:lnTo>
                  <a:lnTo>
                    <a:pt x="468" y="102"/>
                  </a:lnTo>
                  <a:lnTo>
                    <a:pt x="461" y="107"/>
                  </a:lnTo>
                  <a:lnTo>
                    <a:pt x="452" y="110"/>
                  </a:lnTo>
                  <a:lnTo>
                    <a:pt x="440" y="110"/>
                  </a:lnTo>
                  <a:lnTo>
                    <a:pt x="426" y="105"/>
                  </a:lnTo>
                  <a:lnTo>
                    <a:pt x="409" y="100"/>
                  </a:lnTo>
                  <a:lnTo>
                    <a:pt x="391" y="98"/>
                  </a:lnTo>
                  <a:lnTo>
                    <a:pt x="371" y="100"/>
                  </a:lnTo>
                  <a:lnTo>
                    <a:pt x="351" y="105"/>
                  </a:lnTo>
                  <a:lnTo>
                    <a:pt x="334" y="112"/>
                  </a:lnTo>
                  <a:lnTo>
                    <a:pt x="319" y="120"/>
                  </a:lnTo>
                  <a:lnTo>
                    <a:pt x="306" y="130"/>
                  </a:lnTo>
                  <a:lnTo>
                    <a:pt x="300" y="141"/>
                  </a:lnTo>
                  <a:lnTo>
                    <a:pt x="291" y="151"/>
                  </a:lnTo>
                  <a:lnTo>
                    <a:pt x="278" y="161"/>
                  </a:lnTo>
                  <a:lnTo>
                    <a:pt x="260" y="172"/>
                  </a:lnTo>
                  <a:lnTo>
                    <a:pt x="241" y="182"/>
                  </a:lnTo>
                  <a:lnTo>
                    <a:pt x="221" y="194"/>
                  </a:lnTo>
                  <a:lnTo>
                    <a:pt x="204" y="208"/>
                  </a:lnTo>
                  <a:lnTo>
                    <a:pt x="191" y="224"/>
                  </a:lnTo>
                  <a:lnTo>
                    <a:pt x="184" y="242"/>
                  </a:lnTo>
                  <a:lnTo>
                    <a:pt x="180" y="261"/>
                  </a:lnTo>
                  <a:lnTo>
                    <a:pt x="172" y="277"/>
                  </a:lnTo>
                  <a:lnTo>
                    <a:pt x="160" y="289"/>
                  </a:lnTo>
                  <a:lnTo>
                    <a:pt x="146" y="299"/>
                  </a:lnTo>
                  <a:lnTo>
                    <a:pt x="130" y="305"/>
                  </a:lnTo>
                  <a:lnTo>
                    <a:pt x="113" y="311"/>
                  </a:lnTo>
                  <a:lnTo>
                    <a:pt x="94" y="314"/>
                  </a:lnTo>
                  <a:lnTo>
                    <a:pt x="76" y="315"/>
                  </a:lnTo>
                  <a:lnTo>
                    <a:pt x="59" y="316"/>
                  </a:lnTo>
                  <a:lnTo>
                    <a:pt x="44" y="319"/>
                  </a:lnTo>
                  <a:lnTo>
                    <a:pt x="31" y="325"/>
                  </a:lnTo>
                  <a:lnTo>
                    <a:pt x="22" y="332"/>
                  </a:lnTo>
                  <a:lnTo>
                    <a:pt x="16" y="342"/>
                  </a:lnTo>
                  <a:lnTo>
                    <a:pt x="13" y="355"/>
                  </a:lnTo>
                  <a:lnTo>
                    <a:pt x="11" y="369"/>
                  </a:lnTo>
                  <a:lnTo>
                    <a:pt x="15" y="386"/>
                  </a:lnTo>
                  <a:lnTo>
                    <a:pt x="17" y="402"/>
                  </a:lnTo>
                  <a:lnTo>
                    <a:pt x="16" y="415"/>
                  </a:lnTo>
                  <a:lnTo>
                    <a:pt x="13" y="425"/>
                  </a:lnTo>
                  <a:lnTo>
                    <a:pt x="9" y="434"/>
                  </a:lnTo>
                  <a:lnTo>
                    <a:pt x="4" y="444"/>
                  </a:lnTo>
                  <a:lnTo>
                    <a:pt x="1" y="454"/>
                  </a:lnTo>
                  <a:lnTo>
                    <a:pt x="0" y="466"/>
                  </a:lnTo>
                  <a:lnTo>
                    <a:pt x="2" y="482"/>
                  </a:lnTo>
                  <a:lnTo>
                    <a:pt x="7" y="499"/>
                  </a:lnTo>
                  <a:lnTo>
                    <a:pt x="13" y="515"/>
                  </a:lnTo>
                  <a:lnTo>
                    <a:pt x="18" y="530"/>
                  </a:lnTo>
                  <a:lnTo>
                    <a:pt x="25" y="543"/>
                  </a:lnTo>
                  <a:lnTo>
                    <a:pt x="34" y="553"/>
                  </a:lnTo>
                  <a:lnTo>
                    <a:pt x="45" y="562"/>
                  </a:lnTo>
                  <a:lnTo>
                    <a:pt x="59" y="568"/>
                  </a:lnTo>
                  <a:lnTo>
                    <a:pt x="76" y="572"/>
                  </a:lnTo>
                  <a:lnTo>
                    <a:pt x="94" y="575"/>
                  </a:lnTo>
                  <a:lnTo>
                    <a:pt x="113" y="579"/>
                  </a:lnTo>
                  <a:lnTo>
                    <a:pt x="130" y="584"/>
                  </a:lnTo>
                  <a:lnTo>
                    <a:pt x="145" y="593"/>
                  </a:lnTo>
                  <a:lnTo>
                    <a:pt x="159" y="605"/>
                  </a:lnTo>
                  <a:lnTo>
                    <a:pt x="169" y="621"/>
                  </a:lnTo>
                  <a:lnTo>
                    <a:pt x="176" y="642"/>
                  </a:lnTo>
                  <a:lnTo>
                    <a:pt x="179" y="668"/>
                  </a:lnTo>
                  <a:lnTo>
                    <a:pt x="181" y="695"/>
                  </a:lnTo>
                  <a:lnTo>
                    <a:pt x="185" y="718"/>
                  </a:lnTo>
                  <a:lnTo>
                    <a:pt x="191" y="740"/>
                  </a:lnTo>
                  <a:lnTo>
                    <a:pt x="198" y="762"/>
                  </a:lnTo>
                  <a:lnTo>
                    <a:pt x="203" y="785"/>
                  </a:lnTo>
                  <a:lnTo>
                    <a:pt x="206" y="810"/>
                  </a:lnTo>
                  <a:lnTo>
                    <a:pt x="207" y="841"/>
                  </a:lnTo>
                  <a:lnTo>
                    <a:pt x="203" y="878"/>
                  </a:lnTo>
                  <a:lnTo>
                    <a:pt x="196" y="915"/>
                  </a:lnTo>
                  <a:lnTo>
                    <a:pt x="190" y="945"/>
                  </a:lnTo>
                  <a:lnTo>
                    <a:pt x="184" y="968"/>
                  </a:lnTo>
                  <a:lnTo>
                    <a:pt x="181" y="986"/>
                  </a:lnTo>
                  <a:lnTo>
                    <a:pt x="180" y="999"/>
                  </a:lnTo>
                  <a:lnTo>
                    <a:pt x="180" y="1009"/>
                  </a:lnTo>
                  <a:lnTo>
                    <a:pt x="184" y="1016"/>
                  </a:lnTo>
                  <a:lnTo>
                    <a:pt x="191" y="1022"/>
                  </a:lnTo>
                  <a:lnTo>
                    <a:pt x="200" y="1028"/>
                  </a:lnTo>
                  <a:lnTo>
                    <a:pt x="210" y="1034"/>
                  </a:lnTo>
                  <a:lnTo>
                    <a:pt x="218" y="1042"/>
                  </a:lnTo>
                  <a:lnTo>
                    <a:pt x="225" y="1050"/>
                  </a:lnTo>
                  <a:lnTo>
                    <a:pt x="227" y="1057"/>
                  </a:lnTo>
                  <a:lnTo>
                    <a:pt x="225" y="1062"/>
                  </a:lnTo>
                  <a:lnTo>
                    <a:pt x="217" y="1067"/>
                  </a:lnTo>
                  <a:lnTo>
                    <a:pt x="203" y="1068"/>
                  </a:lnTo>
                  <a:lnTo>
                    <a:pt x="189" y="1070"/>
                  </a:lnTo>
                  <a:lnTo>
                    <a:pt x="183" y="1075"/>
                  </a:lnTo>
                  <a:lnTo>
                    <a:pt x="183" y="1082"/>
                  </a:lnTo>
                  <a:lnTo>
                    <a:pt x="188" y="1089"/>
                  </a:lnTo>
                  <a:lnTo>
                    <a:pt x="194" y="1097"/>
                  </a:lnTo>
                  <a:lnTo>
                    <a:pt x="200" y="1104"/>
                  </a:lnTo>
                  <a:lnTo>
                    <a:pt x="206" y="1108"/>
                  </a:lnTo>
                  <a:lnTo>
                    <a:pt x="208" y="1111"/>
                  </a:lnTo>
                  <a:lnTo>
                    <a:pt x="206" y="1111"/>
                  </a:lnTo>
                  <a:lnTo>
                    <a:pt x="200" y="1110"/>
                  </a:lnTo>
                  <a:lnTo>
                    <a:pt x="191" y="1108"/>
                  </a:lnTo>
                  <a:lnTo>
                    <a:pt x="182" y="1108"/>
                  </a:lnTo>
                  <a:lnTo>
                    <a:pt x="172" y="1111"/>
                  </a:lnTo>
                  <a:lnTo>
                    <a:pt x="162" y="1115"/>
                  </a:lnTo>
                  <a:lnTo>
                    <a:pt x="157" y="1123"/>
                  </a:lnTo>
                  <a:lnTo>
                    <a:pt x="154" y="1135"/>
                  </a:lnTo>
                  <a:lnTo>
                    <a:pt x="157" y="1149"/>
                  </a:lnTo>
                  <a:lnTo>
                    <a:pt x="164" y="1163"/>
                  </a:lnTo>
                  <a:lnTo>
                    <a:pt x="173" y="1176"/>
                  </a:lnTo>
                  <a:lnTo>
                    <a:pt x="184" y="1187"/>
                  </a:lnTo>
                  <a:lnTo>
                    <a:pt x="196" y="1196"/>
                  </a:lnTo>
                  <a:lnTo>
                    <a:pt x="207" y="1201"/>
                  </a:lnTo>
                  <a:lnTo>
                    <a:pt x="219" y="1201"/>
                  </a:lnTo>
                  <a:lnTo>
                    <a:pt x="227" y="1195"/>
                  </a:lnTo>
                  <a:lnTo>
                    <a:pt x="234" y="1186"/>
                  </a:lnTo>
                  <a:lnTo>
                    <a:pt x="238" y="1178"/>
                  </a:lnTo>
                  <a:lnTo>
                    <a:pt x="244" y="1171"/>
                  </a:lnTo>
                  <a:lnTo>
                    <a:pt x="249" y="1165"/>
                  </a:lnTo>
                  <a:lnTo>
                    <a:pt x="252" y="1161"/>
                  </a:lnTo>
                  <a:lnTo>
                    <a:pt x="258" y="1158"/>
                  </a:lnTo>
                  <a:lnTo>
                    <a:pt x="263" y="1158"/>
                  </a:lnTo>
                  <a:lnTo>
                    <a:pt x="270" y="1159"/>
                  </a:lnTo>
                  <a:lnTo>
                    <a:pt x="278" y="1174"/>
                  </a:lnTo>
                  <a:lnTo>
                    <a:pt x="275" y="1202"/>
                  </a:lnTo>
                  <a:lnTo>
                    <a:pt x="267" y="1233"/>
                  </a:lnTo>
                  <a:lnTo>
                    <a:pt x="258" y="1255"/>
                  </a:lnTo>
                  <a:lnTo>
                    <a:pt x="252" y="1261"/>
                  </a:lnTo>
                  <a:lnTo>
                    <a:pt x="244" y="1265"/>
                  </a:lnTo>
                  <a:lnTo>
                    <a:pt x="234" y="1270"/>
                  </a:lnTo>
                  <a:lnTo>
                    <a:pt x="223" y="1273"/>
                  </a:lnTo>
                  <a:lnTo>
                    <a:pt x="212" y="1279"/>
                  </a:lnTo>
                  <a:lnTo>
                    <a:pt x="202" y="1285"/>
                  </a:lnTo>
                  <a:lnTo>
                    <a:pt x="192" y="1292"/>
                  </a:lnTo>
                  <a:lnTo>
                    <a:pt x="184" y="1302"/>
                  </a:lnTo>
                  <a:lnTo>
                    <a:pt x="177" y="1318"/>
                  </a:lnTo>
                  <a:lnTo>
                    <a:pt x="169" y="1340"/>
                  </a:lnTo>
                  <a:lnTo>
                    <a:pt x="161" y="1369"/>
                  </a:lnTo>
                  <a:lnTo>
                    <a:pt x="154" y="1399"/>
                  </a:lnTo>
                  <a:lnTo>
                    <a:pt x="149" y="1430"/>
                  </a:lnTo>
                  <a:lnTo>
                    <a:pt x="144" y="1459"/>
                  </a:lnTo>
                  <a:lnTo>
                    <a:pt x="142" y="1483"/>
                  </a:lnTo>
                  <a:lnTo>
                    <a:pt x="143" y="1500"/>
                  </a:lnTo>
                  <a:lnTo>
                    <a:pt x="146" y="1514"/>
                  </a:lnTo>
                  <a:lnTo>
                    <a:pt x="153" y="1530"/>
                  </a:lnTo>
                  <a:lnTo>
                    <a:pt x="160" y="1547"/>
                  </a:lnTo>
                  <a:lnTo>
                    <a:pt x="168" y="1566"/>
                  </a:lnTo>
                  <a:lnTo>
                    <a:pt x="174" y="1585"/>
                  </a:lnTo>
                  <a:lnTo>
                    <a:pt x="180" y="1606"/>
                  </a:lnTo>
                  <a:lnTo>
                    <a:pt x="181" y="1628"/>
                  </a:lnTo>
                  <a:lnTo>
                    <a:pt x="179" y="1650"/>
                  </a:lnTo>
                  <a:lnTo>
                    <a:pt x="176" y="1672"/>
                  </a:lnTo>
                  <a:lnTo>
                    <a:pt x="179" y="1694"/>
                  </a:lnTo>
                  <a:lnTo>
                    <a:pt x="184" y="1714"/>
                  </a:lnTo>
                  <a:lnTo>
                    <a:pt x="191" y="1735"/>
                  </a:lnTo>
                  <a:lnTo>
                    <a:pt x="200" y="1754"/>
                  </a:lnTo>
                  <a:lnTo>
                    <a:pt x="210" y="1772"/>
                  </a:lnTo>
                  <a:lnTo>
                    <a:pt x="219" y="1791"/>
                  </a:lnTo>
                  <a:lnTo>
                    <a:pt x="227" y="1807"/>
                  </a:lnTo>
                  <a:lnTo>
                    <a:pt x="235" y="1825"/>
                  </a:lnTo>
                  <a:lnTo>
                    <a:pt x="245" y="1847"/>
                  </a:lnTo>
                  <a:lnTo>
                    <a:pt x="257" y="1872"/>
                  </a:lnTo>
                  <a:lnTo>
                    <a:pt x="270" y="1897"/>
                  </a:lnTo>
                  <a:lnTo>
                    <a:pt x="283" y="1918"/>
                  </a:lnTo>
                  <a:lnTo>
                    <a:pt x="300" y="1937"/>
                  </a:lnTo>
                  <a:lnTo>
                    <a:pt x="315" y="1948"/>
                  </a:lnTo>
                  <a:lnTo>
                    <a:pt x="331" y="1951"/>
                  </a:lnTo>
                  <a:lnTo>
                    <a:pt x="346" y="1950"/>
                  </a:lnTo>
                  <a:lnTo>
                    <a:pt x="358" y="1953"/>
                  </a:lnTo>
                  <a:lnTo>
                    <a:pt x="370" y="1959"/>
                  </a:lnTo>
                  <a:lnTo>
                    <a:pt x="379" y="1967"/>
                  </a:lnTo>
                  <a:lnTo>
                    <a:pt x="386" y="1977"/>
                  </a:lnTo>
                  <a:lnTo>
                    <a:pt x="392" y="1988"/>
                  </a:lnTo>
                  <a:lnTo>
                    <a:pt x="395" y="1999"/>
                  </a:lnTo>
                  <a:lnTo>
                    <a:pt x="396" y="2011"/>
                  </a:lnTo>
                  <a:lnTo>
                    <a:pt x="398" y="2016"/>
                  </a:lnTo>
                  <a:lnTo>
                    <a:pt x="401" y="2022"/>
                  </a:lnTo>
                  <a:lnTo>
                    <a:pt x="406" y="2028"/>
                  </a:lnTo>
                  <a:lnTo>
                    <a:pt x="413" y="2032"/>
                  </a:lnTo>
                  <a:lnTo>
                    <a:pt x="421" y="2037"/>
                  </a:lnTo>
                  <a:lnTo>
                    <a:pt x="430" y="2042"/>
                  </a:lnTo>
                  <a:lnTo>
                    <a:pt x="439" y="2044"/>
                  </a:lnTo>
                  <a:lnTo>
                    <a:pt x="449" y="2046"/>
                  </a:lnTo>
                  <a:lnTo>
                    <a:pt x="460" y="2047"/>
                  </a:lnTo>
                  <a:lnTo>
                    <a:pt x="470" y="2046"/>
                  </a:lnTo>
                  <a:lnTo>
                    <a:pt x="479" y="2044"/>
                  </a:lnTo>
                  <a:lnTo>
                    <a:pt x="489" y="2039"/>
                  </a:lnTo>
                  <a:lnTo>
                    <a:pt x="497" y="2034"/>
                  </a:lnTo>
                  <a:lnTo>
                    <a:pt x="504" y="2024"/>
                  </a:lnTo>
                  <a:lnTo>
                    <a:pt x="508" y="2013"/>
                  </a:lnTo>
                  <a:lnTo>
                    <a:pt x="512" y="1998"/>
                  </a:lnTo>
                  <a:lnTo>
                    <a:pt x="515" y="1969"/>
                  </a:lnTo>
                  <a:lnTo>
                    <a:pt x="519" y="1947"/>
                  </a:lnTo>
                  <a:lnTo>
                    <a:pt x="522" y="1930"/>
                  </a:lnTo>
                  <a:lnTo>
                    <a:pt x="524" y="1916"/>
                  </a:lnTo>
                  <a:lnTo>
                    <a:pt x="529" y="1906"/>
                  </a:lnTo>
                  <a:lnTo>
                    <a:pt x="534" y="1898"/>
                  </a:lnTo>
                  <a:lnTo>
                    <a:pt x="539" y="1891"/>
                  </a:lnTo>
                  <a:lnTo>
                    <a:pt x="547" y="1884"/>
                  </a:lnTo>
                  <a:lnTo>
                    <a:pt x="557" y="1865"/>
                  </a:lnTo>
                  <a:lnTo>
                    <a:pt x="555" y="1840"/>
                  </a:lnTo>
                  <a:lnTo>
                    <a:pt x="551" y="1816"/>
                  </a:lnTo>
                  <a:lnTo>
                    <a:pt x="554" y="1800"/>
                  </a:lnTo>
                  <a:lnTo>
                    <a:pt x="561" y="1792"/>
                  </a:lnTo>
                  <a:lnTo>
                    <a:pt x="570" y="1779"/>
                  </a:lnTo>
                  <a:lnTo>
                    <a:pt x="582" y="1762"/>
                  </a:lnTo>
                  <a:lnTo>
                    <a:pt x="595" y="1741"/>
                  </a:lnTo>
                  <a:lnTo>
                    <a:pt x="605" y="1718"/>
                  </a:lnTo>
                  <a:lnTo>
                    <a:pt x="614" y="1695"/>
                  </a:lnTo>
                  <a:lnTo>
                    <a:pt x="620" y="1672"/>
                  </a:lnTo>
                  <a:lnTo>
                    <a:pt x="621" y="1650"/>
                  </a:lnTo>
                  <a:lnTo>
                    <a:pt x="622" y="1629"/>
                  </a:lnTo>
                  <a:lnTo>
                    <a:pt x="630" y="1607"/>
                  </a:lnTo>
                  <a:lnTo>
                    <a:pt x="642" y="1587"/>
                  </a:lnTo>
                  <a:lnTo>
                    <a:pt x="658" y="1567"/>
                  </a:lnTo>
                  <a:lnTo>
                    <a:pt x="675" y="1550"/>
                  </a:lnTo>
                  <a:lnTo>
                    <a:pt x="692" y="1536"/>
                  </a:lnTo>
                  <a:lnTo>
                    <a:pt x="707" y="1528"/>
                  </a:lnTo>
                  <a:lnTo>
                    <a:pt x="718" y="1524"/>
                  </a:lnTo>
                  <a:lnTo>
                    <a:pt x="728" y="1523"/>
                  </a:lnTo>
                  <a:lnTo>
                    <a:pt x="743" y="1519"/>
                  </a:lnTo>
                  <a:lnTo>
                    <a:pt x="760" y="1511"/>
                  </a:lnTo>
                  <a:lnTo>
                    <a:pt x="777" y="1498"/>
                  </a:lnTo>
                  <a:lnTo>
                    <a:pt x="795" y="1482"/>
                  </a:lnTo>
                  <a:lnTo>
                    <a:pt x="814" y="1461"/>
                  </a:lnTo>
                  <a:lnTo>
                    <a:pt x="831" y="1436"/>
                  </a:lnTo>
                  <a:lnTo>
                    <a:pt x="846" y="1405"/>
                  </a:lnTo>
                  <a:lnTo>
                    <a:pt x="858" y="1375"/>
                  </a:lnTo>
                  <a:lnTo>
                    <a:pt x="867" y="1354"/>
                  </a:lnTo>
                  <a:lnTo>
                    <a:pt x="875" y="1338"/>
                  </a:lnTo>
                  <a:lnTo>
                    <a:pt x="881" y="1327"/>
                  </a:lnTo>
                  <a:lnTo>
                    <a:pt x="888" y="1320"/>
                  </a:lnTo>
                  <a:lnTo>
                    <a:pt x="893" y="1316"/>
                  </a:lnTo>
                  <a:lnTo>
                    <a:pt x="901" y="1312"/>
                  </a:lnTo>
                  <a:lnTo>
                    <a:pt x="912" y="1309"/>
                  </a:lnTo>
                  <a:lnTo>
                    <a:pt x="919" y="1305"/>
                  </a:lnTo>
                  <a:lnTo>
                    <a:pt x="929" y="1299"/>
                  </a:lnTo>
                  <a:lnTo>
                    <a:pt x="943" y="1289"/>
                  </a:lnTo>
                  <a:lnTo>
                    <a:pt x="958" y="1279"/>
                  </a:lnTo>
                  <a:lnTo>
                    <a:pt x="974" y="1265"/>
                  </a:lnTo>
                  <a:lnTo>
                    <a:pt x="991" y="1251"/>
                  </a:lnTo>
                  <a:lnTo>
                    <a:pt x="1009" y="1236"/>
                  </a:lnTo>
                  <a:lnTo>
                    <a:pt x="1027" y="1220"/>
                  </a:lnTo>
                  <a:lnTo>
                    <a:pt x="1045" y="1204"/>
                  </a:lnTo>
                  <a:lnTo>
                    <a:pt x="1062" y="1188"/>
                  </a:lnTo>
                  <a:lnTo>
                    <a:pt x="1078" y="1173"/>
                  </a:lnTo>
                  <a:lnTo>
                    <a:pt x="1092" y="1158"/>
                  </a:lnTo>
                  <a:lnTo>
                    <a:pt x="1103" y="1143"/>
                  </a:lnTo>
                  <a:lnTo>
                    <a:pt x="1111" y="1130"/>
                  </a:lnTo>
                  <a:lnTo>
                    <a:pt x="1117" y="1120"/>
                  </a:lnTo>
                  <a:lnTo>
                    <a:pt x="1119" y="1111"/>
                  </a:lnTo>
                  <a:lnTo>
                    <a:pt x="1116" y="1097"/>
                  </a:lnTo>
                  <a:lnTo>
                    <a:pt x="1104" y="1087"/>
                  </a:lnTo>
                  <a:lnTo>
                    <a:pt x="1088" y="1080"/>
                  </a:lnTo>
                  <a:lnTo>
                    <a:pt x="1070" y="1077"/>
                  </a:lnTo>
                  <a:lnTo>
                    <a:pt x="1048" y="1077"/>
                  </a:lnTo>
                  <a:lnTo>
                    <a:pt x="1027" y="1082"/>
                  </a:lnTo>
                  <a:lnTo>
                    <a:pt x="1007" y="1088"/>
                  </a:lnTo>
                  <a:lnTo>
                    <a:pt x="991" y="1098"/>
                  </a:lnTo>
                  <a:lnTo>
                    <a:pt x="983" y="1105"/>
                  </a:lnTo>
                  <a:lnTo>
                    <a:pt x="983" y="1102"/>
                  </a:lnTo>
                  <a:lnTo>
                    <a:pt x="988" y="1093"/>
                  </a:lnTo>
                  <a:lnTo>
                    <a:pt x="995" y="1081"/>
                  </a:lnTo>
                  <a:lnTo>
                    <a:pt x="999" y="1066"/>
                  </a:lnTo>
                  <a:lnTo>
                    <a:pt x="998" y="1053"/>
                  </a:lnTo>
                  <a:lnTo>
                    <a:pt x="989" y="1043"/>
                  </a:lnTo>
                  <a:lnTo>
                    <a:pt x="967" y="1039"/>
                  </a:lnTo>
                  <a:lnTo>
                    <a:pt x="958" y="1038"/>
                  </a:lnTo>
                  <a:lnTo>
                    <a:pt x="961" y="1034"/>
                  </a:lnTo>
                  <a:lnTo>
                    <a:pt x="975" y="1028"/>
                  </a:lnTo>
                  <a:lnTo>
                    <a:pt x="994" y="1022"/>
                  </a:lnTo>
                  <a:lnTo>
                    <a:pt x="1015" y="1019"/>
                  </a:lnTo>
                  <a:lnTo>
                    <a:pt x="1035" y="1017"/>
                  </a:lnTo>
                  <a:lnTo>
                    <a:pt x="1051" y="1020"/>
                  </a:lnTo>
                  <a:lnTo>
                    <a:pt x="1058" y="1028"/>
                  </a:lnTo>
                  <a:lnTo>
                    <a:pt x="1063" y="1037"/>
                  </a:lnTo>
                  <a:lnTo>
                    <a:pt x="1071" y="1043"/>
                  </a:lnTo>
                  <a:lnTo>
                    <a:pt x="1082" y="1045"/>
                  </a:lnTo>
                  <a:lnTo>
                    <a:pt x="1094" y="1043"/>
                  </a:lnTo>
                  <a:lnTo>
                    <a:pt x="1105" y="1038"/>
                  </a:lnTo>
                  <a:lnTo>
                    <a:pt x="1116" y="1030"/>
                  </a:lnTo>
                  <a:lnTo>
                    <a:pt x="1123" y="1019"/>
                  </a:lnTo>
                  <a:lnTo>
                    <a:pt x="1125" y="1004"/>
                  </a:lnTo>
                  <a:lnTo>
                    <a:pt x="1124" y="989"/>
                  </a:lnTo>
                  <a:lnTo>
                    <a:pt x="1120" y="976"/>
                  </a:lnTo>
                  <a:lnTo>
                    <a:pt x="1115" y="966"/>
                  </a:lnTo>
                  <a:lnTo>
                    <a:pt x="1107" y="955"/>
                  </a:lnTo>
                  <a:lnTo>
                    <a:pt x="1096" y="946"/>
                  </a:lnTo>
                  <a:lnTo>
                    <a:pt x="1085" y="937"/>
                  </a:lnTo>
                  <a:lnTo>
                    <a:pt x="1070" y="929"/>
                  </a:lnTo>
                  <a:lnTo>
                    <a:pt x="1052" y="920"/>
                  </a:lnTo>
                  <a:lnTo>
                    <a:pt x="1036" y="913"/>
                  </a:lnTo>
                  <a:lnTo>
                    <a:pt x="1022" y="909"/>
                  </a:lnTo>
                  <a:lnTo>
                    <a:pt x="1013" y="908"/>
                  </a:lnTo>
                  <a:lnTo>
                    <a:pt x="1007" y="908"/>
                  </a:lnTo>
                  <a:lnTo>
                    <a:pt x="1003" y="908"/>
                  </a:lnTo>
                  <a:lnTo>
                    <a:pt x="1002" y="907"/>
                  </a:lnTo>
                  <a:lnTo>
                    <a:pt x="1002" y="903"/>
                  </a:lnTo>
                  <a:lnTo>
                    <a:pt x="1003" y="896"/>
                  </a:lnTo>
                  <a:lnTo>
                    <a:pt x="1009" y="891"/>
                  </a:lnTo>
                  <a:lnTo>
                    <a:pt x="1018" y="891"/>
                  </a:lnTo>
                  <a:lnTo>
                    <a:pt x="1029" y="893"/>
                  </a:lnTo>
                  <a:lnTo>
                    <a:pt x="1042" y="896"/>
                  </a:lnTo>
                  <a:lnTo>
                    <a:pt x="1051" y="899"/>
                  </a:lnTo>
                  <a:lnTo>
                    <a:pt x="1058" y="898"/>
                  </a:lnTo>
                  <a:lnTo>
                    <a:pt x="1059" y="892"/>
                  </a:lnTo>
                  <a:lnTo>
                    <a:pt x="1052" y="878"/>
                  </a:lnTo>
                  <a:lnTo>
                    <a:pt x="1041" y="862"/>
                  </a:lnTo>
                  <a:lnTo>
                    <a:pt x="1030" y="848"/>
                  </a:lnTo>
                  <a:lnTo>
                    <a:pt x="1021" y="838"/>
                  </a:lnTo>
                  <a:lnTo>
                    <a:pt x="1014" y="830"/>
                  </a:lnTo>
                  <a:lnTo>
                    <a:pt x="1010" y="823"/>
                  </a:lnTo>
                  <a:lnTo>
                    <a:pt x="1009" y="818"/>
                  </a:lnTo>
                  <a:lnTo>
                    <a:pt x="1013" y="815"/>
                  </a:lnTo>
                  <a:lnTo>
                    <a:pt x="1021" y="812"/>
                  </a:lnTo>
                  <a:lnTo>
                    <a:pt x="1033" y="808"/>
                  </a:lnTo>
                  <a:lnTo>
                    <a:pt x="1043" y="801"/>
                  </a:lnTo>
                  <a:lnTo>
                    <a:pt x="1051" y="790"/>
                  </a:lnTo>
                  <a:lnTo>
                    <a:pt x="1059" y="780"/>
                  </a:lnTo>
                  <a:lnTo>
                    <a:pt x="1064" y="767"/>
                  </a:lnTo>
                  <a:lnTo>
                    <a:pt x="1067" y="756"/>
                  </a:lnTo>
                  <a:lnTo>
                    <a:pt x="1067" y="744"/>
                  </a:lnTo>
                  <a:lnTo>
                    <a:pt x="1064" y="734"/>
                  </a:lnTo>
                  <a:lnTo>
                    <a:pt x="1062" y="725"/>
                  </a:lnTo>
                  <a:lnTo>
                    <a:pt x="1063" y="716"/>
                  </a:lnTo>
                  <a:lnTo>
                    <a:pt x="1066" y="706"/>
                  </a:lnTo>
                  <a:lnTo>
                    <a:pt x="1071" y="698"/>
                  </a:lnTo>
                  <a:lnTo>
                    <a:pt x="1074" y="689"/>
                  </a:lnTo>
                  <a:lnTo>
                    <a:pt x="1075" y="680"/>
                  </a:lnTo>
                  <a:lnTo>
                    <a:pt x="1072" y="672"/>
                  </a:lnTo>
                  <a:lnTo>
                    <a:pt x="1064" y="663"/>
                  </a:lnTo>
                  <a:lnTo>
                    <a:pt x="1056" y="655"/>
                  </a:lnTo>
                  <a:lnTo>
                    <a:pt x="1051" y="646"/>
                  </a:lnTo>
                  <a:lnTo>
                    <a:pt x="1051" y="640"/>
                  </a:lnTo>
                  <a:lnTo>
                    <a:pt x="1052" y="632"/>
                  </a:lnTo>
                  <a:lnTo>
                    <a:pt x="1054" y="625"/>
                  </a:lnTo>
                  <a:lnTo>
                    <a:pt x="1055" y="618"/>
                  </a:lnTo>
                  <a:lnTo>
                    <a:pt x="1052" y="610"/>
                  </a:lnTo>
                  <a:lnTo>
                    <a:pt x="1045" y="602"/>
                  </a:lnTo>
                  <a:lnTo>
                    <a:pt x="1034" y="592"/>
                  </a:lnTo>
                  <a:lnTo>
                    <a:pt x="1020" y="582"/>
                  </a:lnTo>
                  <a:lnTo>
                    <a:pt x="1005" y="570"/>
                  </a:lnTo>
                  <a:lnTo>
                    <a:pt x="990" y="559"/>
                  </a:lnTo>
                  <a:lnTo>
                    <a:pt x="980" y="547"/>
                  </a:lnTo>
                  <a:lnTo>
                    <a:pt x="974" y="535"/>
                  </a:lnTo>
                  <a:lnTo>
                    <a:pt x="975" y="523"/>
                  </a:lnTo>
                  <a:lnTo>
                    <a:pt x="986" y="512"/>
                  </a:lnTo>
                  <a:lnTo>
                    <a:pt x="998" y="501"/>
                  </a:lnTo>
                  <a:lnTo>
                    <a:pt x="1006" y="491"/>
                  </a:lnTo>
                  <a:lnTo>
                    <a:pt x="1010" y="482"/>
                  </a:lnTo>
                  <a:lnTo>
                    <a:pt x="1010" y="474"/>
                  </a:lnTo>
                  <a:lnTo>
                    <a:pt x="1006" y="468"/>
                  </a:lnTo>
                  <a:lnTo>
                    <a:pt x="999" y="463"/>
                  </a:lnTo>
                  <a:lnTo>
                    <a:pt x="990" y="460"/>
                  </a:lnTo>
                  <a:lnTo>
                    <a:pt x="979" y="459"/>
                  </a:lnTo>
                  <a:lnTo>
                    <a:pt x="969" y="456"/>
                  </a:lnTo>
                  <a:lnTo>
                    <a:pt x="964" y="452"/>
                  </a:lnTo>
                  <a:lnTo>
                    <a:pt x="960" y="444"/>
                  </a:lnTo>
                  <a:lnTo>
                    <a:pt x="958" y="436"/>
                  </a:lnTo>
                  <a:lnTo>
                    <a:pt x="956" y="428"/>
                  </a:lnTo>
                  <a:lnTo>
                    <a:pt x="952" y="421"/>
                  </a:lnTo>
                  <a:lnTo>
                    <a:pt x="946" y="416"/>
                  </a:lnTo>
                  <a:lnTo>
                    <a:pt x="937" y="416"/>
                  </a:lnTo>
                  <a:lnTo>
                    <a:pt x="920" y="405"/>
                  </a:lnTo>
                  <a:lnTo>
                    <a:pt x="913" y="371"/>
                  </a:lnTo>
                  <a:lnTo>
                    <a:pt x="912" y="328"/>
                  </a:lnTo>
                  <a:lnTo>
                    <a:pt x="912" y="290"/>
                  </a:lnTo>
                  <a:lnTo>
                    <a:pt x="914" y="263"/>
                  </a:lnTo>
                  <a:lnTo>
                    <a:pt x="920" y="240"/>
                  </a:lnTo>
                  <a:lnTo>
                    <a:pt x="922" y="219"/>
                  </a:lnTo>
                  <a:lnTo>
                    <a:pt x="919" y="195"/>
                  </a:lnTo>
                  <a:lnTo>
                    <a:pt x="917" y="173"/>
                  </a:lnTo>
                  <a:lnTo>
                    <a:pt x="924" y="146"/>
                  </a:lnTo>
                  <a:lnTo>
                    <a:pt x="934" y="120"/>
                  </a:lnTo>
                  <a:lnTo>
                    <a:pt x="939" y="95"/>
                  </a:lnTo>
                  <a:lnTo>
                    <a:pt x="939" y="84"/>
                  </a:lnTo>
                  <a:lnTo>
                    <a:pt x="937" y="75"/>
                  </a:lnTo>
                  <a:lnTo>
                    <a:pt x="932" y="68"/>
                  </a:lnTo>
                  <a:lnTo>
                    <a:pt x="924" y="62"/>
                  </a:lnTo>
                  <a:lnTo>
                    <a:pt x="917" y="60"/>
                  </a:lnTo>
                  <a:lnTo>
                    <a:pt x="911" y="59"/>
                  </a:lnTo>
                  <a:lnTo>
                    <a:pt x="904" y="59"/>
                  </a:lnTo>
                  <a:lnTo>
                    <a:pt x="898" y="59"/>
                  </a:lnTo>
                  <a:lnTo>
                    <a:pt x="889" y="62"/>
                  </a:lnTo>
                  <a:lnTo>
                    <a:pt x="879" y="68"/>
                  </a:lnTo>
                  <a:lnTo>
                    <a:pt x="871" y="76"/>
                  </a:lnTo>
                  <a:lnTo>
                    <a:pt x="863" y="84"/>
                  </a:lnTo>
                  <a:lnTo>
                    <a:pt x="856" y="93"/>
                  </a:lnTo>
                  <a:lnTo>
                    <a:pt x="851" y="104"/>
                  </a:lnTo>
                  <a:lnTo>
                    <a:pt x="845" y="113"/>
                  </a:lnTo>
                  <a:lnTo>
                    <a:pt x="839" y="122"/>
                  </a:lnTo>
                  <a:lnTo>
                    <a:pt x="832" y="133"/>
                  </a:lnTo>
                  <a:lnTo>
                    <a:pt x="826" y="140"/>
                  </a:lnTo>
                  <a:lnTo>
                    <a:pt x="821" y="143"/>
                  </a:lnTo>
                  <a:lnTo>
                    <a:pt x="816" y="144"/>
                  </a:lnTo>
                  <a:lnTo>
                    <a:pt x="813" y="143"/>
                  </a:lnTo>
                  <a:lnTo>
                    <a:pt x="809" y="140"/>
                  </a:lnTo>
                  <a:lnTo>
                    <a:pt x="806" y="133"/>
                  </a:lnTo>
                  <a:lnTo>
                    <a:pt x="803" y="122"/>
                  </a:lnTo>
                  <a:lnTo>
                    <a:pt x="800" y="114"/>
                  </a:lnTo>
                  <a:lnTo>
                    <a:pt x="795" y="110"/>
                  </a:lnTo>
                  <a:lnTo>
                    <a:pt x="790" y="111"/>
                  </a:lnTo>
                  <a:lnTo>
                    <a:pt x="783" y="114"/>
                  </a:lnTo>
                  <a:lnTo>
                    <a:pt x="776" y="120"/>
                  </a:lnTo>
                  <a:lnTo>
                    <a:pt x="769" y="128"/>
                  </a:lnTo>
                  <a:lnTo>
                    <a:pt x="761" y="137"/>
                  </a:lnTo>
                  <a:lnTo>
                    <a:pt x="754" y="146"/>
                  </a:lnTo>
                  <a:lnTo>
                    <a:pt x="750" y="151"/>
                  </a:lnTo>
                  <a:lnTo>
                    <a:pt x="750" y="149"/>
                  </a:lnTo>
                  <a:lnTo>
                    <a:pt x="753" y="142"/>
                  </a:lnTo>
                  <a:lnTo>
                    <a:pt x="755" y="133"/>
                  </a:lnTo>
                  <a:lnTo>
                    <a:pt x="754" y="121"/>
                  </a:lnTo>
                  <a:lnTo>
                    <a:pt x="749" y="112"/>
                  </a:lnTo>
                  <a:lnTo>
                    <a:pt x="738" y="106"/>
                  </a:lnTo>
                  <a:lnTo>
                    <a:pt x="718" y="105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60" name="Freeform 426"/>
            <p:cNvSpPr>
              <a:spLocks/>
            </p:cNvSpPr>
            <p:nvPr/>
          </p:nvSpPr>
          <p:spPr bwMode="auto">
            <a:xfrm>
              <a:off x="1750396" y="1921433"/>
              <a:ext cx="40920" cy="36597"/>
            </a:xfrm>
            <a:custGeom>
              <a:avLst/>
              <a:gdLst>
                <a:gd name="T0" fmla="*/ 40243 w 40"/>
                <a:gd name="T1" fmla="*/ 19271 h 36"/>
                <a:gd name="T2" fmla="*/ 39211 w 40"/>
                <a:gd name="T3" fmla="*/ 21299 h 36"/>
                <a:gd name="T4" fmla="*/ 36116 w 40"/>
                <a:gd name="T5" fmla="*/ 25356 h 36"/>
                <a:gd name="T6" fmla="*/ 31988 w 40"/>
                <a:gd name="T7" fmla="*/ 29413 h 36"/>
                <a:gd name="T8" fmla="*/ 27861 w 40"/>
                <a:gd name="T9" fmla="*/ 33470 h 36"/>
                <a:gd name="T10" fmla="*/ 23733 w 40"/>
                <a:gd name="T11" fmla="*/ 35499 h 36"/>
                <a:gd name="T12" fmla="*/ 18574 w 40"/>
                <a:gd name="T13" fmla="*/ 36513 h 36"/>
                <a:gd name="T14" fmla="*/ 13414 w 40"/>
                <a:gd name="T15" fmla="*/ 36513 h 36"/>
                <a:gd name="T16" fmla="*/ 12382 w 40"/>
                <a:gd name="T17" fmla="*/ 36513 h 36"/>
                <a:gd name="T18" fmla="*/ 11351 w 40"/>
                <a:gd name="T19" fmla="*/ 35499 h 36"/>
                <a:gd name="T20" fmla="*/ 10319 w 40"/>
                <a:gd name="T21" fmla="*/ 33470 h 36"/>
                <a:gd name="T22" fmla="*/ 8255 w 40"/>
                <a:gd name="T23" fmla="*/ 31442 h 36"/>
                <a:gd name="T24" fmla="*/ 4128 w 40"/>
                <a:gd name="T25" fmla="*/ 27385 h 36"/>
                <a:gd name="T26" fmla="*/ 1032 w 40"/>
                <a:gd name="T27" fmla="*/ 24342 h 36"/>
                <a:gd name="T28" fmla="*/ 0 w 40"/>
                <a:gd name="T29" fmla="*/ 19271 h 36"/>
                <a:gd name="T30" fmla="*/ 1032 w 40"/>
                <a:gd name="T31" fmla="*/ 16228 h 36"/>
                <a:gd name="T32" fmla="*/ 7223 w 40"/>
                <a:gd name="T33" fmla="*/ 11157 h 36"/>
                <a:gd name="T34" fmla="*/ 12382 w 40"/>
                <a:gd name="T35" fmla="*/ 6085 h 36"/>
                <a:gd name="T36" fmla="*/ 16510 w 40"/>
                <a:gd name="T37" fmla="*/ 2029 h 36"/>
                <a:gd name="T38" fmla="*/ 19606 w 40"/>
                <a:gd name="T39" fmla="*/ 0 h 36"/>
                <a:gd name="T40" fmla="*/ 24765 w 40"/>
                <a:gd name="T41" fmla="*/ 1014 h 36"/>
                <a:gd name="T42" fmla="*/ 31988 w 40"/>
                <a:gd name="T43" fmla="*/ 3043 h 36"/>
                <a:gd name="T44" fmla="*/ 38179 w 40"/>
                <a:gd name="T45" fmla="*/ 6085 h 36"/>
                <a:gd name="T46" fmla="*/ 41275 w 40"/>
                <a:gd name="T47" fmla="*/ 11157 h 36"/>
                <a:gd name="T48" fmla="*/ 40243 w 40"/>
                <a:gd name="T49" fmla="*/ 19271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36"/>
                <a:gd name="T77" fmla="*/ 40 w 40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36">
                  <a:moveTo>
                    <a:pt x="39" y="19"/>
                  </a:moveTo>
                  <a:lnTo>
                    <a:pt x="38" y="21"/>
                  </a:lnTo>
                  <a:lnTo>
                    <a:pt x="35" y="25"/>
                  </a:lnTo>
                  <a:lnTo>
                    <a:pt x="31" y="29"/>
                  </a:lnTo>
                  <a:lnTo>
                    <a:pt x="27" y="33"/>
                  </a:lnTo>
                  <a:lnTo>
                    <a:pt x="23" y="35"/>
                  </a:lnTo>
                  <a:lnTo>
                    <a:pt x="18" y="36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1" y="35"/>
                  </a:lnTo>
                  <a:lnTo>
                    <a:pt x="10" y="33"/>
                  </a:lnTo>
                  <a:lnTo>
                    <a:pt x="8" y="31"/>
                  </a:lnTo>
                  <a:lnTo>
                    <a:pt x="4" y="27"/>
                  </a:lnTo>
                  <a:lnTo>
                    <a:pt x="1" y="24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7" y="11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1"/>
                  </a:lnTo>
                  <a:lnTo>
                    <a:pt x="39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61" name="Freeform 427"/>
            <p:cNvSpPr>
              <a:spLocks/>
            </p:cNvSpPr>
            <p:nvPr/>
          </p:nvSpPr>
          <p:spPr bwMode="auto">
            <a:xfrm>
              <a:off x="2102927" y="2217263"/>
              <a:ext cx="0" cy="3049"/>
            </a:xfrm>
            <a:custGeom>
              <a:avLst/>
              <a:gdLst>
                <a:gd name="T0" fmla="*/ 0 w 1"/>
                <a:gd name="T1" fmla="*/ 2382 h 4"/>
                <a:gd name="T2" fmla="*/ 0 w 1"/>
                <a:gd name="T3" fmla="*/ 1191 h 4"/>
                <a:gd name="T4" fmla="*/ 0 w 1"/>
                <a:gd name="T5" fmla="*/ 1191 h 4"/>
                <a:gd name="T6" fmla="*/ 0 w 1"/>
                <a:gd name="T7" fmla="*/ 0 h 4"/>
                <a:gd name="T8" fmla="*/ 0 w 1"/>
                <a:gd name="T9" fmla="*/ 0 h 4"/>
                <a:gd name="T10" fmla="*/ 0 w 1"/>
                <a:gd name="T11" fmla="*/ 2382 h 4"/>
                <a:gd name="T12" fmla="*/ 0 w 1"/>
                <a:gd name="T13" fmla="*/ 4763 h 4"/>
                <a:gd name="T14" fmla="*/ 0 w 1"/>
                <a:gd name="T15" fmla="*/ 4763 h 4"/>
                <a:gd name="T16" fmla="*/ 0 w 1"/>
                <a:gd name="T17" fmla="*/ 2382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4"/>
                <a:gd name="T29" fmla="*/ 0 w 1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4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62" name="Freeform 428"/>
            <p:cNvSpPr>
              <a:spLocks/>
            </p:cNvSpPr>
            <p:nvPr/>
          </p:nvSpPr>
          <p:spPr bwMode="auto">
            <a:xfrm>
              <a:off x="2461754" y="2247760"/>
              <a:ext cx="3149" cy="9148"/>
            </a:xfrm>
            <a:custGeom>
              <a:avLst/>
              <a:gdLst>
                <a:gd name="T0" fmla="*/ 3175 w 5"/>
                <a:gd name="T1" fmla="*/ 6350 h 8"/>
                <a:gd name="T2" fmla="*/ 3175 w 5"/>
                <a:gd name="T3" fmla="*/ 4762 h 8"/>
                <a:gd name="T4" fmla="*/ 3175 w 5"/>
                <a:gd name="T5" fmla="*/ 3969 h 8"/>
                <a:gd name="T6" fmla="*/ 3175 w 5"/>
                <a:gd name="T7" fmla="*/ 1588 h 8"/>
                <a:gd name="T8" fmla="*/ 1905 w 5"/>
                <a:gd name="T9" fmla="*/ 0 h 8"/>
                <a:gd name="T10" fmla="*/ 0 w 5"/>
                <a:gd name="T11" fmla="*/ 0 h 8"/>
                <a:gd name="T12" fmla="*/ 0 w 5"/>
                <a:gd name="T13" fmla="*/ 794 h 8"/>
                <a:gd name="T14" fmla="*/ 1270 w 5"/>
                <a:gd name="T15" fmla="*/ 3969 h 8"/>
                <a:gd name="T16" fmla="*/ 3175 w 5"/>
                <a:gd name="T17" fmla="*/ 635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8"/>
                <a:gd name="T29" fmla="*/ 5 w 5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8">
                  <a:moveTo>
                    <a:pt x="5" y="8"/>
                  </a:moveTo>
                  <a:lnTo>
                    <a:pt x="5" y="6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5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63" name="Freeform 429"/>
            <p:cNvSpPr>
              <a:spLocks/>
            </p:cNvSpPr>
            <p:nvPr/>
          </p:nvSpPr>
          <p:spPr bwMode="auto">
            <a:xfrm>
              <a:off x="2109222" y="1832990"/>
              <a:ext cx="15739" cy="12199"/>
            </a:xfrm>
            <a:custGeom>
              <a:avLst/>
              <a:gdLst>
                <a:gd name="T0" fmla="*/ 2041 w 14"/>
                <a:gd name="T1" fmla="*/ 6668 h 15"/>
                <a:gd name="T2" fmla="*/ 9185 w 14"/>
                <a:gd name="T3" fmla="*/ 12383 h 15"/>
                <a:gd name="T4" fmla="*/ 14287 w 14"/>
                <a:gd name="T5" fmla="*/ 14288 h 15"/>
                <a:gd name="T6" fmla="*/ 14287 w 14"/>
                <a:gd name="T7" fmla="*/ 13335 h 15"/>
                <a:gd name="T8" fmla="*/ 10205 w 14"/>
                <a:gd name="T9" fmla="*/ 6668 h 15"/>
                <a:gd name="T10" fmla="*/ 9185 w 14"/>
                <a:gd name="T11" fmla="*/ 4763 h 15"/>
                <a:gd name="T12" fmla="*/ 9185 w 14"/>
                <a:gd name="T13" fmla="*/ 2858 h 15"/>
                <a:gd name="T14" fmla="*/ 8164 w 14"/>
                <a:gd name="T15" fmla="*/ 953 h 15"/>
                <a:gd name="T16" fmla="*/ 7144 w 14"/>
                <a:gd name="T17" fmla="*/ 0 h 15"/>
                <a:gd name="T18" fmla="*/ 6123 w 14"/>
                <a:gd name="T19" fmla="*/ 953 h 15"/>
                <a:gd name="T20" fmla="*/ 3062 w 14"/>
                <a:gd name="T21" fmla="*/ 1905 h 15"/>
                <a:gd name="T22" fmla="*/ 2041 w 14"/>
                <a:gd name="T23" fmla="*/ 2858 h 15"/>
                <a:gd name="T24" fmla="*/ 0 w 14"/>
                <a:gd name="T25" fmla="*/ 4763 h 15"/>
                <a:gd name="T26" fmla="*/ 1021 w 14"/>
                <a:gd name="T27" fmla="*/ 5715 h 15"/>
                <a:gd name="T28" fmla="*/ 1021 w 14"/>
                <a:gd name="T29" fmla="*/ 5715 h 15"/>
                <a:gd name="T30" fmla="*/ 1021 w 14"/>
                <a:gd name="T31" fmla="*/ 5715 h 15"/>
                <a:gd name="T32" fmla="*/ 2041 w 14"/>
                <a:gd name="T33" fmla="*/ 6668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5"/>
                <a:gd name="T53" fmla="*/ 14 w 14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5">
                  <a:moveTo>
                    <a:pt x="2" y="7"/>
                  </a:moveTo>
                  <a:lnTo>
                    <a:pt x="9" y="13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64" name="Freeform 430"/>
            <p:cNvSpPr>
              <a:spLocks/>
            </p:cNvSpPr>
            <p:nvPr/>
          </p:nvSpPr>
          <p:spPr bwMode="auto">
            <a:xfrm>
              <a:off x="2298078" y="2299606"/>
              <a:ext cx="144790" cy="121991"/>
            </a:xfrm>
            <a:custGeom>
              <a:avLst/>
              <a:gdLst>
                <a:gd name="T0" fmla="*/ 132691 w 135"/>
                <a:gd name="T1" fmla="*/ 60832 h 119"/>
                <a:gd name="T2" fmla="*/ 144462 w 135"/>
                <a:gd name="T3" fmla="*/ 67929 h 119"/>
                <a:gd name="T4" fmla="*/ 138041 w 135"/>
                <a:gd name="T5" fmla="*/ 77054 h 119"/>
                <a:gd name="T6" fmla="*/ 132691 w 135"/>
                <a:gd name="T7" fmla="*/ 82123 h 119"/>
                <a:gd name="T8" fmla="*/ 126270 w 135"/>
                <a:gd name="T9" fmla="*/ 84151 h 119"/>
                <a:gd name="T10" fmla="*/ 121990 w 135"/>
                <a:gd name="T11" fmla="*/ 83137 h 119"/>
                <a:gd name="T12" fmla="*/ 108079 w 135"/>
                <a:gd name="T13" fmla="*/ 78068 h 119"/>
                <a:gd name="T14" fmla="*/ 97378 w 135"/>
                <a:gd name="T15" fmla="*/ 75026 h 119"/>
                <a:gd name="T16" fmla="*/ 87747 w 135"/>
                <a:gd name="T17" fmla="*/ 68943 h 119"/>
                <a:gd name="T18" fmla="*/ 77046 w 135"/>
                <a:gd name="T19" fmla="*/ 66915 h 119"/>
                <a:gd name="T20" fmla="*/ 75976 w 135"/>
                <a:gd name="T21" fmla="*/ 79082 h 119"/>
                <a:gd name="T22" fmla="*/ 77046 w 135"/>
                <a:gd name="T23" fmla="*/ 93276 h 119"/>
                <a:gd name="T24" fmla="*/ 65275 w 135"/>
                <a:gd name="T25" fmla="*/ 100373 h 119"/>
                <a:gd name="T26" fmla="*/ 60995 w 135"/>
                <a:gd name="T27" fmla="*/ 108484 h 119"/>
                <a:gd name="T28" fmla="*/ 56715 w 135"/>
                <a:gd name="T29" fmla="*/ 115581 h 119"/>
                <a:gd name="T30" fmla="*/ 47084 w 135"/>
                <a:gd name="T31" fmla="*/ 120650 h 119"/>
                <a:gd name="T32" fmla="*/ 41733 w 135"/>
                <a:gd name="T33" fmla="*/ 112539 h 119"/>
                <a:gd name="T34" fmla="*/ 36383 w 135"/>
                <a:gd name="T35" fmla="*/ 101387 h 119"/>
                <a:gd name="T36" fmla="*/ 24612 w 135"/>
                <a:gd name="T37" fmla="*/ 100373 h 119"/>
                <a:gd name="T38" fmla="*/ 18192 w 135"/>
                <a:gd name="T39" fmla="*/ 102400 h 119"/>
                <a:gd name="T40" fmla="*/ 3210 w 135"/>
                <a:gd name="T41" fmla="*/ 106456 h 119"/>
                <a:gd name="T42" fmla="*/ 1070 w 135"/>
                <a:gd name="T43" fmla="*/ 98345 h 119"/>
                <a:gd name="T44" fmla="*/ 9631 w 135"/>
                <a:gd name="T45" fmla="*/ 85165 h 119"/>
                <a:gd name="T46" fmla="*/ 17121 w 135"/>
                <a:gd name="T47" fmla="*/ 80095 h 119"/>
                <a:gd name="T48" fmla="*/ 14981 w 135"/>
                <a:gd name="T49" fmla="*/ 68943 h 119"/>
                <a:gd name="T50" fmla="*/ 11771 w 135"/>
                <a:gd name="T51" fmla="*/ 55763 h 119"/>
                <a:gd name="T52" fmla="*/ 12841 w 135"/>
                <a:gd name="T53" fmla="*/ 44610 h 119"/>
                <a:gd name="T54" fmla="*/ 8561 w 135"/>
                <a:gd name="T55" fmla="*/ 35485 h 119"/>
                <a:gd name="T56" fmla="*/ 8561 w 135"/>
                <a:gd name="T57" fmla="*/ 16222 h 119"/>
                <a:gd name="T58" fmla="*/ 9631 w 135"/>
                <a:gd name="T59" fmla="*/ 2028 h 119"/>
                <a:gd name="T60" fmla="*/ 19262 w 135"/>
                <a:gd name="T61" fmla="*/ 1014 h 119"/>
                <a:gd name="T62" fmla="*/ 28892 w 135"/>
                <a:gd name="T63" fmla="*/ 9125 h 119"/>
                <a:gd name="T64" fmla="*/ 34243 w 135"/>
                <a:gd name="T65" fmla="*/ 26361 h 119"/>
                <a:gd name="T66" fmla="*/ 39593 w 135"/>
                <a:gd name="T67" fmla="*/ 30416 h 119"/>
                <a:gd name="T68" fmla="*/ 47084 w 135"/>
                <a:gd name="T69" fmla="*/ 25347 h 119"/>
                <a:gd name="T70" fmla="*/ 57785 w 135"/>
                <a:gd name="T71" fmla="*/ 23319 h 119"/>
                <a:gd name="T72" fmla="*/ 74906 w 135"/>
                <a:gd name="T73" fmla="*/ 26361 h 119"/>
                <a:gd name="T74" fmla="*/ 90958 w 135"/>
                <a:gd name="T75" fmla="*/ 33458 h 119"/>
                <a:gd name="T76" fmla="*/ 99518 w 135"/>
                <a:gd name="T77" fmla="*/ 48666 h 119"/>
                <a:gd name="T78" fmla="*/ 107009 w 135"/>
                <a:gd name="T79" fmla="*/ 58804 h 119"/>
                <a:gd name="T80" fmla="*/ 130551 w 135"/>
                <a:gd name="T81" fmla="*/ 59818 h 1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5"/>
                <a:gd name="T124" fmla="*/ 0 h 119"/>
                <a:gd name="T125" fmla="*/ 135 w 135"/>
                <a:gd name="T126" fmla="*/ 119 h 1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5" h="119">
                  <a:moveTo>
                    <a:pt x="122" y="59"/>
                  </a:moveTo>
                  <a:lnTo>
                    <a:pt x="124" y="60"/>
                  </a:lnTo>
                  <a:lnTo>
                    <a:pt x="130" y="62"/>
                  </a:lnTo>
                  <a:lnTo>
                    <a:pt x="135" y="67"/>
                  </a:lnTo>
                  <a:lnTo>
                    <a:pt x="133" y="71"/>
                  </a:lnTo>
                  <a:lnTo>
                    <a:pt x="129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1" y="83"/>
                  </a:lnTo>
                  <a:lnTo>
                    <a:pt x="118" y="83"/>
                  </a:lnTo>
                  <a:lnTo>
                    <a:pt x="116" y="83"/>
                  </a:lnTo>
                  <a:lnTo>
                    <a:pt x="114" y="82"/>
                  </a:lnTo>
                  <a:lnTo>
                    <a:pt x="108" y="79"/>
                  </a:lnTo>
                  <a:lnTo>
                    <a:pt x="101" y="77"/>
                  </a:lnTo>
                  <a:lnTo>
                    <a:pt x="95" y="75"/>
                  </a:lnTo>
                  <a:lnTo>
                    <a:pt x="91" y="74"/>
                  </a:lnTo>
                  <a:lnTo>
                    <a:pt x="86" y="71"/>
                  </a:lnTo>
                  <a:lnTo>
                    <a:pt x="82" y="68"/>
                  </a:lnTo>
                  <a:lnTo>
                    <a:pt x="77" y="66"/>
                  </a:lnTo>
                  <a:lnTo>
                    <a:pt x="72" y="66"/>
                  </a:lnTo>
                  <a:lnTo>
                    <a:pt x="70" y="70"/>
                  </a:lnTo>
                  <a:lnTo>
                    <a:pt x="71" y="78"/>
                  </a:lnTo>
                  <a:lnTo>
                    <a:pt x="72" y="85"/>
                  </a:lnTo>
                  <a:lnTo>
                    <a:pt x="72" y="92"/>
                  </a:lnTo>
                  <a:lnTo>
                    <a:pt x="68" y="96"/>
                  </a:lnTo>
                  <a:lnTo>
                    <a:pt x="61" y="99"/>
                  </a:lnTo>
                  <a:lnTo>
                    <a:pt x="58" y="102"/>
                  </a:lnTo>
                  <a:lnTo>
                    <a:pt x="57" y="107"/>
                  </a:lnTo>
                  <a:lnTo>
                    <a:pt x="56" y="111"/>
                  </a:lnTo>
                  <a:lnTo>
                    <a:pt x="53" y="114"/>
                  </a:lnTo>
                  <a:lnTo>
                    <a:pt x="48" y="117"/>
                  </a:lnTo>
                  <a:lnTo>
                    <a:pt x="44" y="119"/>
                  </a:lnTo>
                  <a:lnTo>
                    <a:pt x="40" y="116"/>
                  </a:lnTo>
                  <a:lnTo>
                    <a:pt x="39" y="111"/>
                  </a:lnTo>
                  <a:lnTo>
                    <a:pt x="38" y="105"/>
                  </a:lnTo>
                  <a:lnTo>
                    <a:pt x="34" y="100"/>
                  </a:lnTo>
                  <a:lnTo>
                    <a:pt x="29" y="99"/>
                  </a:lnTo>
                  <a:lnTo>
                    <a:pt x="23" y="99"/>
                  </a:lnTo>
                  <a:lnTo>
                    <a:pt x="20" y="100"/>
                  </a:lnTo>
                  <a:lnTo>
                    <a:pt x="17" y="101"/>
                  </a:lnTo>
                  <a:lnTo>
                    <a:pt x="10" y="104"/>
                  </a:lnTo>
                  <a:lnTo>
                    <a:pt x="3" y="105"/>
                  </a:lnTo>
                  <a:lnTo>
                    <a:pt x="0" y="101"/>
                  </a:lnTo>
                  <a:lnTo>
                    <a:pt x="1" y="97"/>
                  </a:lnTo>
                  <a:lnTo>
                    <a:pt x="4" y="90"/>
                  </a:lnTo>
                  <a:lnTo>
                    <a:pt x="9" y="84"/>
                  </a:lnTo>
                  <a:lnTo>
                    <a:pt x="12" y="82"/>
                  </a:lnTo>
                  <a:lnTo>
                    <a:pt x="16" y="79"/>
                  </a:lnTo>
                  <a:lnTo>
                    <a:pt x="16" y="75"/>
                  </a:lnTo>
                  <a:lnTo>
                    <a:pt x="14" y="68"/>
                  </a:lnTo>
                  <a:lnTo>
                    <a:pt x="12" y="61"/>
                  </a:lnTo>
                  <a:lnTo>
                    <a:pt x="11" y="55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0" y="39"/>
                  </a:lnTo>
                  <a:lnTo>
                    <a:pt x="8" y="35"/>
                  </a:lnTo>
                  <a:lnTo>
                    <a:pt x="8" y="2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30" y="18"/>
                  </a:lnTo>
                  <a:lnTo>
                    <a:pt x="32" y="26"/>
                  </a:lnTo>
                  <a:lnTo>
                    <a:pt x="33" y="30"/>
                  </a:lnTo>
                  <a:lnTo>
                    <a:pt x="37" y="30"/>
                  </a:lnTo>
                  <a:lnTo>
                    <a:pt x="40" y="28"/>
                  </a:lnTo>
                  <a:lnTo>
                    <a:pt x="44" y="25"/>
                  </a:lnTo>
                  <a:lnTo>
                    <a:pt x="48" y="23"/>
                  </a:lnTo>
                  <a:lnTo>
                    <a:pt x="54" y="23"/>
                  </a:lnTo>
                  <a:lnTo>
                    <a:pt x="61" y="24"/>
                  </a:lnTo>
                  <a:lnTo>
                    <a:pt x="70" y="26"/>
                  </a:lnTo>
                  <a:lnTo>
                    <a:pt x="78" y="30"/>
                  </a:lnTo>
                  <a:lnTo>
                    <a:pt x="85" y="33"/>
                  </a:lnTo>
                  <a:lnTo>
                    <a:pt x="90" y="40"/>
                  </a:lnTo>
                  <a:lnTo>
                    <a:pt x="93" y="48"/>
                  </a:lnTo>
                  <a:lnTo>
                    <a:pt x="98" y="54"/>
                  </a:lnTo>
                  <a:lnTo>
                    <a:pt x="100" y="58"/>
                  </a:lnTo>
                  <a:lnTo>
                    <a:pt x="101" y="59"/>
                  </a:lnTo>
                  <a:lnTo>
                    <a:pt x="122" y="59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65" name="Freeform 431"/>
            <p:cNvSpPr>
              <a:spLocks/>
            </p:cNvSpPr>
            <p:nvPr/>
          </p:nvSpPr>
          <p:spPr bwMode="auto">
            <a:xfrm>
              <a:off x="2181618" y="1939731"/>
              <a:ext cx="598044" cy="399523"/>
            </a:xfrm>
            <a:custGeom>
              <a:avLst/>
              <a:gdLst>
                <a:gd name="T0" fmla="*/ 567272 w 556"/>
                <a:gd name="T1" fmla="*/ 392961 h 395"/>
                <a:gd name="T2" fmla="*/ 539285 w 556"/>
                <a:gd name="T3" fmla="*/ 394986 h 395"/>
                <a:gd name="T4" fmla="*/ 503763 w 556"/>
                <a:gd name="T5" fmla="*/ 400050 h 395"/>
                <a:gd name="T6" fmla="*/ 473624 w 556"/>
                <a:gd name="T7" fmla="*/ 399037 h 395"/>
                <a:gd name="T8" fmla="*/ 445637 w 556"/>
                <a:gd name="T9" fmla="*/ 390935 h 395"/>
                <a:gd name="T10" fmla="*/ 404733 w 556"/>
                <a:gd name="T11" fmla="*/ 370679 h 395"/>
                <a:gd name="T12" fmla="*/ 381052 w 556"/>
                <a:gd name="T13" fmla="*/ 356500 h 395"/>
                <a:gd name="T14" fmla="*/ 332613 w 556"/>
                <a:gd name="T15" fmla="*/ 369666 h 395"/>
                <a:gd name="T16" fmla="*/ 291709 w 556"/>
                <a:gd name="T17" fmla="*/ 377769 h 395"/>
                <a:gd name="T18" fmla="*/ 279868 w 556"/>
                <a:gd name="T19" fmla="*/ 354475 h 395"/>
                <a:gd name="T20" fmla="*/ 315390 w 556"/>
                <a:gd name="T21" fmla="*/ 341308 h 395"/>
                <a:gd name="T22" fmla="*/ 355218 w 556"/>
                <a:gd name="T23" fmla="*/ 310925 h 395"/>
                <a:gd name="T24" fmla="*/ 344454 w 556"/>
                <a:gd name="T25" fmla="*/ 261299 h 395"/>
                <a:gd name="T26" fmla="*/ 311085 w 556"/>
                <a:gd name="T27" fmla="*/ 195467 h 395"/>
                <a:gd name="T28" fmla="*/ 262646 w 556"/>
                <a:gd name="T29" fmla="*/ 171161 h 395"/>
                <a:gd name="T30" fmla="*/ 217436 w 556"/>
                <a:gd name="T31" fmla="*/ 146854 h 395"/>
                <a:gd name="T32" fmla="*/ 199137 w 556"/>
                <a:gd name="T33" fmla="*/ 147867 h 395"/>
                <a:gd name="T34" fmla="*/ 165768 w 556"/>
                <a:gd name="T35" fmla="*/ 157994 h 395"/>
                <a:gd name="T36" fmla="*/ 133476 w 556"/>
                <a:gd name="T37" fmla="*/ 168122 h 395"/>
                <a:gd name="T38" fmla="*/ 102260 w 556"/>
                <a:gd name="T39" fmla="*/ 172173 h 395"/>
                <a:gd name="T40" fmla="*/ 54897 w 556"/>
                <a:gd name="T41" fmla="*/ 168122 h 395"/>
                <a:gd name="T42" fmla="*/ 19376 w 556"/>
                <a:gd name="T43" fmla="*/ 154956 h 395"/>
                <a:gd name="T44" fmla="*/ 24758 w 556"/>
                <a:gd name="T45" fmla="*/ 139764 h 395"/>
                <a:gd name="T46" fmla="*/ 45210 w 556"/>
                <a:gd name="T47" fmla="*/ 131662 h 395"/>
                <a:gd name="T48" fmla="*/ 4306 w 556"/>
                <a:gd name="T49" fmla="*/ 119509 h 395"/>
                <a:gd name="T50" fmla="*/ 0 w 556"/>
                <a:gd name="T51" fmla="*/ 76972 h 395"/>
                <a:gd name="T52" fmla="*/ 41980 w 556"/>
                <a:gd name="T53" fmla="*/ 3038 h 395"/>
                <a:gd name="T54" fmla="*/ 48439 w 556"/>
                <a:gd name="T55" fmla="*/ 70895 h 395"/>
                <a:gd name="T56" fmla="*/ 75349 w 556"/>
                <a:gd name="T57" fmla="*/ 108368 h 395"/>
                <a:gd name="T58" fmla="*/ 74273 w 556"/>
                <a:gd name="T59" fmla="*/ 3038 h 395"/>
                <a:gd name="T60" fmla="*/ 119482 w 556"/>
                <a:gd name="T61" fmla="*/ 26332 h 395"/>
                <a:gd name="T62" fmla="*/ 142087 w 556"/>
                <a:gd name="T63" fmla="*/ 52665 h 395"/>
                <a:gd name="T64" fmla="*/ 176532 w 556"/>
                <a:gd name="T65" fmla="*/ 23294 h 395"/>
                <a:gd name="T66" fmla="*/ 221742 w 556"/>
                <a:gd name="T67" fmla="*/ 44563 h 395"/>
                <a:gd name="T68" fmla="*/ 255111 w 556"/>
                <a:gd name="T69" fmla="*/ 49626 h 395"/>
                <a:gd name="T70" fmla="*/ 291709 w 556"/>
                <a:gd name="T71" fmla="*/ 59754 h 395"/>
                <a:gd name="T72" fmla="*/ 342301 w 556"/>
                <a:gd name="T73" fmla="*/ 63805 h 395"/>
                <a:gd name="T74" fmla="*/ 354141 w 556"/>
                <a:gd name="T75" fmla="*/ 72921 h 395"/>
                <a:gd name="T76" fmla="*/ 376746 w 556"/>
                <a:gd name="T77" fmla="*/ 88112 h 395"/>
                <a:gd name="T78" fmla="*/ 388587 w 556"/>
                <a:gd name="T79" fmla="*/ 103304 h 395"/>
                <a:gd name="T80" fmla="*/ 376746 w 556"/>
                <a:gd name="T81" fmla="*/ 119509 h 395"/>
                <a:gd name="T82" fmla="*/ 405809 w 556"/>
                <a:gd name="T83" fmla="*/ 134700 h 395"/>
                <a:gd name="T84" fmla="*/ 437025 w 556"/>
                <a:gd name="T85" fmla="*/ 145841 h 395"/>
                <a:gd name="T86" fmla="*/ 461783 w 556"/>
                <a:gd name="T87" fmla="*/ 144828 h 395"/>
                <a:gd name="T88" fmla="*/ 484388 w 556"/>
                <a:gd name="T89" fmla="*/ 153943 h 395"/>
                <a:gd name="T90" fmla="*/ 508069 w 556"/>
                <a:gd name="T91" fmla="*/ 153943 h 395"/>
                <a:gd name="T92" fmla="*/ 546820 w 556"/>
                <a:gd name="T93" fmla="*/ 171161 h 395"/>
                <a:gd name="T94" fmla="*/ 548973 w 556"/>
                <a:gd name="T95" fmla="*/ 193442 h 395"/>
                <a:gd name="T96" fmla="*/ 534979 w 556"/>
                <a:gd name="T97" fmla="*/ 214710 h 395"/>
                <a:gd name="T98" fmla="*/ 553278 w 556"/>
                <a:gd name="T99" fmla="*/ 242056 h 395"/>
                <a:gd name="T100" fmla="*/ 524215 w 556"/>
                <a:gd name="T101" fmla="*/ 245094 h 395"/>
                <a:gd name="T102" fmla="*/ 490846 w 556"/>
                <a:gd name="T103" fmla="*/ 228889 h 395"/>
                <a:gd name="T104" fmla="*/ 453172 w 556"/>
                <a:gd name="T105" fmla="*/ 232940 h 395"/>
                <a:gd name="T106" fmla="*/ 483311 w 556"/>
                <a:gd name="T107" fmla="*/ 265350 h 395"/>
                <a:gd name="T108" fmla="*/ 524215 w 556"/>
                <a:gd name="T109" fmla="*/ 278516 h 395"/>
                <a:gd name="T110" fmla="*/ 568348 w 556"/>
                <a:gd name="T111" fmla="*/ 297759 h 395"/>
                <a:gd name="T112" fmla="*/ 582342 w 556"/>
                <a:gd name="T113" fmla="*/ 336245 h 395"/>
                <a:gd name="T114" fmla="*/ 597412 w 556"/>
                <a:gd name="T115" fmla="*/ 361564 h 395"/>
                <a:gd name="T116" fmla="*/ 552202 w 556"/>
                <a:gd name="T117" fmla="*/ 352449 h 395"/>
                <a:gd name="T118" fmla="*/ 514527 w 556"/>
                <a:gd name="T119" fmla="*/ 344347 h 395"/>
                <a:gd name="T120" fmla="*/ 485464 w 556"/>
                <a:gd name="T121" fmla="*/ 344347 h 395"/>
                <a:gd name="T122" fmla="*/ 533903 w 556"/>
                <a:gd name="T123" fmla="*/ 362577 h 395"/>
                <a:gd name="T124" fmla="*/ 556508 w 556"/>
                <a:gd name="T125" fmla="*/ 371692 h 3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6"/>
                <a:gd name="T190" fmla="*/ 0 h 395"/>
                <a:gd name="T191" fmla="*/ 556 w 556"/>
                <a:gd name="T192" fmla="*/ 395 h 3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6" h="395">
                  <a:moveTo>
                    <a:pt x="539" y="379"/>
                  </a:moveTo>
                  <a:lnTo>
                    <a:pt x="540" y="380"/>
                  </a:lnTo>
                  <a:lnTo>
                    <a:pt x="542" y="383"/>
                  </a:lnTo>
                  <a:lnTo>
                    <a:pt x="541" y="387"/>
                  </a:lnTo>
                  <a:lnTo>
                    <a:pt x="533" y="388"/>
                  </a:lnTo>
                  <a:lnTo>
                    <a:pt x="527" y="388"/>
                  </a:lnTo>
                  <a:lnTo>
                    <a:pt x="523" y="387"/>
                  </a:lnTo>
                  <a:lnTo>
                    <a:pt x="518" y="387"/>
                  </a:lnTo>
                  <a:lnTo>
                    <a:pt x="514" y="388"/>
                  </a:lnTo>
                  <a:lnTo>
                    <a:pt x="510" y="388"/>
                  </a:lnTo>
                  <a:lnTo>
                    <a:pt x="506" y="389"/>
                  </a:lnTo>
                  <a:lnTo>
                    <a:pt x="501" y="390"/>
                  </a:lnTo>
                  <a:lnTo>
                    <a:pt x="495" y="392"/>
                  </a:lnTo>
                  <a:lnTo>
                    <a:pt x="488" y="393"/>
                  </a:lnTo>
                  <a:lnTo>
                    <a:pt x="482" y="394"/>
                  </a:lnTo>
                  <a:lnTo>
                    <a:pt x="478" y="395"/>
                  </a:lnTo>
                  <a:lnTo>
                    <a:pt x="473" y="395"/>
                  </a:lnTo>
                  <a:lnTo>
                    <a:pt x="468" y="395"/>
                  </a:lnTo>
                  <a:lnTo>
                    <a:pt x="464" y="394"/>
                  </a:lnTo>
                  <a:lnTo>
                    <a:pt x="459" y="394"/>
                  </a:lnTo>
                  <a:lnTo>
                    <a:pt x="453" y="393"/>
                  </a:lnTo>
                  <a:lnTo>
                    <a:pt x="449" y="393"/>
                  </a:lnTo>
                  <a:lnTo>
                    <a:pt x="444" y="393"/>
                  </a:lnTo>
                  <a:lnTo>
                    <a:pt x="440" y="394"/>
                  </a:lnTo>
                  <a:lnTo>
                    <a:pt x="435" y="395"/>
                  </a:lnTo>
                  <a:lnTo>
                    <a:pt x="430" y="395"/>
                  </a:lnTo>
                  <a:lnTo>
                    <a:pt x="427" y="395"/>
                  </a:lnTo>
                  <a:lnTo>
                    <a:pt x="422" y="394"/>
                  </a:lnTo>
                  <a:lnTo>
                    <a:pt x="419" y="392"/>
                  </a:lnTo>
                  <a:lnTo>
                    <a:pt x="414" y="386"/>
                  </a:lnTo>
                  <a:lnTo>
                    <a:pt x="413" y="380"/>
                  </a:lnTo>
                  <a:lnTo>
                    <a:pt x="409" y="375"/>
                  </a:lnTo>
                  <a:lnTo>
                    <a:pt x="397" y="372"/>
                  </a:lnTo>
                  <a:lnTo>
                    <a:pt x="389" y="371"/>
                  </a:lnTo>
                  <a:lnTo>
                    <a:pt x="382" y="368"/>
                  </a:lnTo>
                  <a:lnTo>
                    <a:pt x="376" y="366"/>
                  </a:lnTo>
                  <a:lnTo>
                    <a:pt x="372" y="364"/>
                  </a:lnTo>
                  <a:lnTo>
                    <a:pt x="368" y="362"/>
                  </a:lnTo>
                  <a:lnTo>
                    <a:pt x="365" y="359"/>
                  </a:lnTo>
                  <a:lnTo>
                    <a:pt x="362" y="358"/>
                  </a:lnTo>
                  <a:lnTo>
                    <a:pt x="359" y="356"/>
                  </a:lnTo>
                  <a:lnTo>
                    <a:pt x="354" y="352"/>
                  </a:lnTo>
                  <a:lnTo>
                    <a:pt x="350" y="351"/>
                  </a:lnTo>
                  <a:lnTo>
                    <a:pt x="344" y="352"/>
                  </a:lnTo>
                  <a:lnTo>
                    <a:pt x="335" y="357"/>
                  </a:lnTo>
                  <a:lnTo>
                    <a:pt x="324" y="362"/>
                  </a:lnTo>
                  <a:lnTo>
                    <a:pt x="316" y="363"/>
                  </a:lnTo>
                  <a:lnTo>
                    <a:pt x="309" y="365"/>
                  </a:lnTo>
                  <a:lnTo>
                    <a:pt x="304" y="370"/>
                  </a:lnTo>
                  <a:lnTo>
                    <a:pt x="297" y="377"/>
                  </a:lnTo>
                  <a:lnTo>
                    <a:pt x="290" y="381"/>
                  </a:lnTo>
                  <a:lnTo>
                    <a:pt x="283" y="381"/>
                  </a:lnTo>
                  <a:lnTo>
                    <a:pt x="276" y="377"/>
                  </a:lnTo>
                  <a:lnTo>
                    <a:pt x="271" y="373"/>
                  </a:lnTo>
                  <a:lnTo>
                    <a:pt x="267" y="370"/>
                  </a:lnTo>
                  <a:lnTo>
                    <a:pt x="262" y="366"/>
                  </a:lnTo>
                  <a:lnTo>
                    <a:pt x="259" y="363"/>
                  </a:lnTo>
                  <a:lnTo>
                    <a:pt x="256" y="358"/>
                  </a:lnTo>
                  <a:lnTo>
                    <a:pt x="256" y="355"/>
                  </a:lnTo>
                  <a:lnTo>
                    <a:pt x="260" y="350"/>
                  </a:lnTo>
                  <a:lnTo>
                    <a:pt x="268" y="344"/>
                  </a:lnTo>
                  <a:lnTo>
                    <a:pt x="277" y="340"/>
                  </a:lnTo>
                  <a:lnTo>
                    <a:pt x="283" y="337"/>
                  </a:lnTo>
                  <a:lnTo>
                    <a:pt x="288" y="337"/>
                  </a:lnTo>
                  <a:lnTo>
                    <a:pt x="291" y="337"/>
                  </a:lnTo>
                  <a:lnTo>
                    <a:pt x="293" y="337"/>
                  </a:lnTo>
                  <a:lnTo>
                    <a:pt x="296" y="336"/>
                  </a:lnTo>
                  <a:lnTo>
                    <a:pt x="300" y="334"/>
                  </a:lnTo>
                  <a:lnTo>
                    <a:pt x="305" y="329"/>
                  </a:lnTo>
                  <a:lnTo>
                    <a:pt x="316" y="320"/>
                  </a:lnTo>
                  <a:lnTo>
                    <a:pt x="326" y="313"/>
                  </a:lnTo>
                  <a:lnTo>
                    <a:pt x="330" y="307"/>
                  </a:lnTo>
                  <a:lnTo>
                    <a:pt x="327" y="301"/>
                  </a:lnTo>
                  <a:lnTo>
                    <a:pt x="318" y="295"/>
                  </a:lnTo>
                  <a:lnTo>
                    <a:pt x="308" y="292"/>
                  </a:lnTo>
                  <a:lnTo>
                    <a:pt x="305" y="287"/>
                  </a:lnTo>
                  <a:lnTo>
                    <a:pt x="309" y="273"/>
                  </a:lnTo>
                  <a:lnTo>
                    <a:pt x="320" y="258"/>
                  </a:lnTo>
                  <a:lnTo>
                    <a:pt x="328" y="246"/>
                  </a:lnTo>
                  <a:lnTo>
                    <a:pt x="327" y="235"/>
                  </a:lnTo>
                  <a:lnTo>
                    <a:pt x="315" y="218"/>
                  </a:lnTo>
                  <a:lnTo>
                    <a:pt x="306" y="208"/>
                  </a:lnTo>
                  <a:lnTo>
                    <a:pt x="297" y="200"/>
                  </a:lnTo>
                  <a:lnTo>
                    <a:pt x="289" y="193"/>
                  </a:lnTo>
                  <a:lnTo>
                    <a:pt x="282" y="188"/>
                  </a:lnTo>
                  <a:lnTo>
                    <a:pt x="274" y="183"/>
                  </a:lnTo>
                  <a:lnTo>
                    <a:pt x="267" y="180"/>
                  </a:lnTo>
                  <a:lnTo>
                    <a:pt x="260" y="176"/>
                  </a:lnTo>
                  <a:lnTo>
                    <a:pt x="252" y="173"/>
                  </a:lnTo>
                  <a:lnTo>
                    <a:pt x="244" y="169"/>
                  </a:lnTo>
                  <a:lnTo>
                    <a:pt x="236" y="166"/>
                  </a:lnTo>
                  <a:lnTo>
                    <a:pt x="228" y="161"/>
                  </a:lnTo>
                  <a:lnTo>
                    <a:pt x="221" y="156"/>
                  </a:lnTo>
                  <a:lnTo>
                    <a:pt x="214" y="152"/>
                  </a:lnTo>
                  <a:lnTo>
                    <a:pt x="208" y="148"/>
                  </a:lnTo>
                  <a:lnTo>
                    <a:pt x="202" y="145"/>
                  </a:lnTo>
                  <a:lnTo>
                    <a:pt x="199" y="142"/>
                  </a:lnTo>
                  <a:lnTo>
                    <a:pt x="191" y="137"/>
                  </a:lnTo>
                  <a:lnTo>
                    <a:pt x="183" y="132"/>
                  </a:lnTo>
                  <a:lnTo>
                    <a:pt x="178" y="131"/>
                  </a:lnTo>
                  <a:lnTo>
                    <a:pt x="179" y="137"/>
                  </a:lnTo>
                  <a:lnTo>
                    <a:pt x="185" y="146"/>
                  </a:lnTo>
                  <a:lnTo>
                    <a:pt x="186" y="152"/>
                  </a:lnTo>
                  <a:lnTo>
                    <a:pt x="183" y="155"/>
                  </a:lnTo>
                  <a:lnTo>
                    <a:pt x="171" y="155"/>
                  </a:lnTo>
                  <a:lnTo>
                    <a:pt x="163" y="155"/>
                  </a:lnTo>
                  <a:lnTo>
                    <a:pt x="159" y="155"/>
                  </a:lnTo>
                  <a:lnTo>
                    <a:pt x="154" y="156"/>
                  </a:lnTo>
                  <a:lnTo>
                    <a:pt x="151" y="159"/>
                  </a:lnTo>
                  <a:lnTo>
                    <a:pt x="147" y="161"/>
                  </a:lnTo>
                  <a:lnTo>
                    <a:pt x="142" y="162"/>
                  </a:lnTo>
                  <a:lnTo>
                    <a:pt x="138" y="163"/>
                  </a:lnTo>
                  <a:lnTo>
                    <a:pt x="131" y="165"/>
                  </a:lnTo>
                  <a:lnTo>
                    <a:pt x="124" y="166"/>
                  </a:lnTo>
                  <a:lnTo>
                    <a:pt x="118" y="167"/>
                  </a:lnTo>
                  <a:lnTo>
                    <a:pt x="114" y="168"/>
                  </a:lnTo>
                  <a:lnTo>
                    <a:pt x="110" y="169"/>
                  </a:lnTo>
                  <a:lnTo>
                    <a:pt x="106" y="170"/>
                  </a:lnTo>
                  <a:lnTo>
                    <a:pt x="101" y="170"/>
                  </a:lnTo>
                  <a:lnTo>
                    <a:pt x="95" y="170"/>
                  </a:lnTo>
                  <a:lnTo>
                    <a:pt x="87" y="169"/>
                  </a:lnTo>
                  <a:lnTo>
                    <a:pt x="74" y="166"/>
                  </a:lnTo>
                  <a:lnTo>
                    <a:pt x="70" y="162"/>
                  </a:lnTo>
                  <a:lnTo>
                    <a:pt x="66" y="160"/>
                  </a:lnTo>
                  <a:lnTo>
                    <a:pt x="60" y="161"/>
                  </a:lnTo>
                  <a:lnTo>
                    <a:pt x="51" y="166"/>
                  </a:lnTo>
                  <a:lnTo>
                    <a:pt x="47" y="168"/>
                  </a:lnTo>
                  <a:lnTo>
                    <a:pt x="43" y="168"/>
                  </a:lnTo>
                  <a:lnTo>
                    <a:pt x="35" y="163"/>
                  </a:lnTo>
                  <a:lnTo>
                    <a:pt x="30" y="160"/>
                  </a:lnTo>
                  <a:lnTo>
                    <a:pt x="24" y="156"/>
                  </a:lnTo>
                  <a:lnTo>
                    <a:pt x="18" y="153"/>
                  </a:lnTo>
                  <a:lnTo>
                    <a:pt x="13" y="151"/>
                  </a:lnTo>
                  <a:lnTo>
                    <a:pt x="10" y="148"/>
                  </a:lnTo>
                  <a:lnTo>
                    <a:pt x="9" y="145"/>
                  </a:lnTo>
                  <a:lnTo>
                    <a:pt x="11" y="143"/>
                  </a:lnTo>
                  <a:lnTo>
                    <a:pt x="16" y="140"/>
                  </a:lnTo>
                  <a:lnTo>
                    <a:pt x="23" y="138"/>
                  </a:lnTo>
                  <a:lnTo>
                    <a:pt x="30" y="137"/>
                  </a:lnTo>
                  <a:lnTo>
                    <a:pt x="36" y="136"/>
                  </a:lnTo>
                  <a:lnTo>
                    <a:pt x="41" y="135"/>
                  </a:lnTo>
                  <a:lnTo>
                    <a:pt x="45" y="133"/>
                  </a:lnTo>
                  <a:lnTo>
                    <a:pt x="45" y="132"/>
                  </a:lnTo>
                  <a:lnTo>
                    <a:pt x="42" y="130"/>
                  </a:lnTo>
                  <a:lnTo>
                    <a:pt x="35" y="128"/>
                  </a:lnTo>
                  <a:lnTo>
                    <a:pt x="27" y="125"/>
                  </a:lnTo>
                  <a:lnTo>
                    <a:pt x="19" y="123"/>
                  </a:lnTo>
                  <a:lnTo>
                    <a:pt x="13" y="122"/>
                  </a:lnTo>
                  <a:lnTo>
                    <a:pt x="9" y="121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2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0" y="76"/>
                  </a:lnTo>
                  <a:lnTo>
                    <a:pt x="1" y="60"/>
                  </a:lnTo>
                  <a:lnTo>
                    <a:pt x="5" y="39"/>
                  </a:lnTo>
                  <a:lnTo>
                    <a:pt x="12" y="21"/>
                  </a:lnTo>
                  <a:lnTo>
                    <a:pt x="22" y="9"/>
                  </a:lnTo>
                  <a:lnTo>
                    <a:pt x="31" y="3"/>
                  </a:lnTo>
                  <a:lnTo>
                    <a:pt x="39" y="3"/>
                  </a:lnTo>
                  <a:lnTo>
                    <a:pt x="46" y="6"/>
                  </a:lnTo>
                  <a:lnTo>
                    <a:pt x="50" y="10"/>
                  </a:lnTo>
                  <a:lnTo>
                    <a:pt x="49" y="19"/>
                  </a:lnTo>
                  <a:lnTo>
                    <a:pt x="43" y="40"/>
                  </a:lnTo>
                  <a:lnTo>
                    <a:pt x="42" y="56"/>
                  </a:lnTo>
                  <a:lnTo>
                    <a:pt x="45" y="70"/>
                  </a:lnTo>
                  <a:lnTo>
                    <a:pt x="50" y="80"/>
                  </a:lnTo>
                  <a:lnTo>
                    <a:pt x="56" y="90"/>
                  </a:lnTo>
                  <a:lnTo>
                    <a:pt x="62" y="97"/>
                  </a:lnTo>
                  <a:lnTo>
                    <a:pt x="68" y="102"/>
                  </a:lnTo>
                  <a:lnTo>
                    <a:pt x="71" y="108"/>
                  </a:lnTo>
                  <a:lnTo>
                    <a:pt x="70" y="107"/>
                  </a:lnTo>
                  <a:lnTo>
                    <a:pt x="63" y="87"/>
                  </a:lnTo>
                  <a:lnTo>
                    <a:pt x="56" y="62"/>
                  </a:lnTo>
                  <a:lnTo>
                    <a:pt x="55" y="41"/>
                  </a:lnTo>
                  <a:lnTo>
                    <a:pt x="58" y="26"/>
                  </a:lnTo>
                  <a:lnTo>
                    <a:pt x="62" y="12"/>
                  </a:lnTo>
                  <a:lnTo>
                    <a:pt x="69" y="3"/>
                  </a:lnTo>
                  <a:lnTo>
                    <a:pt x="79" y="0"/>
                  </a:lnTo>
                  <a:lnTo>
                    <a:pt x="91" y="2"/>
                  </a:lnTo>
                  <a:lnTo>
                    <a:pt x="100" y="7"/>
                  </a:lnTo>
                  <a:lnTo>
                    <a:pt x="106" y="14"/>
                  </a:lnTo>
                  <a:lnTo>
                    <a:pt x="109" y="21"/>
                  </a:lnTo>
                  <a:lnTo>
                    <a:pt x="111" y="26"/>
                  </a:lnTo>
                  <a:lnTo>
                    <a:pt x="114" y="32"/>
                  </a:lnTo>
                  <a:lnTo>
                    <a:pt x="115" y="39"/>
                  </a:lnTo>
                  <a:lnTo>
                    <a:pt x="116" y="47"/>
                  </a:lnTo>
                  <a:lnTo>
                    <a:pt x="118" y="53"/>
                  </a:lnTo>
                  <a:lnTo>
                    <a:pt x="124" y="54"/>
                  </a:lnTo>
                  <a:lnTo>
                    <a:pt x="132" y="52"/>
                  </a:lnTo>
                  <a:lnTo>
                    <a:pt x="140" y="47"/>
                  </a:lnTo>
                  <a:lnTo>
                    <a:pt x="146" y="41"/>
                  </a:lnTo>
                  <a:lnTo>
                    <a:pt x="147" y="36"/>
                  </a:lnTo>
                  <a:lnTo>
                    <a:pt x="149" y="31"/>
                  </a:lnTo>
                  <a:lnTo>
                    <a:pt x="156" y="27"/>
                  </a:lnTo>
                  <a:lnTo>
                    <a:pt x="164" y="23"/>
                  </a:lnTo>
                  <a:lnTo>
                    <a:pt x="169" y="19"/>
                  </a:lnTo>
                  <a:lnTo>
                    <a:pt x="175" y="19"/>
                  </a:lnTo>
                  <a:lnTo>
                    <a:pt x="185" y="24"/>
                  </a:lnTo>
                  <a:lnTo>
                    <a:pt x="197" y="32"/>
                  </a:lnTo>
                  <a:lnTo>
                    <a:pt x="202" y="38"/>
                  </a:lnTo>
                  <a:lnTo>
                    <a:pt x="206" y="44"/>
                  </a:lnTo>
                  <a:lnTo>
                    <a:pt x="209" y="49"/>
                  </a:lnTo>
                  <a:lnTo>
                    <a:pt x="214" y="55"/>
                  </a:lnTo>
                  <a:lnTo>
                    <a:pt x="221" y="60"/>
                  </a:lnTo>
                  <a:lnTo>
                    <a:pt x="227" y="61"/>
                  </a:lnTo>
                  <a:lnTo>
                    <a:pt x="231" y="56"/>
                  </a:lnTo>
                  <a:lnTo>
                    <a:pt x="237" y="49"/>
                  </a:lnTo>
                  <a:lnTo>
                    <a:pt x="246" y="46"/>
                  </a:lnTo>
                  <a:lnTo>
                    <a:pt x="256" y="46"/>
                  </a:lnTo>
                  <a:lnTo>
                    <a:pt x="263" y="49"/>
                  </a:lnTo>
                  <a:lnTo>
                    <a:pt x="266" y="54"/>
                  </a:lnTo>
                  <a:lnTo>
                    <a:pt x="268" y="56"/>
                  </a:lnTo>
                  <a:lnTo>
                    <a:pt x="271" y="59"/>
                  </a:lnTo>
                  <a:lnTo>
                    <a:pt x="281" y="61"/>
                  </a:lnTo>
                  <a:lnTo>
                    <a:pt x="288" y="62"/>
                  </a:lnTo>
                  <a:lnTo>
                    <a:pt x="296" y="62"/>
                  </a:lnTo>
                  <a:lnTo>
                    <a:pt x="304" y="63"/>
                  </a:lnTo>
                  <a:lnTo>
                    <a:pt x="311" y="63"/>
                  </a:lnTo>
                  <a:lnTo>
                    <a:pt x="318" y="63"/>
                  </a:lnTo>
                  <a:lnTo>
                    <a:pt x="321" y="64"/>
                  </a:lnTo>
                  <a:lnTo>
                    <a:pt x="323" y="67"/>
                  </a:lnTo>
                  <a:lnTo>
                    <a:pt x="321" y="69"/>
                  </a:lnTo>
                  <a:lnTo>
                    <a:pt x="319" y="72"/>
                  </a:lnTo>
                  <a:lnTo>
                    <a:pt x="322" y="72"/>
                  </a:lnTo>
                  <a:lnTo>
                    <a:pt x="329" y="72"/>
                  </a:lnTo>
                  <a:lnTo>
                    <a:pt x="335" y="74"/>
                  </a:lnTo>
                  <a:lnTo>
                    <a:pt x="339" y="78"/>
                  </a:lnTo>
                  <a:lnTo>
                    <a:pt x="345" y="83"/>
                  </a:lnTo>
                  <a:lnTo>
                    <a:pt x="349" y="86"/>
                  </a:lnTo>
                  <a:lnTo>
                    <a:pt x="351" y="87"/>
                  </a:lnTo>
                  <a:lnTo>
                    <a:pt x="350" y="87"/>
                  </a:lnTo>
                  <a:lnTo>
                    <a:pt x="345" y="89"/>
                  </a:lnTo>
                  <a:lnTo>
                    <a:pt x="342" y="91"/>
                  </a:lnTo>
                  <a:lnTo>
                    <a:pt x="339" y="93"/>
                  </a:lnTo>
                  <a:lnTo>
                    <a:pt x="343" y="97"/>
                  </a:lnTo>
                  <a:lnTo>
                    <a:pt x="352" y="100"/>
                  </a:lnTo>
                  <a:lnTo>
                    <a:pt x="361" y="102"/>
                  </a:lnTo>
                  <a:lnTo>
                    <a:pt x="361" y="105"/>
                  </a:lnTo>
                  <a:lnTo>
                    <a:pt x="357" y="107"/>
                  </a:lnTo>
                  <a:lnTo>
                    <a:pt x="353" y="108"/>
                  </a:lnTo>
                  <a:lnTo>
                    <a:pt x="351" y="110"/>
                  </a:lnTo>
                  <a:lnTo>
                    <a:pt x="351" y="115"/>
                  </a:lnTo>
                  <a:lnTo>
                    <a:pt x="350" y="118"/>
                  </a:lnTo>
                  <a:lnTo>
                    <a:pt x="349" y="123"/>
                  </a:lnTo>
                  <a:lnTo>
                    <a:pt x="349" y="127"/>
                  </a:lnTo>
                  <a:lnTo>
                    <a:pt x="353" y="132"/>
                  </a:lnTo>
                  <a:lnTo>
                    <a:pt x="361" y="135"/>
                  </a:lnTo>
                  <a:lnTo>
                    <a:pt x="371" y="133"/>
                  </a:lnTo>
                  <a:lnTo>
                    <a:pt x="377" y="133"/>
                  </a:lnTo>
                  <a:lnTo>
                    <a:pt x="384" y="136"/>
                  </a:lnTo>
                  <a:lnTo>
                    <a:pt x="392" y="143"/>
                  </a:lnTo>
                  <a:lnTo>
                    <a:pt x="400" y="150"/>
                  </a:lnTo>
                  <a:lnTo>
                    <a:pt x="407" y="152"/>
                  </a:lnTo>
                  <a:lnTo>
                    <a:pt x="409" y="150"/>
                  </a:lnTo>
                  <a:lnTo>
                    <a:pt x="406" y="144"/>
                  </a:lnTo>
                  <a:lnTo>
                    <a:pt x="403" y="139"/>
                  </a:lnTo>
                  <a:lnTo>
                    <a:pt x="403" y="137"/>
                  </a:lnTo>
                  <a:lnTo>
                    <a:pt x="409" y="139"/>
                  </a:lnTo>
                  <a:lnTo>
                    <a:pt x="414" y="140"/>
                  </a:lnTo>
                  <a:lnTo>
                    <a:pt x="421" y="142"/>
                  </a:lnTo>
                  <a:lnTo>
                    <a:pt x="429" y="143"/>
                  </a:lnTo>
                  <a:lnTo>
                    <a:pt x="436" y="143"/>
                  </a:lnTo>
                  <a:lnTo>
                    <a:pt x="442" y="144"/>
                  </a:lnTo>
                  <a:lnTo>
                    <a:pt x="447" y="145"/>
                  </a:lnTo>
                  <a:lnTo>
                    <a:pt x="450" y="146"/>
                  </a:lnTo>
                  <a:lnTo>
                    <a:pt x="451" y="148"/>
                  </a:lnTo>
                  <a:lnTo>
                    <a:pt x="450" y="152"/>
                  </a:lnTo>
                  <a:lnTo>
                    <a:pt x="451" y="154"/>
                  </a:lnTo>
                  <a:lnTo>
                    <a:pt x="453" y="155"/>
                  </a:lnTo>
                  <a:lnTo>
                    <a:pt x="457" y="155"/>
                  </a:lnTo>
                  <a:lnTo>
                    <a:pt x="461" y="155"/>
                  </a:lnTo>
                  <a:lnTo>
                    <a:pt x="466" y="153"/>
                  </a:lnTo>
                  <a:lnTo>
                    <a:pt x="472" y="152"/>
                  </a:lnTo>
                  <a:lnTo>
                    <a:pt x="480" y="152"/>
                  </a:lnTo>
                  <a:lnTo>
                    <a:pt x="490" y="153"/>
                  </a:lnTo>
                  <a:lnTo>
                    <a:pt x="501" y="154"/>
                  </a:lnTo>
                  <a:lnTo>
                    <a:pt x="509" y="158"/>
                  </a:lnTo>
                  <a:lnTo>
                    <a:pt x="511" y="163"/>
                  </a:lnTo>
                  <a:lnTo>
                    <a:pt x="508" y="169"/>
                  </a:lnTo>
                  <a:lnTo>
                    <a:pt x="501" y="173"/>
                  </a:lnTo>
                  <a:lnTo>
                    <a:pt x="496" y="176"/>
                  </a:lnTo>
                  <a:lnTo>
                    <a:pt x="496" y="180"/>
                  </a:lnTo>
                  <a:lnTo>
                    <a:pt x="501" y="183"/>
                  </a:lnTo>
                  <a:lnTo>
                    <a:pt x="505" y="186"/>
                  </a:lnTo>
                  <a:lnTo>
                    <a:pt x="510" y="191"/>
                  </a:lnTo>
                  <a:lnTo>
                    <a:pt x="511" y="196"/>
                  </a:lnTo>
                  <a:lnTo>
                    <a:pt x="511" y="200"/>
                  </a:lnTo>
                  <a:lnTo>
                    <a:pt x="509" y="204"/>
                  </a:lnTo>
                  <a:lnTo>
                    <a:pt x="505" y="207"/>
                  </a:lnTo>
                  <a:lnTo>
                    <a:pt x="501" y="209"/>
                  </a:lnTo>
                  <a:lnTo>
                    <a:pt x="497" y="212"/>
                  </a:lnTo>
                  <a:lnTo>
                    <a:pt x="497" y="214"/>
                  </a:lnTo>
                  <a:lnTo>
                    <a:pt x="499" y="219"/>
                  </a:lnTo>
                  <a:lnTo>
                    <a:pt x="505" y="223"/>
                  </a:lnTo>
                  <a:lnTo>
                    <a:pt x="511" y="228"/>
                  </a:lnTo>
                  <a:lnTo>
                    <a:pt x="514" y="234"/>
                  </a:lnTo>
                  <a:lnTo>
                    <a:pt x="514" y="239"/>
                  </a:lnTo>
                  <a:lnTo>
                    <a:pt x="511" y="244"/>
                  </a:lnTo>
                  <a:lnTo>
                    <a:pt x="506" y="248"/>
                  </a:lnTo>
                  <a:lnTo>
                    <a:pt x="503" y="249"/>
                  </a:lnTo>
                  <a:lnTo>
                    <a:pt x="501" y="249"/>
                  </a:lnTo>
                  <a:lnTo>
                    <a:pt x="495" y="245"/>
                  </a:lnTo>
                  <a:lnTo>
                    <a:pt x="487" y="242"/>
                  </a:lnTo>
                  <a:lnTo>
                    <a:pt x="480" y="238"/>
                  </a:lnTo>
                  <a:lnTo>
                    <a:pt x="474" y="235"/>
                  </a:lnTo>
                  <a:lnTo>
                    <a:pt x="468" y="231"/>
                  </a:lnTo>
                  <a:lnTo>
                    <a:pt x="465" y="229"/>
                  </a:lnTo>
                  <a:lnTo>
                    <a:pt x="460" y="228"/>
                  </a:lnTo>
                  <a:lnTo>
                    <a:pt x="456" y="226"/>
                  </a:lnTo>
                  <a:lnTo>
                    <a:pt x="449" y="223"/>
                  </a:lnTo>
                  <a:lnTo>
                    <a:pt x="440" y="220"/>
                  </a:lnTo>
                  <a:lnTo>
                    <a:pt x="432" y="219"/>
                  </a:lnTo>
                  <a:lnTo>
                    <a:pt x="425" y="220"/>
                  </a:lnTo>
                  <a:lnTo>
                    <a:pt x="421" y="224"/>
                  </a:lnTo>
                  <a:lnTo>
                    <a:pt x="421" y="230"/>
                  </a:lnTo>
                  <a:lnTo>
                    <a:pt x="423" y="236"/>
                  </a:lnTo>
                  <a:lnTo>
                    <a:pt x="428" y="243"/>
                  </a:lnTo>
                  <a:lnTo>
                    <a:pt x="435" y="251"/>
                  </a:lnTo>
                  <a:lnTo>
                    <a:pt x="440" y="254"/>
                  </a:lnTo>
                  <a:lnTo>
                    <a:pt x="443" y="259"/>
                  </a:lnTo>
                  <a:lnTo>
                    <a:pt x="449" y="262"/>
                  </a:lnTo>
                  <a:lnTo>
                    <a:pt x="453" y="265"/>
                  </a:lnTo>
                  <a:lnTo>
                    <a:pt x="459" y="268"/>
                  </a:lnTo>
                  <a:lnTo>
                    <a:pt x="465" y="271"/>
                  </a:lnTo>
                  <a:lnTo>
                    <a:pt x="471" y="272"/>
                  </a:lnTo>
                  <a:lnTo>
                    <a:pt x="476" y="273"/>
                  </a:lnTo>
                  <a:lnTo>
                    <a:pt x="487" y="275"/>
                  </a:lnTo>
                  <a:lnTo>
                    <a:pt x="495" y="277"/>
                  </a:lnTo>
                  <a:lnTo>
                    <a:pt x="501" y="281"/>
                  </a:lnTo>
                  <a:lnTo>
                    <a:pt x="505" y="286"/>
                  </a:lnTo>
                  <a:lnTo>
                    <a:pt x="512" y="289"/>
                  </a:lnTo>
                  <a:lnTo>
                    <a:pt x="520" y="291"/>
                  </a:lnTo>
                  <a:lnTo>
                    <a:pt x="528" y="294"/>
                  </a:lnTo>
                  <a:lnTo>
                    <a:pt x="533" y="301"/>
                  </a:lnTo>
                  <a:lnTo>
                    <a:pt x="534" y="307"/>
                  </a:lnTo>
                  <a:lnTo>
                    <a:pt x="533" y="311"/>
                  </a:lnTo>
                  <a:lnTo>
                    <a:pt x="533" y="315"/>
                  </a:lnTo>
                  <a:lnTo>
                    <a:pt x="536" y="324"/>
                  </a:lnTo>
                  <a:lnTo>
                    <a:pt x="541" y="332"/>
                  </a:lnTo>
                  <a:lnTo>
                    <a:pt x="543" y="337"/>
                  </a:lnTo>
                  <a:lnTo>
                    <a:pt x="544" y="342"/>
                  </a:lnTo>
                  <a:lnTo>
                    <a:pt x="548" y="345"/>
                  </a:lnTo>
                  <a:lnTo>
                    <a:pt x="552" y="350"/>
                  </a:lnTo>
                  <a:lnTo>
                    <a:pt x="556" y="354"/>
                  </a:lnTo>
                  <a:lnTo>
                    <a:pt x="555" y="357"/>
                  </a:lnTo>
                  <a:lnTo>
                    <a:pt x="549" y="356"/>
                  </a:lnTo>
                  <a:lnTo>
                    <a:pt x="544" y="352"/>
                  </a:lnTo>
                  <a:lnTo>
                    <a:pt x="541" y="349"/>
                  </a:lnTo>
                  <a:lnTo>
                    <a:pt x="535" y="345"/>
                  </a:lnTo>
                  <a:lnTo>
                    <a:pt x="525" y="345"/>
                  </a:lnTo>
                  <a:lnTo>
                    <a:pt x="513" y="348"/>
                  </a:lnTo>
                  <a:lnTo>
                    <a:pt x="505" y="349"/>
                  </a:lnTo>
                  <a:lnTo>
                    <a:pt x="499" y="349"/>
                  </a:lnTo>
                  <a:lnTo>
                    <a:pt x="493" y="345"/>
                  </a:lnTo>
                  <a:lnTo>
                    <a:pt x="488" y="343"/>
                  </a:lnTo>
                  <a:lnTo>
                    <a:pt x="483" y="342"/>
                  </a:lnTo>
                  <a:lnTo>
                    <a:pt x="478" y="340"/>
                  </a:lnTo>
                  <a:lnTo>
                    <a:pt x="472" y="339"/>
                  </a:lnTo>
                  <a:lnTo>
                    <a:pt x="466" y="337"/>
                  </a:lnTo>
                  <a:lnTo>
                    <a:pt x="461" y="337"/>
                  </a:lnTo>
                  <a:lnTo>
                    <a:pt x="457" y="337"/>
                  </a:lnTo>
                  <a:lnTo>
                    <a:pt x="453" y="337"/>
                  </a:lnTo>
                  <a:lnTo>
                    <a:pt x="451" y="340"/>
                  </a:lnTo>
                  <a:lnTo>
                    <a:pt x="455" y="343"/>
                  </a:lnTo>
                  <a:lnTo>
                    <a:pt x="463" y="347"/>
                  </a:lnTo>
                  <a:lnTo>
                    <a:pt x="476" y="352"/>
                  </a:lnTo>
                  <a:lnTo>
                    <a:pt x="485" y="355"/>
                  </a:lnTo>
                  <a:lnTo>
                    <a:pt x="490" y="357"/>
                  </a:lnTo>
                  <a:lnTo>
                    <a:pt x="496" y="358"/>
                  </a:lnTo>
                  <a:lnTo>
                    <a:pt x="499" y="358"/>
                  </a:lnTo>
                  <a:lnTo>
                    <a:pt x="503" y="359"/>
                  </a:lnTo>
                  <a:lnTo>
                    <a:pt x="506" y="360"/>
                  </a:lnTo>
                  <a:lnTo>
                    <a:pt x="509" y="362"/>
                  </a:lnTo>
                  <a:lnTo>
                    <a:pt x="511" y="364"/>
                  </a:lnTo>
                  <a:lnTo>
                    <a:pt x="517" y="367"/>
                  </a:lnTo>
                  <a:lnTo>
                    <a:pt x="525" y="371"/>
                  </a:lnTo>
                  <a:lnTo>
                    <a:pt x="533" y="374"/>
                  </a:lnTo>
                  <a:lnTo>
                    <a:pt x="539" y="379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66" name="Freeform 432"/>
            <p:cNvSpPr>
              <a:spLocks/>
            </p:cNvSpPr>
            <p:nvPr/>
          </p:nvSpPr>
          <p:spPr bwMode="auto">
            <a:xfrm>
              <a:off x="1665412" y="1872636"/>
              <a:ext cx="157380" cy="143341"/>
            </a:xfrm>
            <a:custGeom>
              <a:avLst/>
              <a:gdLst>
                <a:gd name="T0" fmla="*/ 156605 w 148"/>
                <a:gd name="T1" fmla="*/ 67023 h 146"/>
                <a:gd name="T2" fmla="*/ 151242 w 148"/>
                <a:gd name="T3" fmla="*/ 44015 h 146"/>
                <a:gd name="T4" fmla="*/ 138370 w 148"/>
                <a:gd name="T5" fmla="*/ 33011 h 146"/>
                <a:gd name="T6" fmla="*/ 128716 w 148"/>
                <a:gd name="T7" fmla="*/ 35012 h 146"/>
                <a:gd name="T8" fmla="*/ 119062 w 148"/>
                <a:gd name="T9" fmla="*/ 26009 h 146"/>
                <a:gd name="T10" fmla="*/ 111554 w 148"/>
                <a:gd name="T11" fmla="*/ 14005 h 146"/>
                <a:gd name="T12" fmla="*/ 94392 w 148"/>
                <a:gd name="T13" fmla="*/ 10003 h 146"/>
                <a:gd name="T14" fmla="*/ 82593 w 148"/>
                <a:gd name="T15" fmla="*/ 7002 h 146"/>
                <a:gd name="T16" fmla="*/ 72939 w 148"/>
                <a:gd name="T17" fmla="*/ 1000 h 146"/>
                <a:gd name="T18" fmla="*/ 66503 w 148"/>
                <a:gd name="T19" fmla="*/ 0 h 146"/>
                <a:gd name="T20" fmla="*/ 62213 w 148"/>
                <a:gd name="T21" fmla="*/ 8003 h 146"/>
                <a:gd name="T22" fmla="*/ 61140 w 148"/>
                <a:gd name="T23" fmla="*/ 20007 h 146"/>
                <a:gd name="T24" fmla="*/ 53632 w 148"/>
                <a:gd name="T25" fmla="*/ 31011 h 146"/>
                <a:gd name="T26" fmla="*/ 34324 w 148"/>
                <a:gd name="T27" fmla="*/ 50017 h 146"/>
                <a:gd name="T28" fmla="*/ 21453 w 148"/>
                <a:gd name="T29" fmla="*/ 62021 h 146"/>
                <a:gd name="T30" fmla="*/ 3218 w 148"/>
                <a:gd name="T31" fmla="*/ 82028 h 146"/>
                <a:gd name="T32" fmla="*/ 3218 w 148"/>
                <a:gd name="T33" fmla="*/ 91031 h 146"/>
                <a:gd name="T34" fmla="*/ 6436 w 148"/>
                <a:gd name="T35" fmla="*/ 94032 h 146"/>
                <a:gd name="T36" fmla="*/ 15017 w 148"/>
                <a:gd name="T37" fmla="*/ 123042 h 146"/>
                <a:gd name="T38" fmla="*/ 16090 w 148"/>
                <a:gd name="T39" fmla="*/ 144049 h 146"/>
                <a:gd name="T40" fmla="*/ 28961 w 148"/>
                <a:gd name="T41" fmla="*/ 143049 h 146"/>
                <a:gd name="T42" fmla="*/ 38615 w 148"/>
                <a:gd name="T43" fmla="*/ 137047 h 146"/>
                <a:gd name="T44" fmla="*/ 47196 w 148"/>
                <a:gd name="T45" fmla="*/ 143049 h 146"/>
                <a:gd name="T46" fmla="*/ 58995 w 148"/>
                <a:gd name="T47" fmla="*/ 145050 h 146"/>
                <a:gd name="T48" fmla="*/ 70794 w 148"/>
                <a:gd name="T49" fmla="*/ 124042 h 146"/>
                <a:gd name="T50" fmla="*/ 89029 w 148"/>
                <a:gd name="T51" fmla="*/ 116040 h 146"/>
                <a:gd name="T52" fmla="*/ 93319 w 148"/>
                <a:gd name="T53" fmla="*/ 104036 h 146"/>
                <a:gd name="T54" fmla="*/ 97610 w 148"/>
                <a:gd name="T55" fmla="*/ 96033 h 146"/>
                <a:gd name="T56" fmla="*/ 120135 w 148"/>
                <a:gd name="T57" fmla="*/ 90031 h 146"/>
                <a:gd name="T58" fmla="*/ 137297 w 148"/>
                <a:gd name="T59" fmla="*/ 86029 h 146"/>
                <a:gd name="T60" fmla="*/ 150169 w 148"/>
                <a:gd name="T61" fmla="*/ 82028 h 146"/>
                <a:gd name="T62" fmla="*/ 156605 w 148"/>
                <a:gd name="T63" fmla="*/ 75026 h 1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8"/>
                <a:gd name="T97" fmla="*/ 0 h 146"/>
                <a:gd name="T98" fmla="*/ 148 w 148"/>
                <a:gd name="T99" fmla="*/ 146 h 1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8" h="146">
                  <a:moveTo>
                    <a:pt x="148" y="71"/>
                  </a:moveTo>
                  <a:lnTo>
                    <a:pt x="146" y="67"/>
                  </a:lnTo>
                  <a:lnTo>
                    <a:pt x="145" y="56"/>
                  </a:lnTo>
                  <a:lnTo>
                    <a:pt x="141" y="44"/>
                  </a:lnTo>
                  <a:lnTo>
                    <a:pt x="135" y="36"/>
                  </a:lnTo>
                  <a:lnTo>
                    <a:pt x="129" y="33"/>
                  </a:lnTo>
                  <a:lnTo>
                    <a:pt x="125" y="33"/>
                  </a:lnTo>
                  <a:lnTo>
                    <a:pt x="120" y="35"/>
                  </a:lnTo>
                  <a:lnTo>
                    <a:pt x="115" y="32"/>
                  </a:lnTo>
                  <a:lnTo>
                    <a:pt x="111" y="26"/>
                  </a:lnTo>
                  <a:lnTo>
                    <a:pt x="108" y="20"/>
                  </a:lnTo>
                  <a:lnTo>
                    <a:pt x="104" y="14"/>
                  </a:lnTo>
                  <a:lnTo>
                    <a:pt x="95" y="12"/>
                  </a:lnTo>
                  <a:lnTo>
                    <a:pt x="88" y="10"/>
                  </a:lnTo>
                  <a:lnTo>
                    <a:pt x="82" y="9"/>
                  </a:lnTo>
                  <a:lnTo>
                    <a:pt x="77" y="7"/>
                  </a:lnTo>
                  <a:lnTo>
                    <a:pt x="73" y="3"/>
                  </a:lnTo>
                  <a:lnTo>
                    <a:pt x="68" y="1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8"/>
                  </a:lnTo>
                  <a:lnTo>
                    <a:pt x="58" y="15"/>
                  </a:lnTo>
                  <a:lnTo>
                    <a:pt x="57" y="20"/>
                  </a:lnTo>
                  <a:lnTo>
                    <a:pt x="55" y="24"/>
                  </a:lnTo>
                  <a:lnTo>
                    <a:pt x="50" y="31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7" y="55"/>
                  </a:lnTo>
                  <a:lnTo>
                    <a:pt x="20" y="62"/>
                  </a:lnTo>
                  <a:lnTo>
                    <a:pt x="11" y="71"/>
                  </a:lnTo>
                  <a:lnTo>
                    <a:pt x="3" y="82"/>
                  </a:lnTo>
                  <a:lnTo>
                    <a:pt x="0" y="90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6" y="94"/>
                  </a:lnTo>
                  <a:lnTo>
                    <a:pt x="11" y="107"/>
                  </a:lnTo>
                  <a:lnTo>
                    <a:pt x="14" y="123"/>
                  </a:lnTo>
                  <a:lnTo>
                    <a:pt x="14" y="136"/>
                  </a:lnTo>
                  <a:lnTo>
                    <a:pt x="15" y="144"/>
                  </a:lnTo>
                  <a:lnTo>
                    <a:pt x="20" y="146"/>
                  </a:lnTo>
                  <a:lnTo>
                    <a:pt x="27" y="143"/>
                  </a:lnTo>
                  <a:lnTo>
                    <a:pt x="32" y="139"/>
                  </a:lnTo>
                  <a:lnTo>
                    <a:pt x="36" y="137"/>
                  </a:lnTo>
                  <a:lnTo>
                    <a:pt x="39" y="138"/>
                  </a:lnTo>
                  <a:lnTo>
                    <a:pt x="44" y="143"/>
                  </a:lnTo>
                  <a:lnTo>
                    <a:pt x="50" y="146"/>
                  </a:lnTo>
                  <a:lnTo>
                    <a:pt x="55" y="145"/>
                  </a:lnTo>
                  <a:lnTo>
                    <a:pt x="60" y="135"/>
                  </a:lnTo>
                  <a:lnTo>
                    <a:pt x="66" y="124"/>
                  </a:lnTo>
                  <a:lnTo>
                    <a:pt x="75" y="119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87" y="104"/>
                  </a:lnTo>
                  <a:lnTo>
                    <a:pt x="87" y="99"/>
                  </a:lnTo>
                  <a:lnTo>
                    <a:pt x="91" y="96"/>
                  </a:lnTo>
                  <a:lnTo>
                    <a:pt x="104" y="92"/>
                  </a:lnTo>
                  <a:lnTo>
                    <a:pt x="112" y="90"/>
                  </a:lnTo>
                  <a:lnTo>
                    <a:pt x="120" y="89"/>
                  </a:lnTo>
                  <a:lnTo>
                    <a:pt x="128" y="86"/>
                  </a:lnTo>
                  <a:lnTo>
                    <a:pt x="135" y="84"/>
                  </a:lnTo>
                  <a:lnTo>
                    <a:pt x="140" y="82"/>
                  </a:lnTo>
                  <a:lnTo>
                    <a:pt x="144" y="78"/>
                  </a:lnTo>
                  <a:lnTo>
                    <a:pt x="146" y="75"/>
                  </a:lnTo>
                  <a:lnTo>
                    <a:pt x="148" y="71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67" name="Freeform 433"/>
            <p:cNvSpPr>
              <a:spLocks/>
            </p:cNvSpPr>
            <p:nvPr/>
          </p:nvSpPr>
          <p:spPr bwMode="auto">
            <a:xfrm>
              <a:off x="1832234" y="1817740"/>
              <a:ext cx="144790" cy="91493"/>
            </a:xfrm>
            <a:custGeom>
              <a:avLst/>
              <a:gdLst>
                <a:gd name="T0" fmla="*/ 112964 w 133"/>
                <a:gd name="T1" fmla="*/ 4117 h 91"/>
                <a:gd name="T2" fmla="*/ 111877 w 133"/>
                <a:gd name="T3" fmla="*/ 23673 h 91"/>
                <a:gd name="T4" fmla="*/ 109705 w 133"/>
                <a:gd name="T5" fmla="*/ 36024 h 91"/>
                <a:gd name="T6" fmla="*/ 110791 w 133"/>
                <a:gd name="T7" fmla="*/ 45287 h 91"/>
                <a:gd name="T8" fmla="*/ 120567 w 133"/>
                <a:gd name="T9" fmla="*/ 44258 h 91"/>
                <a:gd name="T10" fmla="*/ 124912 w 133"/>
                <a:gd name="T11" fmla="*/ 34995 h 91"/>
                <a:gd name="T12" fmla="*/ 139032 w 133"/>
                <a:gd name="T13" fmla="*/ 43229 h 91"/>
                <a:gd name="T14" fmla="*/ 144463 w 133"/>
                <a:gd name="T15" fmla="*/ 50433 h 91"/>
                <a:gd name="T16" fmla="*/ 143377 w 133"/>
                <a:gd name="T17" fmla="*/ 61755 h 91"/>
                <a:gd name="T18" fmla="*/ 142291 w 133"/>
                <a:gd name="T19" fmla="*/ 67931 h 91"/>
                <a:gd name="T20" fmla="*/ 133601 w 133"/>
                <a:gd name="T21" fmla="*/ 80282 h 91"/>
                <a:gd name="T22" fmla="*/ 125998 w 133"/>
                <a:gd name="T23" fmla="*/ 86457 h 91"/>
                <a:gd name="T24" fmla="*/ 104274 w 133"/>
                <a:gd name="T25" fmla="*/ 83369 h 91"/>
                <a:gd name="T26" fmla="*/ 90154 w 133"/>
                <a:gd name="T27" fmla="*/ 79252 h 91"/>
                <a:gd name="T28" fmla="*/ 82550 w 133"/>
                <a:gd name="T29" fmla="*/ 85428 h 91"/>
                <a:gd name="T30" fmla="*/ 73861 w 133"/>
                <a:gd name="T31" fmla="*/ 90574 h 91"/>
                <a:gd name="T32" fmla="*/ 58654 w 133"/>
                <a:gd name="T33" fmla="*/ 93662 h 91"/>
                <a:gd name="T34" fmla="*/ 48878 w 133"/>
                <a:gd name="T35" fmla="*/ 93662 h 91"/>
                <a:gd name="T36" fmla="*/ 34758 w 133"/>
                <a:gd name="T37" fmla="*/ 91603 h 91"/>
                <a:gd name="T38" fmla="*/ 19551 w 133"/>
                <a:gd name="T39" fmla="*/ 84399 h 91"/>
                <a:gd name="T40" fmla="*/ 27155 w 133"/>
                <a:gd name="T41" fmla="*/ 79252 h 91"/>
                <a:gd name="T42" fmla="*/ 41275 w 133"/>
                <a:gd name="T43" fmla="*/ 79252 h 91"/>
                <a:gd name="T44" fmla="*/ 52137 w 133"/>
                <a:gd name="T45" fmla="*/ 72048 h 91"/>
                <a:gd name="T46" fmla="*/ 52137 w 133"/>
                <a:gd name="T47" fmla="*/ 61755 h 91"/>
                <a:gd name="T48" fmla="*/ 38017 w 133"/>
                <a:gd name="T49" fmla="*/ 66901 h 91"/>
                <a:gd name="T50" fmla="*/ 29327 w 133"/>
                <a:gd name="T51" fmla="*/ 68960 h 91"/>
                <a:gd name="T52" fmla="*/ 15207 w 133"/>
                <a:gd name="T53" fmla="*/ 58667 h 91"/>
                <a:gd name="T54" fmla="*/ 4345 w 133"/>
                <a:gd name="T55" fmla="*/ 52492 h 91"/>
                <a:gd name="T56" fmla="*/ 0 w 133"/>
                <a:gd name="T57" fmla="*/ 43229 h 91"/>
                <a:gd name="T58" fmla="*/ 2172 w 133"/>
                <a:gd name="T59" fmla="*/ 36024 h 91"/>
                <a:gd name="T60" fmla="*/ 13034 w 133"/>
                <a:gd name="T61" fmla="*/ 25731 h 91"/>
                <a:gd name="T62" fmla="*/ 16293 w 133"/>
                <a:gd name="T63" fmla="*/ 20585 h 91"/>
                <a:gd name="T64" fmla="*/ 24982 w 133"/>
                <a:gd name="T65" fmla="*/ 7205 h 91"/>
                <a:gd name="T66" fmla="*/ 30413 w 133"/>
                <a:gd name="T67" fmla="*/ 1029 h 91"/>
                <a:gd name="T68" fmla="*/ 44534 w 133"/>
                <a:gd name="T69" fmla="*/ 0 h 91"/>
                <a:gd name="T70" fmla="*/ 49965 w 133"/>
                <a:gd name="T71" fmla="*/ 5146 h 91"/>
                <a:gd name="T72" fmla="*/ 49965 w 133"/>
                <a:gd name="T73" fmla="*/ 13380 h 91"/>
                <a:gd name="T74" fmla="*/ 59740 w 133"/>
                <a:gd name="T75" fmla="*/ 19556 h 91"/>
                <a:gd name="T76" fmla="*/ 60827 w 133"/>
                <a:gd name="T77" fmla="*/ 28819 h 91"/>
                <a:gd name="T78" fmla="*/ 70602 w 133"/>
                <a:gd name="T79" fmla="*/ 36024 h 91"/>
                <a:gd name="T80" fmla="*/ 73861 w 133"/>
                <a:gd name="T81" fmla="*/ 45287 h 91"/>
                <a:gd name="T82" fmla="*/ 76033 w 133"/>
                <a:gd name="T83" fmla="*/ 51463 h 91"/>
                <a:gd name="T84" fmla="*/ 86895 w 133"/>
                <a:gd name="T85" fmla="*/ 56609 h 91"/>
                <a:gd name="T86" fmla="*/ 97757 w 133"/>
                <a:gd name="T87" fmla="*/ 60726 h 91"/>
                <a:gd name="T88" fmla="*/ 98843 w 133"/>
                <a:gd name="T89" fmla="*/ 48375 h 91"/>
                <a:gd name="T90" fmla="*/ 98843 w 133"/>
                <a:gd name="T91" fmla="*/ 38082 h 91"/>
                <a:gd name="T92" fmla="*/ 95585 w 133"/>
                <a:gd name="T93" fmla="*/ 30878 h 91"/>
                <a:gd name="T94" fmla="*/ 92326 w 133"/>
                <a:gd name="T95" fmla="*/ 29848 h 91"/>
                <a:gd name="T96" fmla="*/ 91240 w 133"/>
                <a:gd name="T97" fmla="*/ 19556 h 91"/>
                <a:gd name="T98" fmla="*/ 92326 w 133"/>
                <a:gd name="T99" fmla="*/ 11322 h 91"/>
                <a:gd name="T100" fmla="*/ 102102 w 133"/>
                <a:gd name="T101" fmla="*/ 6176 h 91"/>
                <a:gd name="T102" fmla="*/ 111877 w 133"/>
                <a:gd name="T103" fmla="*/ 1029 h 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3"/>
                <a:gd name="T157" fmla="*/ 0 h 91"/>
                <a:gd name="T158" fmla="*/ 133 w 133"/>
                <a:gd name="T159" fmla="*/ 91 h 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3" h="91">
                  <a:moveTo>
                    <a:pt x="104" y="0"/>
                  </a:moveTo>
                  <a:lnTo>
                    <a:pt x="104" y="4"/>
                  </a:lnTo>
                  <a:lnTo>
                    <a:pt x="103" y="13"/>
                  </a:lnTo>
                  <a:lnTo>
                    <a:pt x="103" y="23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1" y="39"/>
                  </a:lnTo>
                  <a:lnTo>
                    <a:pt x="102" y="44"/>
                  </a:lnTo>
                  <a:lnTo>
                    <a:pt x="107" y="46"/>
                  </a:lnTo>
                  <a:lnTo>
                    <a:pt x="111" y="43"/>
                  </a:lnTo>
                  <a:lnTo>
                    <a:pt x="113" y="37"/>
                  </a:lnTo>
                  <a:lnTo>
                    <a:pt x="115" y="34"/>
                  </a:lnTo>
                  <a:lnTo>
                    <a:pt x="121" y="36"/>
                  </a:lnTo>
                  <a:lnTo>
                    <a:pt x="128" y="42"/>
                  </a:lnTo>
                  <a:lnTo>
                    <a:pt x="132" y="45"/>
                  </a:lnTo>
                  <a:lnTo>
                    <a:pt x="133" y="49"/>
                  </a:lnTo>
                  <a:lnTo>
                    <a:pt x="132" y="54"/>
                  </a:lnTo>
                  <a:lnTo>
                    <a:pt x="132" y="60"/>
                  </a:lnTo>
                  <a:lnTo>
                    <a:pt x="132" y="62"/>
                  </a:lnTo>
                  <a:lnTo>
                    <a:pt x="131" y="66"/>
                  </a:lnTo>
                  <a:lnTo>
                    <a:pt x="128" y="72"/>
                  </a:lnTo>
                  <a:lnTo>
                    <a:pt x="123" y="78"/>
                  </a:lnTo>
                  <a:lnTo>
                    <a:pt x="121" y="82"/>
                  </a:lnTo>
                  <a:lnTo>
                    <a:pt x="116" y="84"/>
                  </a:lnTo>
                  <a:lnTo>
                    <a:pt x="107" y="83"/>
                  </a:lnTo>
                  <a:lnTo>
                    <a:pt x="96" y="81"/>
                  </a:lnTo>
                  <a:lnTo>
                    <a:pt x="88" y="78"/>
                  </a:lnTo>
                  <a:lnTo>
                    <a:pt x="83" y="77"/>
                  </a:lnTo>
                  <a:lnTo>
                    <a:pt x="79" y="80"/>
                  </a:lnTo>
                  <a:lnTo>
                    <a:pt x="76" y="83"/>
                  </a:lnTo>
                  <a:lnTo>
                    <a:pt x="72" y="85"/>
                  </a:lnTo>
                  <a:lnTo>
                    <a:pt x="68" y="88"/>
                  </a:lnTo>
                  <a:lnTo>
                    <a:pt x="61" y="90"/>
                  </a:lnTo>
                  <a:lnTo>
                    <a:pt x="54" y="91"/>
                  </a:lnTo>
                  <a:lnTo>
                    <a:pt x="49" y="91"/>
                  </a:lnTo>
                  <a:lnTo>
                    <a:pt x="45" y="91"/>
                  </a:lnTo>
                  <a:lnTo>
                    <a:pt x="39" y="91"/>
                  </a:lnTo>
                  <a:lnTo>
                    <a:pt x="32" y="89"/>
                  </a:lnTo>
                  <a:lnTo>
                    <a:pt x="24" y="85"/>
                  </a:lnTo>
                  <a:lnTo>
                    <a:pt x="18" y="82"/>
                  </a:lnTo>
                  <a:lnTo>
                    <a:pt x="19" y="78"/>
                  </a:lnTo>
                  <a:lnTo>
                    <a:pt x="25" y="77"/>
                  </a:lnTo>
                  <a:lnTo>
                    <a:pt x="32" y="77"/>
                  </a:lnTo>
                  <a:lnTo>
                    <a:pt x="38" y="77"/>
                  </a:lnTo>
                  <a:lnTo>
                    <a:pt x="43" y="75"/>
                  </a:lnTo>
                  <a:lnTo>
                    <a:pt x="48" y="70"/>
                  </a:lnTo>
                  <a:lnTo>
                    <a:pt x="49" y="64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35" y="65"/>
                  </a:lnTo>
                  <a:lnTo>
                    <a:pt x="32" y="67"/>
                  </a:lnTo>
                  <a:lnTo>
                    <a:pt x="27" y="67"/>
                  </a:lnTo>
                  <a:lnTo>
                    <a:pt x="20" y="62"/>
                  </a:lnTo>
                  <a:lnTo>
                    <a:pt x="14" y="57"/>
                  </a:lnTo>
                  <a:lnTo>
                    <a:pt x="8" y="53"/>
                  </a:lnTo>
                  <a:lnTo>
                    <a:pt x="4" y="51"/>
                  </a:lnTo>
                  <a:lnTo>
                    <a:pt x="2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0"/>
                  </a:lnTo>
                  <a:lnTo>
                    <a:pt x="12" y="25"/>
                  </a:lnTo>
                  <a:lnTo>
                    <a:pt x="14" y="22"/>
                  </a:lnTo>
                  <a:lnTo>
                    <a:pt x="15" y="20"/>
                  </a:lnTo>
                  <a:lnTo>
                    <a:pt x="18" y="14"/>
                  </a:lnTo>
                  <a:lnTo>
                    <a:pt x="23" y="7"/>
                  </a:lnTo>
                  <a:lnTo>
                    <a:pt x="25" y="4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2"/>
                  </a:lnTo>
                  <a:lnTo>
                    <a:pt x="46" y="5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50" y="15"/>
                  </a:lnTo>
                  <a:lnTo>
                    <a:pt x="55" y="19"/>
                  </a:lnTo>
                  <a:lnTo>
                    <a:pt x="56" y="23"/>
                  </a:lnTo>
                  <a:lnTo>
                    <a:pt x="56" y="28"/>
                  </a:lnTo>
                  <a:lnTo>
                    <a:pt x="61" y="31"/>
                  </a:lnTo>
                  <a:lnTo>
                    <a:pt x="65" y="35"/>
                  </a:lnTo>
                  <a:lnTo>
                    <a:pt x="68" y="39"/>
                  </a:lnTo>
                  <a:lnTo>
                    <a:pt x="68" y="44"/>
                  </a:lnTo>
                  <a:lnTo>
                    <a:pt x="68" y="47"/>
                  </a:lnTo>
                  <a:lnTo>
                    <a:pt x="70" y="50"/>
                  </a:lnTo>
                  <a:lnTo>
                    <a:pt x="75" y="52"/>
                  </a:lnTo>
                  <a:lnTo>
                    <a:pt x="80" y="55"/>
                  </a:lnTo>
                  <a:lnTo>
                    <a:pt x="86" y="59"/>
                  </a:lnTo>
                  <a:lnTo>
                    <a:pt x="90" y="59"/>
                  </a:lnTo>
                  <a:lnTo>
                    <a:pt x="91" y="54"/>
                  </a:lnTo>
                  <a:lnTo>
                    <a:pt x="91" y="47"/>
                  </a:lnTo>
                  <a:lnTo>
                    <a:pt x="91" y="42"/>
                  </a:lnTo>
                  <a:lnTo>
                    <a:pt x="91" y="37"/>
                  </a:lnTo>
                  <a:lnTo>
                    <a:pt x="91" y="32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5" y="29"/>
                  </a:lnTo>
                  <a:lnTo>
                    <a:pt x="84" y="24"/>
                  </a:lnTo>
                  <a:lnTo>
                    <a:pt x="84" y="19"/>
                  </a:lnTo>
                  <a:lnTo>
                    <a:pt x="84" y="14"/>
                  </a:lnTo>
                  <a:lnTo>
                    <a:pt x="85" y="11"/>
                  </a:lnTo>
                  <a:lnTo>
                    <a:pt x="88" y="8"/>
                  </a:lnTo>
                  <a:lnTo>
                    <a:pt x="94" y="6"/>
                  </a:lnTo>
                  <a:lnTo>
                    <a:pt x="99" y="4"/>
                  </a:lnTo>
                  <a:lnTo>
                    <a:pt x="103" y="1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68" name="Freeform 434"/>
            <p:cNvSpPr>
              <a:spLocks/>
            </p:cNvSpPr>
            <p:nvPr/>
          </p:nvSpPr>
          <p:spPr bwMode="auto">
            <a:xfrm>
              <a:off x="1769282" y="1768944"/>
              <a:ext cx="110167" cy="60996"/>
            </a:xfrm>
            <a:custGeom>
              <a:avLst/>
              <a:gdLst>
                <a:gd name="T0" fmla="*/ 81617 w 102"/>
                <a:gd name="T1" fmla="*/ 41275 h 60"/>
                <a:gd name="T2" fmla="*/ 80543 w 102"/>
                <a:gd name="T3" fmla="*/ 42307 h 60"/>
                <a:gd name="T4" fmla="*/ 77321 w 102"/>
                <a:gd name="T5" fmla="*/ 46435 h 60"/>
                <a:gd name="T6" fmla="*/ 73025 w 102"/>
                <a:gd name="T7" fmla="*/ 47467 h 60"/>
                <a:gd name="T8" fmla="*/ 70878 w 102"/>
                <a:gd name="T9" fmla="*/ 43339 h 60"/>
                <a:gd name="T10" fmla="*/ 68730 w 102"/>
                <a:gd name="T11" fmla="*/ 36116 h 60"/>
                <a:gd name="T12" fmla="*/ 65508 w 102"/>
                <a:gd name="T13" fmla="*/ 30957 h 60"/>
                <a:gd name="T14" fmla="*/ 62286 w 102"/>
                <a:gd name="T15" fmla="*/ 27861 h 60"/>
                <a:gd name="T16" fmla="*/ 60139 w 102"/>
                <a:gd name="T17" fmla="*/ 31988 h 60"/>
                <a:gd name="T18" fmla="*/ 59065 w 102"/>
                <a:gd name="T19" fmla="*/ 39212 h 60"/>
                <a:gd name="T20" fmla="*/ 59065 w 102"/>
                <a:gd name="T21" fmla="*/ 45403 h 60"/>
                <a:gd name="T22" fmla="*/ 56917 w 102"/>
                <a:gd name="T23" fmla="*/ 48499 h 60"/>
                <a:gd name="T24" fmla="*/ 51547 w 102"/>
                <a:gd name="T25" fmla="*/ 48499 h 60"/>
                <a:gd name="T26" fmla="*/ 45104 w 102"/>
                <a:gd name="T27" fmla="*/ 48499 h 60"/>
                <a:gd name="T28" fmla="*/ 40808 w 102"/>
                <a:gd name="T29" fmla="*/ 53658 h 60"/>
                <a:gd name="T30" fmla="*/ 40808 w 102"/>
                <a:gd name="T31" fmla="*/ 58817 h 60"/>
                <a:gd name="T32" fmla="*/ 40808 w 102"/>
                <a:gd name="T33" fmla="*/ 61913 h 60"/>
                <a:gd name="T34" fmla="*/ 39734 w 102"/>
                <a:gd name="T35" fmla="*/ 58817 h 60"/>
                <a:gd name="T36" fmla="*/ 35439 w 102"/>
                <a:gd name="T37" fmla="*/ 55722 h 60"/>
                <a:gd name="T38" fmla="*/ 28995 w 102"/>
                <a:gd name="T39" fmla="*/ 51594 h 60"/>
                <a:gd name="T40" fmla="*/ 23626 w 102"/>
                <a:gd name="T41" fmla="*/ 49530 h 60"/>
                <a:gd name="T42" fmla="*/ 16109 w 102"/>
                <a:gd name="T43" fmla="*/ 49530 h 60"/>
                <a:gd name="T44" fmla="*/ 6443 w 102"/>
                <a:gd name="T45" fmla="*/ 49530 h 60"/>
                <a:gd name="T46" fmla="*/ 0 w 102"/>
                <a:gd name="T47" fmla="*/ 47467 h 60"/>
                <a:gd name="T48" fmla="*/ 4296 w 102"/>
                <a:gd name="T49" fmla="*/ 41275 h 60"/>
                <a:gd name="T50" fmla="*/ 11813 w 102"/>
                <a:gd name="T51" fmla="*/ 35084 h 60"/>
                <a:gd name="T52" fmla="*/ 18256 w 102"/>
                <a:gd name="T53" fmla="*/ 30957 h 60"/>
                <a:gd name="T54" fmla="*/ 24700 w 102"/>
                <a:gd name="T55" fmla="*/ 25797 h 60"/>
                <a:gd name="T56" fmla="*/ 37587 w 102"/>
                <a:gd name="T57" fmla="*/ 19606 h 60"/>
                <a:gd name="T58" fmla="*/ 49399 w 102"/>
                <a:gd name="T59" fmla="*/ 12383 h 60"/>
                <a:gd name="T60" fmla="*/ 59065 w 102"/>
                <a:gd name="T61" fmla="*/ 7223 h 60"/>
                <a:gd name="T62" fmla="*/ 64434 w 102"/>
                <a:gd name="T63" fmla="*/ 2064 h 60"/>
                <a:gd name="T64" fmla="*/ 73025 w 102"/>
                <a:gd name="T65" fmla="*/ 0 h 60"/>
                <a:gd name="T66" fmla="*/ 81617 w 102"/>
                <a:gd name="T67" fmla="*/ 0 h 60"/>
                <a:gd name="T68" fmla="*/ 85912 w 102"/>
                <a:gd name="T69" fmla="*/ 0 h 60"/>
                <a:gd name="T70" fmla="*/ 89134 w 102"/>
                <a:gd name="T71" fmla="*/ 0 h 60"/>
                <a:gd name="T72" fmla="*/ 93429 w 102"/>
                <a:gd name="T73" fmla="*/ 0 h 60"/>
                <a:gd name="T74" fmla="*/ 99873 w 102"/>
                <a:gd name="T75" fmla="*/ 0 h 60"/>
                <a:gd name="T76" fmla="*/ 105242 w 102"/>
                <a:gd name="T77" fmla="*/ 2064 h 60"/>
                <a:gd name="T78" fmla="*/ 109538 w 102"/>
                <a:gd name="T79" fmla="*/ 6191 h 60"/>
                <a:gd name="T80" fmla="*/ 106316 w 102"/>
                <a:gd name="T81" fmla="*/ 10319 h 60"/>
                <a:gd name="T82" fmla="*/ 102021 w 102"/>
                <a:gd name="T83" fmla="*/ 15478 h 60"/>
                <a:gd name="T84" fmla="*/ 99873 w 102"/>
                <a:gd name="T85" fmla="*/ 17542 h 60"/>
                <a:gd name="T86" fmla="*/ 99873 w 102"/>
                <a:gd name="T87" fmla="*/ 19606 h 60"/>
                <a:gd name="T88" fmla="*/ 97725 w 102"/>
                <a:gd name="T89" fmla="*/ 24765 h 60"/>
                <a:gd name="T90" fmla="*/ 95577 w 102"/>
                <a:gd name="T91" fmla="*/ 31988 h 60"/>
                <a:gd name="T92" fmla="*/ 92356 w 102"/>
                <a:gd name="T93" fmla="*/ 36116 h 60"/>
                <a:gd name="T94" fmla="*/ 86986 w 102"/>
                <a:gd name="T95" fmla="*/ 40243 h 60"/>
                <a:gd name="T96" fmla="*/ 81617 w 102"/>
                <a:gd name="T97" fmla="*/ 41275 h 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2"/>
                <a:gd name="T148" fmla="*/ 0 h 60"/>
                <a:gd name="T149" fmla="*/ 102 w 102"/>
                <a:gd name="T150" fmla="*/ 60 h 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2" h="60">
                  <a:moveTo>
                    <a:pt x="76" y="40"/>
                  </a:moveTo>
                  <a:lnTo>
                    <a:pt x="75" y="41"/>
                  </a:lnTo>
                  <a:lnTo>
                    <a:pt x="72" y="45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5"/>
                  </a:lnTo>
                  <a:lnTo>
                    <a:pt x="61" y="30"/>
                  </a:lnTo>
                  <a:lnTo>
                    <a:pt x="58" y="27"/>
                  </a:lnTo>
                  <a:lnTo>
                    <a:pt x="56" y="31"/>
                  </a:lnTo>
                  <a:lnTo>
                    <a:pt x="55" y="38"/>
                  </a:lnTo>
                  <a:lnTo>
                    <a:pt x="55" y="44"/>
                  </a:lnTo>
                  <a:lnTo>
                    <a:pt x="53" y="47"/>
                  </a:lnTo>
                  <a:lnTo>
                    <a:pt x="48" y="47"/>
                  </a:lnTo>
                  <a:lnTo>
                    <a:pt x="42" y="47"/>
                  </a:lnTo>
                  <a:lnTo>
                    <a:pt x="38" y="52"/>
                  </a:lnTo>
                  <a:lnTo>
                    <a:pt x="38" y="57"/>
                  </a:lnTo>
                  <a:lnTo>
                    <a:pt x="38" y="60"/>
                  </a:lnTo>
                  <a:lnTo>
                    <a:pt x="37" y="57"/>
                  </a:lnTo>
                  <a:lnTo>
                    <a:pt x="33" y="54"/>
                  </a:lnTo>
                  <a:lnTo>
                    <a:pt x="27" y="50"/>
                  </a:lnTo>
                  <a:lnTo>
                    <a:pt x="22" y="48"/>
                  </a:lnTo>
                  <a:lnTo>
                    <a:pt x="15" y="48"/>
                  </a:lnTo>
                  <a:lnTo>
                    <a:pt x="6" y="48"/>
                  </a:lnTo>
                  <a:lnTo>
                    <a:pt x="0" y="46"/>
                  </a:lnTo>
                  <a:lnTo>
                    <a:pt x="4" y="40"/>
                  </a:lnTo>
                  <a:lnTo>
                    <a:pt x="11" y="34"/>
                  </a:lnTo>
                  <a:lnTo>
                    <a:pt x="17" y="30"/>
                  </a:lnTo>
                  <a:lnTo>
                    <a:pt x="23" y="25"/>
                  </a:lnTo>
                  <a:lnTo>
                    <a:pt x="35" y="19"/>
                  </a:lnTo>
                  <a:lnTo>
                    <a:pt x="46" y="12"/>
                  </a:lnTo>
                  <a:lnTo>
                    <a:pt x="55" y="7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8" y="2"/>
                  </a:lnTo>
                  <a:lnTo>
                    <a:pt x="102" y="6"/>
                  </a:lnTo>
                  <a:lnTo>
                    <a:pt x="99" y="10"/>
                  </a:lnTo>
                  <a:lnTo>
                    <a:pt x="95" y="15"/>
                  </a:lnTo>
                  <a:lnTo>
                    <a:pt x="93" y="17"/>
                  </a:lnTo>
                  <a:lnTo>
                    <a:pt x="93" y="19"/>
                  </a:lnTo>
                  <a:lnTo>
                    <a:pt x="91" y="24"/>
                  </a:lnTo>
                  <a:lnTo>
                    <a:pt x="89" y="31"/>
                  </a:lnTo>
                  <a:lnTo>
                    <a:pt x="86" y="35"/>
                  </a:lnTo>
                  <a:lnTo>
                    <a:pt x="81" y="39"/>
                  </a:lnTo>
                  <a:lnTo>
                    <a:pt x="76" y="40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69" name="Freeform 435"/>
            <p:cNvSpPr>
              <a:spLocks/>
            </p:cNvSpPr>
            <p:nvPr/>
          </p:nvSpPr>
          <p:spPr bwMode="auto">
            <a:xfrm>
              <a:off x="1986467" y="1829939"/>
              <a:ext cx="94428" cy="79294"/>
            </a:xfrm>
            <a:custGeom>
              <a:avLst/>
              <a:gdLst>
                <a:gd name="T0" fmla="*/ 18201 w 86"/>
                <a:gd name="T1" fmla="*/ 12144 h 80"/>
                <a:gd name="T2" fmla="*/ 3212 w 86"/>
                <a:gd name="T3" fmla="*/ 0 h 80"/>
                <a:gd name="T4" fmla="*/ 1071 w 86"/>
                <a:gd name="T5" fmla="*/ 9108 h 80"/>
                <a:gd name="T6" fmla="*/ 3212 w 86"/>
                <a:gd name="T7" fmla="*/ 22265 h 80"/>
                <a:gd name="T8" fmla="*/ 5353 w 86"/>
                <a:gd name="T9" fmla="*/ 33397 h 80"/>
                <a:gd name="T10" fmla="*/ 11777 w 86"/>
                <a:gd name="T11" fmla="*/ 41493 h 80"/>
                <a:gd name="T12" fmla="*/ 19272 w 86"/>
                <a:gd name="T13" fmla="*/ 42505 h 80"/>
                <a:gd name="T14" fmla="*/ 25695 w 86"/>
                <a:gd name="T15" fmla="*/ 43517 h 80"/>
                <a:gd name="T16" fmla="*/ 21413 w 86"/>
                <a:gd name="T17" fmla="*/ 52625 h 80"/>
                <a:gd name="T18" fmla="*/ 25695 w 86"/>
                <a:gd name="T19" fmla="*/ 54649 h 80"/>
                <a:gd name="T20" fmla="*/ 40684 w 86"/>
                <a:gd name="T21" fmla="*/ 53637 h 80"/>
                <a:gd name="T22" fmla="*/ 44967 w 86"/>
                <a:gd name="T23" fmla="*/ 54649 h 80"/>
                <a:gd name="T24" fmla="*/ 42826 w 86"/>
                <a:gd name="T25" fmla="*/ 65782 h 80"/>
                <a:gd name="T26" fmla="*/ 40684 w 86"/>
                <a:gd name="T27" fmla="*/ 79950 h 80"/>
                <a:gd name="T28" fmla="*/ 57815 w 86"/>
                <a:gd name="T29" fmla="*/ 77926 h 80"/>
                <a:gd name="T30" fmla="*/ 77086 w 86"/>
                <a:gd name="T31" fmla="*/ 66794 h 80"/>
                <a:gd name="T32" fmla="*/ 80298 w 86"/>
                <a:gd name="T33" fmla="*/ 62746 h 80"/>
                <a:gd name="T34" fmla="*/ 77086 w 86"/>
                <a:gd name="T35" fmla="*/ 54649 h 80"/>
                <a:gd name="T36" fmla="*/ 84581 w 86"/>
                <a:gd name="T37" fmla="*/ 56673 h 80"/>
                <a:gd name="T38" fmla="*/ 92075 w 86"/>
                <a:gd name="T39" fmla="*/ 57685 h 80"/>
                <a:gd name="T40" fmla="*/ 82439 w 86"/>
                <a:gd name="T41" fmla="*/ 42505 h 80"/>
                <a:gd name="T42" fmla="*/ 76015 w 86"/>
                <a:gd name="T43" fmla="*/ 37445 h 80"/>
                <a:gd name="T44" fmla="*/ 81369 w 86"/>
                <a:gd name="T45" fmla="*/ 22265 h 80"/>
                <a:gd name="T46" fmla="*/ 81369 w 86"/>
                <a:gd name="T47" fmla="*/ 9108 h 80"/>
                <a:gd name="T48" fmla="*/ 69592 w 86"/>
                <a:gd name="T49" fmla="*/ 8096 h 80"/>
                <a:gd name="T50" fmla="*/ 67450 w 86"/>
                <a:gd name="T51" fmla="*/ 12144 h 80"/>
                <a:gd name="T52" fmla="*/ 58885 w 86"/>
                <a:gd name="T53" fmla="*/ 8096 h 80"/>
                <a:gd name="T54" fmla="*/ 50320 w 86"/>
                <a:gd name="T55" fmla="*/ 2024 h 80"/>
                <a:gd name="T56" fmla="*/ 48179 w 86"/>
                <a:gd name="T57" fmla="*/ 7084 h 80"/>
                <a:gd name="T58" fmla="*/ 51391 w 86"/>
                <a:gd name="T59" fmla="*/ 13156 h 80"/>
                <a:gd name="T60" fmla="*/ 46037 w 86"/>
                <a:gd name="T61" fmla="*/ 15180 h 80"/>
                <a:gd name="T62" fmla="*/ 37472 w 86"/>
                <a:gd name="T63" fmla="*/ 9108 h 80"/>
                <a:gd name="T64" fmla="*/ 29978 w 86"/>
                <a:gd name="T65" fmla="*/ 15180 h 80"/>
                <a:gd name="T66" fmla="*/ 23554 w 86"/>
                <a:gd name="T67" fmla="*/ 16192 h 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6"/>
                <a:gd name="T103" fmla="*/ 0 h 80"/>
                <a:gd name="T104" fmla="*/ 86 w 86"/>
                <a:gd name="T105" fmla="*/ 80 h 8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6" h="80">
                  <a:moveTo>
                    <a:pt x="20" y="16"/>
                  </a:moveTo>
                  <a:lnTo>
                    <a:pt x="17" y="12"/>
                  </a:lnTo>
                  <a:lnTo>
                    <a:pt x="10" y="5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9"/>
                  </a:lnTo>
                  <a:lnTo>
                    <a:pt x="2" y="15"/>
                  </a:lnTo>
                  <a:lnTo>
                    <a:pt x="3" y="22"/>
                  </a:lnTo>
                  <a:lnTo>
                    <a:pt x="4" y="27"/>
                  </a:lnTo>
                  <a:lnTo>
                    <a:pt x="5" y="33"/>
                  </a:lnTo>
                  <a:lnTo>
                    <a:pt x="8" y="38"/>
                  </a:lnTo>
                  <a:lnTo>
                    <a:pt x="11" y="41"/>
                  </a:lnTo>
                  <a:lnTo>
                    <a:pt x="15" y="42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24" y="43"/>
                  </a:lnTo>
                  <a:lnTo>
                    <a:pt x="23" y="47"/>
                  </a:lnTo>
                  <a:lnTo>
                    <a:pt x="20" y="52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31" y="54"/>
                  </a:lnTo>
                  <a:lnTo>
                    <a:pt x="38" y="53"/>
                  </a:lnTo>
                  <a:lnTo>
                    <a:pt x="41" y="53"/>
                  </a:lnTo>
                  <a:lnTo>
                    <a:pt x="42" y="54"/>
                  </a:lnTo>
                  <a:lnTo>
                    <a:pt x="42" y="58"/>
                  </a:lnTo>
                  <a:lnTo>
                    <a:pt x="40" y="65"/>
                  </a:lnTo>
                  <a:lnTo>
                    <a:pt x="38" y="73"/>
                  </a:lnTo>
                  <a:lnTo>
                    <a:pt x="38" y="79"/>
                  </a:lnTo>
                  <a:lnTo>
                    <a:pt x="43" y="80"/>
                  </a:lnTo>
                  <a:lnTo>
                    <a:pt x="54" y="77"/>
                  </a:lnTo>
                  <a:lnTo>
                    <a:pt x="64" y="72"/>
                  </a:lnTo>
                  <a:lnTo>
                    <a:pt x="72" y="66"/>
                  </a:lnTo>
                  <a:lnTo>
                    <a:pt x="76" y="64"/>
                  </a:lnTo>
                  <a:lnTo>
                    <a:pt x="75" y="62"/>
                  </a:lnTo>
                  <a:lnTo>
                    <a:pt x="72" y="57"/>
                  </a:lnTo>
                  <a:lnTo>
                    <a:pt x="72" y="54"/>
                  </a:lnTo>
                  <a:lnTo>
                    <a:pt x="75" y="54"/>
                  </a:lnTo>
                  <a:lnTo>
                    <a:pt x="79" y="56"/>
                  </a:lnTo>
                  <a:lnTo>
                    <a:pt x="84" y="58"/>
                  </a:lnTo>
                  <a:lnTo>
                    <a:pt x="86" y="57"/>
                  </a:lnTo>
                  <a:lnTo>
                    <a:pt x="83" y="50"/>
                  </a:lnTo>
                  <a:lnTo>
                    <a:pt x="77" y="42"/>
                  </a:lnTo>
                  <a:lnTo>
                    <a:pt x="72" y="39"/>
                  </a:lnTo>
                  <a:lnTo>
                    <a:pt x="71" y="37"/>
                  </a:lnTo>
                  <a:lnTo>
                    <a:pt x="72" y="31"/>
                  </a:lnTo>
                  <a:lnTo>
                    <a:pt x="76" y="22"/>
                  </a:lnTo>
                  <a:lnTo>
                    <a:pt x="77" y="15"/>
                  </a:lnTo>
                  <a:lnTo>
                    <a:pt x="76" y="9"/>
                  </a:lnTo>
                  <a:lnTo>
                    <a:pt x="71" y="7"/>
                  </a:lnTo>
                  <a:lnTo>
                    <a:pt x="65" y="8"/>
                  </a:lnTo>
                  <a:lnTo>
                    <a:pt x="64" y="10"/>
                  </a:lnTo>
                  <a:lnTo>
                    <a:pt x="63" y="12"/>
                  </a:lnTo>
                  <a:lnTo>
                    <a:pt x="60" y="11"/>
                  </a:lnTo>
                  <a:lnTo>
                    <a:pt x="55" y="8"/>
                  </a:lnTo>
                  <a:lnTo>
                    <a:pt x="50" y="3"/>
                  </a:lnTo>
                  <a:lnTo>
                    <a:pt x="47" y="2"/>
                  </a:lnTo>
                  <a:lnTo>
                    <a:pt x="45" y="3"/>
                  </a:lnTo>
                  <a:lnTo>
                    <a:pt x="45" y="7"/>
                  </a:lnTo>
                  <a:lnTo>
                    <a:pt x="47" y="11"/>
                  </a:lnTo>
                  <a:lnTo>
                    <a:pt x="48" y="13"/>
                  </a:lnTo>
                  <a:lnTo>
                    <a:pt x="47" y="16"/>
                  </a:lnTo>
                  <a:lnTo>
                    <a:pt x="43" y="15"/>
                  </a:lnTo>
                  <a:lnTo>
                    <a:pt x="39" y="11"/>
                  </a:lnTo>
                  <a:lnTo>
                    <a:pt x="35" y="9"/>
                  </a:lnTo>
                  <a:lnTo>
                    <a:pt x="32" y="11"/>
                  </a:lnTo>
                  <a:lnTo>
                    <a:pt x="28" y="15"/>
                  </a:lnTo>
                  <a:lnTo>
                    <a:pt x="25" y="16"/>
                  </a:lnTo>
                  <a:lnTo>
                    <a:pt x="22" y="16"/>
                  </a:lnTo>
                  <a:lnTo>
                    <a:pt x="20" y="16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70" name="Freeform 436"/>
            <p:cNvSpPr>
              <a:spLocks/>
            </p:cNvSpPr>
            <p:nvPr/>
          </p:nvSpPr>
          <p:spPr bwMode="auto">
            <a:xfrm>
              <a:off x="2080895" y="1878736"/>
              <a:ext cx="37771" cy="45748"/>
            </a:xfrm>
            <a:custGeom>
              <a:avLst/>
              <a:gdLst>
                <a:gd name="T0" fmla="*/ 15034 w 34"/>
                <a:gd name="T1" fmla="*/ 4003 h 46"/>
                <a:gd name="T2" fmla="*/ 15034 w 34"/>
                <a:gd name="T3" fmla="*/ 5004 h 46"/>
                <a:gd name="T4" fmla="*/ 13960 w 34"/>
                <a:gd name="T5" fmla="*/ 7006 h 46"/>
                <a:gd name="T6" fmla="*/ 11813 w 34"/>
                <a:gd name="T7" fmla="*/ 12010 h 46"/>
                <a:gd name="T8" fmla="*/ 7517 w 34"/>
                <a:gd name="T9" fmla="*/ 15012 h 46"/>
                <a:gd name="T10" fmla="*/ 4296 w 34"/>
                <a:gd name="T11" fmla="*/ 18015 h 46"/>
                <a:gd name="T12" fmla="*/ 1074 w 34"/>
                <a:gd name="T13" fmla="*/ 23019 h 46"/>
                <a:gd name="T14" fmla="*/ 0 w 34"/>
                <a:gd name="T15" fmla="*/ 28023 h 46"/>
                <a:gd name="T16" fmla="*/ 3222 w 34"/>
                <a:gd name="T17" fmla="*/ 31026 h 46"/>
                <a:gd name="T18" fmla="*/ 7517 w 34"/>
                <a:gd name="T19" fmla="*/ 35029 h 46"/>
                <a:gd name="T20" fmla="*/ 12887 w 34"/>
                <a:gd name="T21" fmla="*/ 37031 h 46"/>
                <a:gd name="T22" fmla="*/ 17182 w 34"/>
                <a:gd name="T23" fmla="*/ 40033 h 46"/>
                <a:gd name="T24" fmla="*/ 20404 w 34"/>
                <a:gd name="T25" fmla="*/ 44036 h 46"/>
                <a:gd name="T26" fmla="*/ 23625 w 34"/>
                <a:gd name="T27" fmla="*/ 46038 h 46"/>
                <a:gd name="T28" fmla="*/ 28995 w 34"/>
                <a:gd name="T29" fmla="*/ 44036 h 46"/>
                <a:gd name="T30" fmla="*/ 33290 w 34"/>
                <a:gd name="T31" fmla="*/ 40033 h 46"/>
                <a:gd name="T32" fmla="*/ 36512 w 34"/>
                <a:gd name="T33" fmla="*/ 35029 h 46"/>
                <a:gd name="T34" fmla="*/ 36512 w 34"/>
                <a:gd name="T35" fmla="*/ 29024 h 46"/>
                <a:gd name="T36" fmla="*/ 35438 w 34"/>
                <a:gd name="T37" fmla="*/ 24020 h 46"/>
                <a:gd name="T38" fmla="*/ 32216 w 34"/>
                <a:gd name="T39" fmla="*/ 20017 h 46"/>
                <a:gd name="T40" fmla="*/ 32216 w 34"/>
                <a:gd name="T41" fmla="*/ 15012 h 46"/>
                <a:gd name="T42" fmla="*/ 31143 w 34"/>
                <a:gd name="T43" fmla="*/ 9007 h 46"/>
                <a:gd name="T44" fmla="*/ 28995 w 34"/>
                <a:gd name="T45" fmla="*/ 5004 h 46"/>
                <a:gd name="T46" fmla="*/ 24699 w 34"/>
                <a:gd name="T47" fmla="*/ 1001 h 46"/>
                <a:gd name="T48" fmla="*/ 23625 w 34"/>
                <a:gd name="T49" fmla="*/ 0 h 46"/>
                <a:gd name="T50" fmla="*/ 22552 w 34"/>
                <a:gd name="T51" fmla="*/ 0 h 46"/>
                <a:gd name="T52" fmla="*/ 20404 w 34"/>
                <a:gd name="T53" fmla="*/ 0 h 46"/>
                <a:gd name="T54" fmla="*/ 17182 w 34"/>
                <a:gd name="T55" fmla="*/ 1001 h 46"/>
                <a:gd name="T56" fmla="*/ 15034 w 34"/>
                <a:gd name="T57" fmla="*/ 4003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"/>
                <a:gd name="T88" fmla="*/ 0 h 46"/>
                <a:gd name="T89" fmla="*/ 34 w 34"/>
                <a:gd name="T90" fmla="*/ 46 h 4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" h="46">
                  <a:moveTo>
                    <a:pt x="14" y="4"/>
                  </a:moveTo>
                  <a:lnTo>
                    <a:pt x="14" y="5"/>
                  </a:lnTo>
                  <a:lnTo>
                    <a:pt x="13" y="7"/>
                  </a:lnTo>
                  <a:lnTo>
                    <a:pt x="11" y="12"/>
                  </a:lnTo>
                  <a:lnTo>
                    <a:pt x="7" y="15"/>
                  </a:lnTo>
                  <a:lnTo>
                    <a:pt x="4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7" y="35"/>
                  </a:lnTo>
                  <a:lnTo>
                    <a:pt x="12" y="37"/>
                  </a:lnTo>
                  <a:lnTo>
                    <a:pt x="16" y="40"/>
                  </a:lnTo>
                  <a:lnTo>
                    <a:pt x="19" y="44"/>
                  </a:lnTo>
                  <a:lnTo>
                    <a:pt x="22" y="46"/>
                  </a:lnTo>
                  <a:lnTo>
                    <a:pt x="27" y="44"/>
                  </a:lnTo>
                  <a:lnTo>
                    <a:pt x="31" y="40"/>
                  </a:lnTo>
                  <a:lnTo>
                    <a:pt x="34" y="35"/>
                  </a:lnTo>
                  <a:lnTo>
                    <a:pt x="34" y="29"/>
                  </a:lnTo>
                  <a:lnTo>
                    <a:pt x="33" y="24"/>
                  </a:lnTo>
                  <a:lnTo>
                    <a:pt x="30" y="20"/>
                  </a:lnTo>
                  <a:lnTo>
                    <a:pt x="30" y="15"/>
                  </a:lnTo>
                  <a:lnTo>
                    <a:pt x="29" y="9"/>
                  </a:lnTo>
                  <a:lnTo>
                    <a:pt x="27" y="5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71" name="Freeform 437"/>
            <p:cNvSpPr>
              <a:spLocks/>
            </p:cNvSpPr>
            <p:nvPr/>
          </p:nvSpPr>
          <p:spPr bwMode="auto">
            <a:xfrm>
              <a:off x="2071451" y="1814691"/>
              <a:ext cx="217185" cy="106741"/>
            </a:xfrm>
            <a:custGeom>
              <a:avLst/>
              <a:gdLst>
                <a:gd name="T0" fmla="*/ 180629 w 202"/>
                <a:gd name="T1" fmla="*/ 29925 h 100"/>
                <a:gd name="T2" fmla="*/ 196661 w 202"/>
                <a:gd name="T3" fmla="*/ 34052 h 100"/>
                <a:gd name="T4" fmla="*/ 209487 w 202"/>
                <a:gd name="T5" fmla="*/ 42307 h 100"/>
                <a:gd name="T6" fmla="*/ 214831 w 202"/>
                <a:gd name="T7" fmla="*/ 53658 h 100"/>
                <a:gd name="T8" fmla="*/ 214831 w 202"/>
                <a:gd name="T9" fmla="*/ 69136 h 100"/>
                <a:gd name="T10" fmla="*/ 214831 w 202"/>
                <a:gd name="T11" fmla="*/ 75327 h 100"/>
                <a:gd name="T12" fmla="*/ 203074 w 202"/>
                <a:gd name="T13" fmla="*/ 83582 h 100"/>
                <a:gd name="T14" fmla="*/ 192386 w 202"/>
                <a:gd name="T15" fmla="*/ 87710 h 100"/>
                <a:gd name="T16" fmla="*/ 177423 w 202"/>
                <a:gd name="T17" fmla="*/ 86678 h 100"/>
                <a:gd name="T18" fmla="*/ 171010 w 202"/>
                <a:gd name="T19" fmla="*/ 86678 h 100"/>
                <a:gd name="T20" fmla="*/ 162459 w 202"/>
                <a:gd name="T21" fmla="*/ 92869 h 100"/>
                <a:gd name="T22" fmla="*/ 151771 w 202"/>
                <a:gd name="T23" fmla="*/ 94933 h 100"/>
                <a:gd name="T24" fmla="*/ 138946 w 202"/>
                <a:gd name="T25" fmla="*/ 95965 h 100"/>
                <a:gd name="T26" fmla="*/ 128257 w 202"/>
                <a:gd name="T27" fmla="*/ 96997 h 100"/>
                <a:gd name="T28" fmla="*/ 118638 w 202"/>
                <a:gd name="T29" fmla="*/ 101124 h 100"/>
                <a:gd name="T30" fmla="*/ 106881 w 202"/>
                <a:gd name="T31" fmla="*/ 103188 h 100"/>
                <a:gd name="T32" fmla="*/ 89780 w 202"/>
                <a:gd name="T33" fmla="*/ 102156 h 100"/>
                <a:gd name="T34" fmla="*/ 78023 w 202"/>
                <a:gd name="T35" fmla="*/ 100092 h 100"/>
                <a:gd name="T36" fmla="*/ 67335 w 202"/>
                <a:gd name="T37" fmla="*/ 92869 h 100"/>
                <a:gd name="T38" fmla="*/ 56647 w 202"/>
                <a:gd name="T39" fmla="*/ 81519 h 100"/>
                <a:gd name="T40" fmla="*/ 56647 w 202"/>
                <a:gd name="T41" fmla="*/ 62945 h 100"/>
                <a:gd name="T42" fmla="*/ 56647 w 202"/>
                <a:gd name="T43" fmla="*/ 49530 h 100"/>
                <a:gd name="T44" fmla="*/ 52372 w 202"/>
                <a:gd name="T45" fmla="*/ 40243 h 100"/>
                <a:gd name="T46" fmla="*/ 44890 w 202"/>
                <a:gd name="T47" fmla="*/ 33020 h 100"/>
                <a:gd name="T48" fmla="*/ 32064 w 202"/>
                <a:gd name="T49" fmla="*/ 34052 h 100"/>
                <a:gd name="T50" fmla="*/ 25651 w 202"/>
                <a:gd name="T51" fmla="*/ 36116 h 100"/>
                <a:gd name="T52" fmla="*/ 12826 w 202"/>
                <a:gd name="T53" fmla="*/ 25797 h 100"/>
                <a:gd name="T54" fmla="*/ 0 w 202"/>
                <a:gd name="T55" fmla="*/ 16510 h 100"/>
                <a:gd name="T56" fmla="*/ 7482 w 202"/>
                <a:gd name="T57" fmla="*/ 3096 h 100"/>
                <a:gd name="T58" fmla="*/ 20307 w 202"/>
                <a:gd name="T59" fmla="*/ 0 h 100"/>
                <a:gd name="T60" fmla="*/ 32064 w 202"/>
                <a:gd name="T61" fmla="*/ 6191 h 100"/>
                <a:gd name="T62" fmla="*/ 39546 w 202"/>
                <a:gd name="T63" fmla="*/ 17542 h 100"/>
                <a:gd name="T64" fmla="*/ 52372 w 202"/>
                <a:gd name="T65" fmla="*/ 20638 h 100"/>
                <a:gd name="T66" fmla="*/ 57716 w 202"/>
                <a:gd name="T67" fmla="*/ 13414 h 100"/>
                <a:gd name="T68" fmla="*/ 67335 w 202"/>
                <a:gd name="T69" fmla="*/ 13414 h 100"/>
                <a:gd name="T70" fmla="*/ 73748 w 202"/>
                <a:gd name="T71" fmla="*/ 16510 h 100"/>
                <a:gd name="T72" fmla="*/ 78023 w 202"/>
                <a:gd name="T73" fmla="*/ 29925 h 100"/>
                <a:gd name="T74" fmla="*/ 90849 w 202"/>
                <a:gd name="T75" fmla="*/ 44371 h 100"/>
                <a:gd name="T76" fmla="*/ 97262 w 202"/>
                <a:gd name="T77" fmla="*/ 54690 h 100"/>
                <a:gd name="T78" fmla="*/ 118638 w 202"/>
                <a:gd name="T79" fmla="*/ 52626 h 100"/>
                <a:gd name="T80" fmla="*/ 131464 w 202"/>
                <a:gd name="T81" fmla="*/ 54690 h 100"/>
                <a:gd name="T82" fmla="*/ 142152 w 202"/>
                <a:gd name="T83" fmla="*/ 47466 h 100"/>
                <a:gd name="T84" fmla="*/ 152840 w 202"/>
                <a:gd name="T85" fmla="*/ 38180 h 100"/>
                <a:gd name="T86" fmla="*/ 164597 w 202"/>
                <a:gd name="T87" fmla="*/ 29925 h 1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2"/>
                <a:gd name="T133" fmla="*/ 0 h 100"/>
                <a:gd name="T134" fmla="*/ 202 w 202"/>
                <a:gd name="T135" fmla="*/ 100 h 1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2" h="100">
                  <a:moveTo>
                    <a:pt x="166" y="28"/>
                  </a:moveTo>
                  <a:lnTo>
                    <a:pt x="169" y="29"/>
                  </a:lnTo>
                  <a:lnTo>
                    <a:pt x="176" y="30"/>
                  </a:lnTo>
                  <a:lnTo>
                    <a:pt x="184" y="33"/>
                  </a:lnTo>
                  <a:lnTo>
                    <a:pt x="191" y="37"/>
                  </a:lnTo>
                  <a:lnTo>
                    <a:pt x="196" y="41"/>
                  </a:lnTo>
                  <a:lnTo>
                    <a:pt x="198" y="46"/>
                  </a:lnTo>
                  <a:lnTo>
                    <a:pt x="201" y="52"/>
                  </a:lnTo>
                  <a:lnTo>
                    <a:pt x="201" y="60"/>
                  </a:lnTo>
                  <a:lnTo>
                    <a:pt x="201" y="67"/>
                  </a:lnTo>
                  <a:lnTo>
                    <a:pt x="202" y="69"/>
                  </a:lnTo>
                  <a:lnTo>
                    <a:pt x="201" y="73"/>
                  </a:lnTo>
                  <a:lnTo>
                    <a:pt x="196" y="76"/>
                  </a:lnTo>
                  <a:lnTo>
                    <a:pt x="190" y="81"/>
                  </a:lnTo>
                  <a:lnTo>
                    <a:pt x="186" y="84"/>
                  </a:lnTo>
                  <a:lnTo>
                    <a:pt x="180" y="85"/>
                  </a:lnTo>
                  <a:lnTo>
                    <a:pt x="172" y="85"/>
                  </a:lnTo>
                  <a:lnTo>
                    <a:pt x="166" y="84"/>
                  </a:lnTo>
                  <a:lnTo>
                    <a:pt x="163" y="83"/>
                  </a:lnTo>
                  <a:lnTo>
                    <a:pt x="160" y="84"/>
                  </a:lnTo>
                  <a:lnTo>
                    <a:pt x="156" y="88"/>
                  </a:lnTo>
                  <a:lnTo>
                    <a:pt x="152" y="90"/>
                  </a:lnTo>
                  <a:lnTo>
                    <a:pt x="148" y="91"/>
                  </a:lnTo>
                  <a:lnTo>
                    <a:pt x="142" y="92"/>
                  </a:lnTo>
                  <a:lnTo>
                    <a:pt x="136" y="92"/>
                  </a:lnTo>
                  <a:lnTo>
                    <a:pt x="130" y="93"/>
                  </a:lnTo>
                  <a:lnTo>
                    <a:pt x="125" y="93"/>
                  </a:lnTo>
                  <a:lnTo>
                    <a:pt x="120" y="94"/>
                  </a:lnTo>
                  <a:lnTo>
                    <a:pt x="116" y="96"/>
                  </a:lnTo>
                  <a:lnTo>
                    <a:pt x="111" y="98"/>
                  </a:lnTo>
                  <a:lnTo>
                    <a:pt x="106" y="99"/>
                  </a:lnTo>
                  <a:lnTo>
                    <a:pt x="100" y="100"/>
                  </a:lnTo>
                  <a:lnTo>
                    <a:pt x="92" y="100"/>
                  </a:lnTo>
                  <a:lnTo>
                    <a:pt x="84" y="99"/>
                  </a:lnTo>
                  <a:lnTo>
                    <a:pt x="77" y="99"/>
                  </a:lnTo>
                  <a:lnTo>
                    <a:pt x="73" y="97"/>
                  </a:lnTo>
                  <a:lnTo>
                    <a:pt x="68" y="93"/>
                  </a:lnTo>
                  <a:lnTo>
                    <a:pt x="63" y="90"/>
                  </a:lnTo>
                  <a:lnTo>
                    <a:pt x="58" y="85"/>
                  </a:lnTo>
                  <a:lnTo>
                    <a:pt x="53" y="79"/>
                  </a:lnTo>
                  <a:lnTo>
                    <a:pt x="52" y="71"/>
                  </a:lnTo>
                  <a:lnTo>
                    <a:pt x="53" y="61"/>
                  </a:lnTo>
                  <a:lnTo>
                    <a:pt x="53" y="54"/>
                  </a:lnTo>
                  <a:lnTo>
                    <a:pt x="53" y="48"/>
                  </a:lnTo>
                  <a:lnTo>
                    <a:pt x="51" y="44"/>
                  </a:lnTo>
                  <a:lnTo>
                    <a:pt x="49" y="39"/>
                  </a:lnTo>
                  <a:lnTo>
                    <a:pt x="46" y="35"/>
                  </a:lnTo>
                  <a:lnTo>
                    <a:pt x="42" y="32"/>
                  </a:lnTo>
                  <a:lnTo>
                    <a:pt x="36" y="32"/>
                  </a:lnTo>
                  <a:lnTo>
                    <a:pt x="30" y="33"/>
                  </a:lnTo>
                  <a:lnTo>
                    <a:pt x="28" y="35"/>
                  </a:lnTo>
                  <a:lnTo>
                    <a:pt x="24" y="35"/>
                  </a:lnTo>
                  <a:lnTo>
                    <a:pt x="20" y="31"/>
                  </a:lnTo>
                  <a:lnTo>
                    <a:pt x="12" y="25"/>
                  </a:lnTo>
                  <a:lnTo>
                    <a:pt x="5" y="22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7" y="17"/>
                  </a:lnTo>
                  <a:lnTo>
                    <a:pt x="43" y="21"/>
                  </a:lnTo>
                  <a:lnTo>
                    <a:pt x="49" y="20"/>
                  </a:lnTo>
                  <a:lnTo>
                    <a:pt x="52" y="16"/>
                  </a:lnTo>
                  <a:lnTo>
                    <a:pt x="54" y="13"/>
                  </a:lnTo>
                  <a:lnTo>
                    <a:pt x="59" y="12"/>
                  </a:lnTo>
                  <a:lnTo>
                    <a:pt x="63" y="13"/>
                  </a:lnTo>
                  <a:lnTo>
                    <a:pt x="67" y="13"/>
                  </a:lnTo>
                  <a:lnTo>
                    <a:pt x="69" y="16"/>
                  </a:lnTo>
                  <a:lnTo>
                    <a:pt x="70" y="21"/>
                  </a:lnTo>
                  <a:lnTo>
                    <a:pt x="73" y="29"/>
                  </a:lnTo>
                  <a:lnTo>
                    <a:pt x="80" y="36"/>
                  </a:lnTo>
                  <a:lnTo>
                    <a:pt x="85" y="43"/>
                  </a:lnTo>
                  <a:lnTo>
                    <a:pt x="88" y="50"/>
                  </a:lnTo>
                  <a:lnTo>
                    <a:pt x="91" y="53"/>
                  </a:lnTo>
                  <a:lnTo>
                    <a:pt x="100" y="52"/>
                  </a:lnTo>
                  <a:lnTo>
                    <a:pt x="111" y="51"/>
                  </a:lnTo>
                  <a:lnTo>
                    <a:pt x="119" y="52"/>
                  </a:lnTo>
                  <a:lnTo>
                    <a:pt x="123" y="53"/>
                  </a:lnTo>
                  <a:lnTo>
                    <a:pt x="128" y="51"/>
                  </a:lnTo>
                  <a:lnTo>
                    <a:pt x="133" y="46"/>
                  </a:lnTo>
                  <a:lnTo>
                    <a:pt x="138" y="41"/>
                  </a:lnTo>
                  <a:lnTo>
                    <a:pt x="143" y="37"/>
                  </a:lnTo>
                  <a:lnTo>
                    <a:pt x="149" y="32"/>
                  </a:lnTo>
                  <a:lnTo>
                    <a:pt x="154" y="29"/>
                  </a:lnTo>
                  <a:lnTo>
                    <a:pt x="166" y="28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72" name="Freeform 438"/>
            <p:cNvSpPr>
              <a:spLocks/>
            </p:cNvSpPr>
            <p:nvPr/>
          </p:nvSpPr>
          <p:spPr bwMode="auto">
            <a:xfrm>
              <a:off x="1901481" y="1750645"/>
              <a:ext cx="44066" cy="39648"/>
            </a:xfrm>
            <a:custGeom>
              <a:avLst/>
              <a:gdLst>
                <a:gd name="T0" fmla="*/ 42228 w 40"/>
                <a:gd name="T1" fmla="*/ 20595 h 37"/>
                <a:gd name="T2" fmla="*/ 41116 w 40"/>
                <a:gd name="T3" fmla="*/ 21624 h 37"/>
                <a:gd name="T4" fmla="*/ 38894 w 40"/>
                <a:gd name="T5" fmla="*/ 26773 h 37"/>
                <a:gd name="T6" fmla="*/ 35560 w 40"/>
                <a:gd name="T7" fmla="*/ 30892 h 37"/>
                <a:gd name="T8" fmla="*/ 31115 w 40"/>
                <a:gd name="T9" fmla="*/ 35011 h 37"/>
                <a:gd name="T10" fmla="*/ 26670 w 40"/>
                <a:gd name="T11" fmla="*/ 37070 h 37"/>
                <a:gd name="T12" fmla="*/ 21114 w 40"/>
                <a:gd name="T13" fmla="*/ 38100 h 37"/>
                <a:gd name="T14" fmla="*/ 15557 w 40"/>
                <a:gd name="T15" fmla="*/ 38100 h 37"/>
                <a:gd name="T16" fmla="*/ 14446 w 40"/>
                <a:gd name="T17" fmla="*/ 38100 h 37"/>
                <a:gd name="T18" fmla="*/ 13335 w 40"/>
                <a:gd name="T19" fmla="*/ 37070 h 37"/>
                <a:gd name="T20" fmla="*/ 12224 w 40"/>
                <a:gd name="T21" fmla="*/ 35011 h 37"/>
                <a:gd name="T22" fmla="*/ 10001 w 40"/>
                <a:gd name="T23" fmla="*/ 32951 h 37"/>
                <a:gd name="T24" fmla="*/ 5556 w 40"/>
                <a:gd name="T25" fmla="*/ 28832 h 37"/>
                <a:gd name="T26" fmla="*/ 2223 w 40"/>
                <a:gd name="T27" fmla="*/ 24714 h 37"/>
                <a:gd name="T28" fmla="*/ 0 w 40"/>
                <a:gd name="T29" fmla="*/ 20595 h 37"/>
                <a:gd name="T30" fmla="*/ 2223 w 40"/>
                <a:gd name="T31" fmla="*/ 17505 h 37"/>
                <a:gd name="T32" fmla="*/ 6667 w 40"/>
                <a:gd name="T33" fmla="*/ 12357 h 37"/>
                <a:gd name="T34" fmla="*/ 13335 w 40"/>
                <a:gd name="T35" fmla="*/ 7208 h 37"/>
                <a:gd name="T36" fmla="*/ 18891 w 40"/>
                <a:gd name="T37" fmla="*/ 3089 h 37"/>
                <a:gd name="T38" fmla="*/ 22225 w 40"/>
                <a:gd name="T39" fmla="*/ 0 h 37"/>
                <a:gd name="T40" fmla="*/ 27781 w 40"/>
                <a:gd name="T41" fmla="*/ 2059 h 37"/>
                <a:gd name="T42" fmla="*/ 35560 w 40"/>
                <a:gd name="T43" fmla="*/ 4119 h 37"/>
                <a:gd name="T44" fmla="*/ 41116 w 40"/>
                <a:gd name="T45" fmla="*/ 7208 h 37"/>
                <a:gd name="T46" fmla="*/ 44450 w 40"/>
                <a:gd name="T47" fmla="*/ 12357 h 37"/>
                <a:gd name="T48" fmla="*/ 42228 w 40"/>
                <a:gd name="T49" fmla="*/ 20595 h 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37"/>
                <a:gd name="T77" fmla="*/ 40 w 40"/>
                <a:gd name="T78" fmla="*/ 37 h 3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37">
                  <a:moveTo>
                    <a:pt x="38" y="20"/>
                  </a:moveTo>
                  <a:lnTo>
                    <a:pt x="37" y="21"/>
                  </a:lnTo>
                  <a:lnTo>
                    <a:pt x="35" y="26"/>
                  </a:lnTo>
                  <a:lnTo>
                    <a:pt x="32" y="30"/>
                  </a:lnTo>
                  <a:lnTo>
                    <a:pt x="28" y="34"/>
                  </a:lnTo>
                  <a:lnTo>
                    <a:pt x="24" y="36"/>
                  </a:lnTo>
                  <a:lnTo>
                    <a:pt x="19" y="37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12" y="36"/>
                  </a:lnTo>
                  <a:lnTo>
                    <a:pt x="11" y="34"/>
                  </a:lnTo>
                  <a:lnTo>
                    <a:pt x="9" y="32"/>
                  </a:lnTo>
                  <a:lnTo>
                    <a:pt x="5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6" y="12"/>
                  </a:lnTo>
                  <a:lnTo>
                    <a:pt x="12" y="7"/>
                  </a:lnTo>
                  <a:lnTo>
                    <a:pt x="17" y="3"/>
                  </a:lnTo>
                  <a:lnTo>
                    <a:pt x="20" y="0"/>
                  </a:lnTo>
                  <a:lnTo>
                    <a:pt x="25" y="2"/>
                  </a:lnTo>
                  <a:lnTo>
                    <a:pt x="32" y="4"/>
                  </a:lnTo>
                  <a:lnTo>
                    <a:pt x="37" y="7"/>
                  </a:lnTo>
                  <a:lnTo>
                    <a:pt x="40" y="12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73" name="Freeform 439"/>
            <p:cNvSpPr>
              <a:spLocks/>
            </p:cNvSpPr>
            <p:nvPr/>
          </p:nvSpPr>
          <p:spPr bwMode="auto">
            <a:xfrm flipV="1">
              <a:off x="2071451" y="1509713"/>
              <a:ext cx="217185" cy="323277"/>
            </a:xfrm>
            <a:custGeom>
              <a:avLst/>
              <a:gdLst>
                <a:gd name="T0" fmla="*/ 99894 w 201"/>
                <a:gd name="T1" fmla="*/ 281211 h 319"/>
                <a:gd name="T2" fmla="*/ 94523 w 201"/>
                <a:gd name="T3" fmla="*/ 298470 h 319"/>
                <a:gd name="T4" fmla="*/ 85930 w 201"/>
                <a:gd name="T5" fmla="*/ 312683 h 319"/>
                <a:gd name="T6" fmla="*/ 98820 w 201"/>
                <a:gd name="T7" fmla="*/ 323850 h 319"/>
                <a:gd name="T8" fmla="*/ 132118 w 201"/>
                <a:gd name="T9" fmla="*/ 322835 h 319"/>
                <a:gd name="T10" fmla="*/ 154675 w 201"/>
                <a:gd name="T11" fmla="*/ 313698 h 319"/>
                <a:gd name="T12" fmla="*/ 176157 w 201"/>
                <a:gd name="T13" fmla="*/ 308622 h 319"/>
                <a:gd name="T14" fmla="*/ 195492 w 201"/>
                <a:gd name="T15" fmla="*/ 309637 h 319"/>
                <a:gd name="T16" fmla="*/ 211603 w 201"/>
                <a:gd name="T17" fmla="*/ 293394 h 319"/>
                <a:gd name="T18" fmla="*/ 193343 w 201"/>
                <a:gd name="T19" fmla="*/ 277151 h 319"/>
                <a:gd name="T20" fmla="*/ 184750 w 201"/>
                <a:gd name="T21" fmla="*/ 266999 h 319"/>
                <a:gd name="T22" fmla="*/ 195492 w 201"/>
                <a:gd name="T23" fmla="*/ 254816 h 319"/>
                <a:gd name="T24" fmla="*/ 192269 w 201"/>
                <a:gd name="T25" fmla="*/ 238573 h 319"/>
                <a:gd name="T26" fmla="*/ 201936 w 201"/>
                <a:gd name="T27" fmla="*/ 222330 h 319"/>
                <a:gd name="T28" fmla="*/ 204085 w 201"/>
                <a:gd name="T29" fmla="*/ 189843 h 319"/>
                <a:gd name="T30" fmla="*/ 177231 w 201"/>
                <a:gd name="T31" fmla="*/ 170554 h 319"/>
                <a:gd name="T32" fmla="*/ 201936 w 201"/>
                <a:gd name="T33" fmla="*/ 151265 h 319"/>
                <a:gd name="T34" fmla="*/ 206233 w 201"/>
                <a:gd name="T35" fmla="*/ 121824 h 319"/>
                <a:gd name="T36" fmla="*/ 210529 w 201"/>
                <a:gd name="T37" fmla="*/ 91368 h 319"/>
                <a:gd name="T38" fmla="*/ 215900 w 201"/>
                <a:gd name="T39" fmla="*/ 55836 h 319"/>
                <a:gd name="T40" fmla="*/ 196566 w 201"/>
                <a:gd name="T41" fmla="*/ 54821 h 319"/>
                <a:gd name="T42" fmla="*/ 211603 w 201"/>
                <a:gd name="T43" fmla="*/ 29441 h 319"/>
                <a:gd name="T44" fmla="*/ 208381 w 201"/>
                <a:gd name="T45" fmla="*/ 6091 h 319"/>
                <a:gd name="T46" fmla="*/ 203010 w 201"/>
                <a:gd name="T47" fmla="*/ 5076 h 319"/>
                <a:gd name="T48" fmla="*/ 185824 w 201"/>
                <a:gd name="T49" fmla="*/ 3046 h 319"/>
                <a:gd name="T50" fmla="*/ 175083 w 201"/>
                <a:gd name="T51" fmla="*/ 0 h 319"/>
                <a:gd name="T52" fmla="*/ 170787 w 201"/>
                <a:gd name="T53" fmla="*/ 2030 h 319"/>
                <a:gd name="T54" fmla="*/ 155749 w 201"/>
                <a:gd name="T55" fmla="*/ 6091 h 319"/>
                <a:gd name="T56" fmla="*/ 138563 w 201"/>
                <a:gd name="T57" fmla="*/ 9137 h 319"/>
                <a:gd name="T58" fmla="*/ 129970 w 201"/>
                <a:gd name="T59" fmla="*/ 17258 h 319"/>
                <a:gd name="T60" fmla="*/ 116006 w 201"/>
                <a:gd name="T61" fmla="*/ 20304 h 319"/>
                <a:gd name="T62" fmla="*/ 93449 w 201"/>
                <a:gd name="T63" fmla="*/ 31471 h 319"/>
                <a:gd name="T64" fmla="*/ 87004 w 201"/>
                <a:gd name="T65" fmla="*/ 54821 h 319"/>
                <a:gd name="T66" fmla="*/ 79486 w 201"/>
                <a:gd name="T67" fmla="*/ 61927 h 319"/>
                <a:gd name="T68" fmla="*/ 63374 w 201"/>
                <a:gd name="T69" fmla="*/ 71064 h 319"/>
                <a:gd name="T70" fmla="*/ 49410 w 201"/>
                <a:gd name="T71" fmla="*/ 82232 h 319"/>
                <a:gd name="T72" fmla="*/ 39743 w 201"/>
                <a:gd name="T73" fmla="*/ 94414 h 319"/>
                <a:gd name="T74" fmla="*/ 47262 w 201"/>
                <a:gd name="T75" fmla="*/ 116748 h 319"/>
                <a:gd name="T76" fmla="*/ 50484 w 201"/>
                <a:gd name="T77" fmla="*/ 134007 h 319"/>
                <a:gd name="T78" fmla="*/ 46188 w 201"/>
                <a:gd name="T79" fmla="*/ 145174 h 319"/>
                <a:gd name="T80" fmla="*/ 33298 w 201"/>
                <a:gd name="T81" fmla="*/ 119794 h 319"/>
                <a:gd name="T82" fmla="*/ 22557 w 201"/>
                <a:gd name="T83" fmla="*/ 119794 h 319"/>
                <a:gd name="T84" fmla="*/ 9667 w 201"/>
                <a:gd name="T85" fmla="*/ 134007 h 319"/>
                <a:gd name="T86" fmla="*/ 0 w 201"/>
                <a:gd name="T87" fmla="*/ 168524 h 319"/>
                <a:gd name="T88" fmla="*/ 2148 w 201"/>
                <a:gd name="T89" fmla="*/ 192889 h 319"/>
                <a:gd name="T90" fmla="*/ 20408 w 201"/>
                <a:gd name="T91" fmla="*/ 202026 h 319"/>
                <a:gd name="T92" fmla="*/ 32224 w 201"/>
                <a:gd name="T93" fmla="*/ 202026 h 319"/>
                <a:gd name="T94" fmla="*/ 30076 w 201"/>
                <a:gd name="T95" fmla="*/ 214208 h 319"/>
                <a:gd name="T96" fmla="*/ 25779 w 201"/>
                <a:gd name="T97" fmla="*/ 227406 h 319"/>
                <a:gd name="T98" fmla="*/ 38669 w 201"/>
                <a:gd name="T99" fmla="*/ 241618 h 319"/>
                <a:gd name="T100" fmla="*/ 67670 w 201"/>
                <a:gd name="T101" fmla="*/ 247710 h 319"/>
                <a:gd name="T102" fmla="*/ 82708 w 201"/>
                <a:gd name="T103" fmla="*/ 232482 h 319"/>
                <a:gd name="T104" fmla="*/ 103116 w 201"/>
                <a:gd name="T105" fmla="*/ 243649 h 319"/>
                <a:gd name="T106" fmla="*/ 121377 w 201"/>
                <a:gd name="T107" fmla="*/ 266999 h 319"/>
                <a:gd name="T108" fmla="*/ 110635 w 201"/>
                <a:gd name="T109" fmla="*/ 259892 h 319"/>
                <a:gd name="T110" fmla="*/ 88079 w 201"/>
                <a:gd name="T111" fmla="*/ 261923 h 3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1"/>
                <a:gd name="T169" fmla="*/ 0 h 319"/>
                <a:gd name="T170" fmla="*/ 201 w 201"/>
                <a:gd name="T171" fmla="*/ 319 h 3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1" h="319">
                  <a:moveTo>
                    <a:pt x="84" y="267"/>
                  </a:moveTo>
                  <a:lnTo>
                    <a:pt x="88" y="270"/>
                  </a:lnTo>
                  <a:lnTo>
                    <a:pt x="93" y="277"/>
                  </a:lnTo>
                  <a:lnTo>
                    <a:pt x="97" y="283"/>
                  </a:lnTo>
                  <a:lnTo>
                    <a:pt x="95" y="290"/>
                  </a:lnTo>
                  <a:lnTo>
                    <a:pt x="88" y="294"/>
                  </a:lnTo>
                  <a:lnTo>
                    <a:pt x="82" y="296"/>
                  </a:lnTo>
                  <a:lnTo>
                    <a:pt x="78" y="301"/>
                  </a:lnTo>
                  <a:lnTo>
                    <a:pt x="80" y="308"/>
                  </a:lnTo>
                  <a:lnTo>
                    <a:pt x="82" y="315"/>
                  </a:lnTo>
                  <a:lnTo>
                    <a:pt x="85" y="318"/>
                  </a:lnTo>
                  <a:lnTo>
                    <a:pt x="92" y="319"/>
                  </a:lnTo>
                  <a:lnTo>
                    <a:pt x="104" y="319"/>
                  </a:lnTo>
                  <a:lnTo>
                    <a:pt x="116" y="319"/>
                  </a:lnTo>
                  <a:lnTo>
                    <a:pt x="123" y="318"/>
                  </a:lnTo>
                  <a:lnTo>
                    <a:pt x="129" y="316"/>
                  </a:lnTo>
                  <a:lnTo>
                    <a:pt x="136" y="312"/>
                  </a:lnTo>
                  <a:lnTo>
                    <a:pt x="144" y="309"/>
                  </a:lnTo>
                  <a:lnTo>
                    <a:pt x="151" y="305"/>
                  </a:lnTo>
                  <a:lnTo>
                    <a:pt x="158" y="304"/>
                  </a:lnTo>
                  <a:lnTo>
                    <a:pt x="164" y="304"/>
                  </a:lnTo>
                  <a:lnTo>
                    <a:pt x="171" y="306"/>
                  </a:lnTo>
                  <a:lnTo>
                    <a:pt x="176" y="306"/>
                  </a:lnTo>
                  <a:lnTo>
                    <a:pt x="182" y="305"/>
                  </a:lnTo>
                  <a:lnTo>
                    <a:pt x="187" y="300"/>
                  </a:lnTo>
                  <a:lnTo>
                    <a:pt x="191" y="294"/>
                  </a:lnTo>
                  <a:lnTo>
                    <a:pt x="197" y="289"/>
                  </a:lnTo>
                  <a:lnTo>
                    <a:pt x="198" y="285"/>
                  </a:lnTo>
                  <a:lnTo>
                    <a:pt x="191" y="279"/>
                  </a:lnTo>
                  <a:lnTo>
                    <a:pt x="180" y="273"/>
                  </a:lnTo>
                  <a:lnTo>
                    <a:pt x="173" y="270"/>
                  </a:lnTo>
                  <a:lnTo>
                    <a:pt x="169" y="266"/>
                  </a:lnTo>
                  <a:lnTo>
                    <a:pt x="172" y="263"/>
                  </a:lnTo>
                  <a:lnTo>
                    <a:pt x="177" y="259"/>
                  </a:lnTo>
                  <a:lnTo>
                    <a:pt x="181" y="256"/>
                  </a:lnTo>
                  <a:lnTo>
                    <a:pt x="182" y="251"/>
                  </a:lnTo>
                  <a:lnTo>
                    <a:pt x="182" y="244"/>
                  </a:lnTo>
                  <a:lnTo>
                    <a:pt x="180" y="238"/>
                  </a:lnTo>
                  <a:lnTo>
                    <a:pt x="179" y="235"/>
                  </a:lnTo>
                  <a:lnTo>
                    <a:pt x="179" y="232"/>
                  </a:lnTo>
                  <a:lnTo>
                    <a:pt x="182" y="227"/>
                  </a:lnTo>
                  <a:lnTo>
                    <a:pt x="188" y="219"/>
                  </a:lnTo>
                  <a:lnTo>
                    <a:pt x="195" y="209"/>
                  </a:lnTo>
                  <a:lnTo>
                    <a:pt x="197" y="197"/>
                  </a:lnTo>
                  <a:lnTo>
                    <a:pt x="190" y="187"/>
                  </a:lnTo>
                  <a:lnTo>
                    <a:pt x="177" y="179"/>
                  </a:lnTo>
                  <a:lnTo>
                    <a:pt x="168" y="173"/>
                  </a:lnTo>
                  <a:lnTo>
                    <a:pt x="165" y="168"/>
                  </a:lnTo>
                  <a:lnTo>
                    <a:pt x="168" y="162"/>
                  </a:lnTo>
                  <a:lnTo>
                    <a:pt x="177" y="156"/>
                  </a:lnTo>
                  <a:lnTo>
                    <a:pt x="188" y="149"/>
                  </a:lnTo>
                  <a:lnTo>
                    <a:pt x="195" y="139"/>
                  </a:lnTo>
                  <a:lnTo>
                    <a:pt x="195" y="130"/>
                  </a:lnTo>
                  <a:lnTo>
                    <a:pt x="192" y="120"/>
                  </a:lnTo>
                  <a:lnTo>
                    <a:pt x="194" y="109"/>
                  </a:lnTo>
                  <a:lnTo>
                    <a:pt x="195" y="100"/>
                  </a:lnTo>
                  <a:lnTo>
                    <a:pt x="196" y="90"/>
                  </a:lnTo>
                  <a:lnTo>
                    <a:pt x="197" y="77"/>
                  </a:lnTo>
                  <a:lnTo>
                    <a:pt x="199" y="65"/>
                  </a:lnTo>
                  <a:lnTo>
                    <a:pt x="201" y="55"/>
                  </a:lnTo>
                  <a:lnTo>
                    <a:pt x="196" y="52"/>
                  </a:lnTo>
                  <a:lnTo>
                    <a:pt x="189" y="54"/>
                  </a:lnTo>
                  <a:lnTo>
                    <a:pt x="183" y="54"/>
                  </a:lnTo>
                  <a:lnTo>
                    <a:pt x="183" y="51"/>
                  </a:lnTo>
                  <a:lnTo>
                    <a:pt x="190" y="40"/>
                  </a:lnTo>
                  <a:lnTo>
                    <a:pt x="197" y="29"/>
                  </a:lnTo>
                  <a:lnTo>
                    <a:pt x="199" y="18"/>
                  </a:lnTo>
                  <a:lnTo>
                    <a:pt x="198" y="10"/>
                  </a:lnTo>
                  <a:lnTo>
                    <a:pt x="194" y="6"/>
                  </a:lnTo>
                  <a:lnTo>
                    <a:pt x="192" y="5"/>
                  </a:lnTo>
                  <a:lnTo>
                    <a:pt x="190" y="5"/>
                  </a:lnTo>
                  <a:lnTo>
                    <a:pt x="189" y="5"/>
                  </a:lnTo>
                  <a:lnTo>
                    <a:pt x="187" y="5"/>
                  </a:lnTo>
                  <a:lnTo>
                    <a:pt x="179" y="6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4" y="0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1"/>
                  </a:lnTo>
                  <a:lnTo>
                    <a:pt x="159" y="2"/>
                  </a:lnTo>
                  <a:lnTo>
                    <a:pt x="156" y="5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39" y="7"/>
                  </a:lnTo>
                  <a:lnTo>
                    <a:pt x="135" y="8"/>
                  </a:lnTo>
                  <a:lnTo>
                    <a:pt x="129" y="9"/>
                  </a:lnTo>
                  <a:lnTo>
                    <a:pt x="126" y="10"/>
                  </a:lnTo>
                  <a:lnTo>
                    <a:pt x="123" y="14"/>
                  </a:lnTo>
                  <a:lnTo>
                    <a:pt x="121" y="17"/>
                  </a:lnTo>
                  <a:lnTo>
                    <a:pt x="119" y="18"/>
                  </a:lnTo>
                  <a:lnTo>
                    <a:pt x="115" y="18"/>
                  </a:lnTo>
                  <a:lnTo>
                    <a:pt x="108" y="20"/>
                  </a:lnTo>
                  <a:lnTo>
                    <a:pt x="100" y="23"/>
                  </a:lnTo>
                  <a:lnTo>
                    <a:pt x="93" y="26"/>
                  </a:lnTo>
                  <a:lnTo>
                    <a:pt x="87" y="31"/>
                  </a:lnTo>
                  <a:lnTo>
                    <a:pt x="82" y="39"/>
                  </a:lnTo>
                  <a:lnTo>
                    <a:pt x="80" y="47"/>
                  </a:lnTo>
                  <a:lnTo>
                    <a:pt x="81" y="54"/>
                  </a:lnTo>
                  <a:lnTo>
                    <a:pt x="81" y="59"/>
                  </a:lnTo>
                  <a:lnTo>
                    <a:pt x="80" y="60"/>
                  </a:lnTo>
                  <a:lnTo>
                    <a:pt x="74" y="61"/>
                  </a:lnTo>
                  <a:lnTo>
                    <a:pt x="67" y="62"/>
                  </a:lnTo>
                  <a:lnTo>
                    <a:pt x="60" y="66"/>
                  </a:lnTo>
                  <a:lnTo>
                    <a:pt x="59" y="70"/>
                  </a:lnTo>
                  <a:lnTo>
                    <a:pt x="57" y="74"/>
                  </a:lnTo>
                  <a:lnTo>
                    <a:pt x="52" y="77"/>
                  </a:lnTo>
                  <a:lnTo>
                    <a:pt x="46" y="81"/>
                  </a:lnTo>
                  <a:lnTo>
                    <a:pt x="43" y="84"/>
                  </a:lnTo>
                  <a:lnTo>
                    <a:pt x="40" y="89"/>
                  </a:lnTo>
                  <a:lnTo>
                    <a:pt x="37" y="93"/>
                  </a:lnTo>
                  <a:lnTo>
                    <a:pt x="35" y="99"/>
                  </a:lnTo>
                  <a:lnTo>
                    <a:pt x="38" y="107"/>
                  </a:lnTo>
                  <a:lnTo>
                    <a:pt x="44" y="115"/>
                  </a:lnTo>
                  <a:lnTo>
                    <a:pt x="47" y="122"/>
                  </a:lnTo>
                  <a:lnTo>
                    <a:pt x="49" y="128"/>
                  </a:lnTo>
                  <a:lnTo>
                    <a:pt x="47" y="132"/>
                  </a:lnTo>
                  <a:lnTo>
                    <a:pt x="45" y="138"/>
                  </a:lnTo>
                  <a:lnTo>
                    <a:pt x="44" y="143"/>
                  </a:lnTo>
                  <a:lnTo>
                    <a:pt x="43" y="143"/>
                  </a:lnTo>
                  <a:lnTo>
                    <a:pt x="38" y="136"/>
                  </a:lnTo>
                  <a:lnTo>
                    <a:pt x="34" y="126"/>
                  </a:lnTo>
                  <a:lnTo>
                    <a:pt x="31" y="118"/>
                  </a:lnTo>
                  <a:lnTo>
                    <a:pt x="28" y="113"/>
                  </a:lnTo>
                  <a:lnTo>
                    <a:pt x="24" y="114"/>
                  </a:lnTo>
                  <a:lnTo>
                    <a:pt x="21" y="118"/>
                  </a:lnTo>
                  <a:lnTo>
                    <a:pt x="16" y="123"/>
                  </a:lnTo>
                  <a:lnTo>
                    <a:pt x="12" y="128"/>
                  </a:lnTo>
                  <a:lnTo>
                    <a:pt x="9" y="132"/>
                  </a:lnTo>
                  <a:lnTo>
                    <a:pt x="7" y="141"/>
                  </a:lnTo>
                  <a:lnTo>
                    <a:pt x="4" y="153"/>
                  </a:lnTo>
                  <a:lnTo>
                    <a:pt x="0" y="166"/>
                  </a:lnTo>
                  <a:lnTo>
                    <a:pt x="0" y="176"/>
                  </a:lnTo>
                  <a:lnTo>
                    <a:pt x="1" y="184"/>
                  </a:lnTo>
                  <a:lnTo>
                    <a:pt x="2" y="190"/>
                  </a:lnTo>
                  <a:lnTo>
                    <a:pt x="6" y="195"/>
                  </a:lnTo>
                  <a:lnTo>
                    <a:pt x="12" y="198"/>
                  </a:lnTo>
                  <a:lnTo>
                    <a:pt x="19" y="199"/>
                  </a:lnTo>
                  <a:lnTo>
                    <a:pt x="23" y="200"/>
                  </a:lnTo>
                  <a:lnTo>
                    <a:pt x="27" y="200"/>
                  </a:lnTo>
                  <a:lnTo>
                    <a:pt x="30" y="199"/>
                  </a:lnTo>
                  <a:lnTo>
                    <a:pt x="31" y="200"/>
                  </a:lnTo>
                  <a:lnTo>
                    <a:pt x="30" y="205"/>
                  </a:lnTo>
                  <a:lnTo>
                    <a:pt x="28" y="211"/>
                  </a:lnTo>
                  <a:lnTo>
                    <a:pt x="24" y="215"/>
                  </a:lnTo>
                  <a:lnTo>
                    <a:pt x="23" y="219"/>
                  </a:lnTo>
                  <a:lnTo>
                    <a:pt x="24" y="224"/>
                  </a:lnTo>
                  <a:lnTo>
                    <a:pt x="28" y="229"/>
                  </a:lnTo>
                  <a:lnTo>
                    <a:pt x="31" y="234"/>
                  </a:lnTo>
                  <a:lnTo>
                    <a:pt x="36" y="238"/>
                  </a:lnTo>
                  <a:lnTo>
                    <a:pt x="44" y="245"/>
                  </a:lnTo>
                  <a:lnTo>
                    <a:pt x="54" y="248"/>
                  </a:lnTo>
                  <a:lnTo>
                    <a:pt x="63" y="244"/>
                  </a:lnTo>
                  <a:lnTo>
                    <a:pt x="70" y="237"/>
                  </a:lnTo>
                  <a:lnTo>
                    <a:pt x="75" y="232"/>
                  </a:lnTo>
                  <a:lnTo>
                    <a:pt x="77" y="229"/>
                  </a:lnTo>
                  <a:lnTo>
                    <a:pt x="82" y="230"/>
                  </a:lnTo>
                  <a:lnTo>
                    <a:pt x="88" y="234"/>
                  </a:lnTo>
                  <a:lnTo>
                    <a:pt x="96" y="240"/>
                  </a:lnTo>
                  <a:lnTo>
                    <a:pt x="104" y="247"/>
                  </a:lnTo>
                  <a:lnTo>
                    <a:pt x="111" y="256"/>
                  </a:lnTo>
                  <a:lnTo>
                    <a:pt x="113" y="263"/>
                  </a:lnTo>
                  <a:lnTo>
                    <a:pt x="113" y="264"/>
                  </a:lnTo>
                  <a:lnTo>
                    <a:pt x="110" y="262"/>
                  </a:lnTo>
                  <a:lnTo>
                    <a:pt x="103" y="256"/>
                  </a:lnTo>
                  <a:lnTo>
                    <a:pt x="93" y="252"/>
                  </a:lnTo>
                  <a:lnTo>
                    <a:pt x="85" y="252"/>
                  </a:lnTo>
                  <a:lnTo>
                    <a:pt x="82" y="258"/>
                  </a:lnTo>
                  <a:lnTo>
                    <a:pt x="84" y="267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74" name="Freeform 440"/>
            <p:cNvSpPr>
              <a:spLocks/>
            </p:cNvSpPr>
            <p:nvPr/>
          </p:nvSpPr>
          <p:spPr bwMode="auto">
            <a:xfrm>
              <a:off x="2077746" y="1778094"/>
              <a:ext cx="34625" cy="15248"/>
            </a:xfrm>
            <a:custGeom>
              <a:avLst/>
              <a:gdLst>
                <a:gd name="T0" fmla="*/ 33291 w 34"/>
                <a:gd name="T1" fmla="*/ 0 h 18"/>
                <a:gd name="T2" fmla="*/ 34365 w 34"/>
                <a:gd name="T3" fmla="*/ 970 h 18"/>
                <a:gd name="T4" fmla="*/ 36513 w 34"/>
                <a:gd name="T5" fmla="*/ 2910 h 18"/>
                <a:gd name="T6" fmla="*/ 36513 w 34"/>
                <a:gd name="T7" fmla="*/ 5821 h 18"/>
                <a:gd name="T8" fmla="*/ 32217 w 34"/>
                <a:gd name="T9" fmla="*/ 9702 h 18"/>
                <a:gd name="T10" fmla="*/ 25774 w 34"/>
                <a:gd name="T11" fmla="*/ 13582 h 18"/>
                <a:gd name="T12" fmla="*/ 23626 w 34"/>
                <a:gd name="T13" fmla="*/ 15523 h 18"/>
                <a:gd name="T14" fmla="*/ 20404 w 34"/>
                <a:gd name="T15" fmla="*/ 17463 h 18"/>
                <a:gd name="T16" fmla="*/ 12887 w 34"/>
                <a:gd name="T17" fmla="*/ 17463 h 18"/>
                <a:gd name="T18" fmla="*/ 4296 w 34"/>
                <a:gd name="T19" fmla="*/ 15523 h 18"/>
                <a:gd name="T20" fmla="*/ 0 w 34"/>
                <a:gd name="T21" fmla="*/ 12612 h 18"/>
                <a:gd name="T22" fmla="*/ 0 w 34"/>
                <a:gd name="T23" fmla="*/ 8732 h 18"/>
                <a:gd name="T24" fmla="*/ 4296 w 34"/>
                <a:gd name="T25" fmla="*/ 6791 h 18"/>
                <a:gd name="T26" fmla="*/ 15035 w 34"/>
                <a:gd name="T27" fmla="*/ 3881 h 18"/>
                <a:gd name="T28" fmla="*/ 23626 w 34"/>
                <a:gd name="T29" fmla="*/ 1940 h 18"/>
                <a:gd name="T30" fmla="*/ 31143 w 34"/>
                <a:gd name="T31" fmla="*/ 970 h 18"/>
                <a:gd name="T32" fmla="*/ 33291 w 34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18"/>
                <a:gd name="T53" fmla="*/ 34 w 34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18">
                  <a:moveTo>
                    <a:pt x="31" y="0"/>
                  </a:moveTo>
                  <a:lnTo>
                    <a:pt x="32" y="1"/>
                  </a:lnTo>
                  <a:lnTo>
                    <a:pt x="34" y="3"/>
                  </a:lnTo>
                  <a:lnTo>
                    <a:pt x="34" y="6"/>
                  </a:lnTo>
                  <a:lnTo>
                    <a:pt x="30" y="10"/>
                  </a:lnTo>
                  <a:lnTo>
                    <a:pt x="24" y="14"/>
                  </a:lnTo>
                  <a:lnTo>
                    <a:pt x="22" y="16"/>
                  </a:lnTo>
                  <a:lnTo>
                    <a:pt x="19" y="18"/>
                  </a:lnTo>
                  <a:lnTo>
                    <a:pt x="12" y="18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4" y="7"/>
                  </a:lnTo>
                  <a:lnTo>
                    <a:pt x="14" y="4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75" name="Freeform 441"/>
            <p:cNvSpPr>
              <a:spLocks/>
            </p:cNvSpPr>
            <p:nvPr/>
          </p:nvSpPr>
          <p:spPr bwMode="auto">
            <a:xfrm>
              <a:off x="2058861" y="1732346"/>
              <a:ext cx="31476" cy="45748"/>
            </a:xfrm>
            <a:custGeom>
              <a:avLst/>
              <a:gdLst>
                <a:gd name="T0" fmla="*/ 21572 w 34"/>
                <a:gd name="T1" fmla="*/ 14495 h 46"/>
                <a:gd name="T2" fmla="*/ 19611 w 34"/>
                <a:gd name="T3" fmla="*/ 10353 h 46"/>
                <a:gd name="T4" fmla="*/ 13727 w 34"/>
                <a:gd name="T5" fmla="*/ 5177 h 46"/>
                <a:gd name="T6" fmla="*/ 6864 w 34"/>
                <a:gd name="T7" fmla="*/ 0 h 46"/>
                <a:gd name="T8" fmla="*/ 2942 w 34"/>
                <a:gd name="T9" fmla="*/ 0 h 46"/>
                <a:gd name="T10" fmla="*/ 981 w 34"/>
                <a:gd name="T11" fmla="*/ 5177 h 46"/>
                <a:gd name="T12" fmla="*/ 0 w 34"/>
                <a:gd name="T13" fmla="*/ 10353 h 46"/>
                <a:gd name="T14" fmla="*/ 981 w 34"/>
                <a:gd name="T15" fmla="*/ 15530 h 46"/>
                <a:gd name="T16" fmla="*/ 981 w 34"/>
                <a:gd name="T17" fmla="*/ 20707 h 46"/>
                <a:gd name="T18" fmla="*/ 2942 w 34"/>
                <a:gd name="T19" fmla="*/ 27954 h 46"/>
                <a:gd name="T20" fmla="*/ 3922 w 34"/>
                <a:gd name="T21" fmla="*/ 37272 h 46"/>
                <a:gd name="T22" fmla="*/ 6864 w 34"/>
                <a:gd name="T23" fmla="*/ 44519 h 46"/>
                <a:gd name="T24" fmla="*/ 10786 w 34"/>
                <a:gd name="T25" fmla="*/ 47625 h 46"/>
                <a:gd name="T26" fmla="*/ 15688 w 34"/>
                <a:gd name="T27" fmla="*/ 47625 h 46"/>
                <a:gd name="T28" fmla="*/ 20591 w 34"/>
                <a:gd name="T29" fmla="*/ 45554 h 46"/>
                <a:gd name="T30" fmla="*/ 25494 w 34"/>
                <a:gd name="T31" fmla="*/ 43484 h 46"/>
                <a:gd name="T32" fmla="*/ 28435 w 34"/>
                <a:gd name="T33" fmla="*/ 39342 h 46"/>
                <a:gd name="T34" fmla="*/ 30396 w 34"/>
                <a:gd name="T35" fmla="*/ 34166 h 46"/>
                <a:gd name="T36" fmla="*/ 33338 w 34"/>
                <a:gd name="T37" fmla="*/ 31060 h 46"/>
                <a:gd name="T38" fmla="*/ 33338 w 34"/>
                <a:gd name="T39" fmla="*/ 27954 h 46"/>
                <a:gd name="T40" fmla="*/ 29416 w 34"/>
                <a:gd name="T41" fmla="*/ 22777 h 46"/>
                <a:gd name="T42" fmla="*/ 25494 w 34"/>
                <a:gd name="T43" fmla="*/ 17601 h 46"/>
                <a:gd name="T44" fmla="*/ 22552 w 34"/>
                <a:gd name="T45" fmla="*/ 15530 h 46"/>
                <a:gd name="T46" fmla="*/ 21572 w 34"/>
                <a:gd name="T47" fmla="*/ 14495 h 46"/>
                <a:gd name="T48" fmla="*/ 21572 w 34"/>
                <a:gd name="T49" fmla="*/ 14495 h 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46"/>
                <a:gd name="T77" fmla="*/ 34 w 34"/>
                <a:gd name="T78" fmla="*/ 46 h 4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46">
                  <a:moveTo>
                    <a:pt x="22" y="14"/>
                  </a:moveTo>
                  <a:lnTo>
                    <a:pt x="20" y="10"/>
                  </a:lnTo>
                  <a:lnTo>
                    <a:pt x="14" y="5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1" y="20"/>
                  </a:lnTo>
                  <a:lnTo>
                    <a:pt x="3" y="27"/>
                  </a:lnTo>
                  <a:lnTo>
                    <a:pt x="4" y="36"/>
                  </a:lnTo>
                  <a:lnTo>
                    <a:pt x="7" y="43"/>
                  </a:lnTo>
                  <a:lnTo>
                    <a:pt x="11" y="46"/>
                  </a:lnTo>
                  <a:lnTo>
                    <a:pt x="16" y="46"/>
                  </a:lnTo>
                  <a:lnTo>
                    <a:pt x="21" y="44"/>
                  </a:lnTo>
                  <a:lnTo>
                    <a:pt x="26" y="42"/>
                  </a:lnTo>
                  <a:lnTo>
                    <a:pt x="29" y="38"/>
                  </a:lnTo>
                  <a:lnTo>
                    <a:pt x="31" y="33"/>
                  </a:lnTo>
                  <a:lnTo>
                    <a:pt x="34" y="30"/>
                  </a:lnTo>
                  <a:lnTo>
                    <a:pt x="34" y="27"/>
                  </a:lnTo>
                  <a:lnTo>
                    <a:pt x="30" y="22"/>
                  </a:lnTo>
                  <a:lnTo>
                    <a:pt x="26" y="17"/>
                  </a:lnTo>
                  <a:lnTo>
                    <a:pt x="23" y="15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76" name="Freeform 442"/>
            <p:cNvSpPr>
              <a:spLocks/>
            </p:cNvSpPr>
            <p:nvPr/>
          </p:nvSpPr>
          <p:spPr bwMode="auto">
            <a:xfrm>
              <a:off x="1989614" y="1707948"/>
              <a:ext cx="62952" cy="70146"/>
            </a:xfrm>
            <a:custGeom>
              <a:avLst/>
              <a:gdLst>
                <a:gd name="T0" fmla="*/ 55125 w 58"/>
                <a:gd name="T1" fmla="*/ 34640 h 67"/>
                <a:gd name="T2" fmla="*/ 56165 w 58"/>
                <a:gd name="T3" fmla="*/ 37697 h 67"/>
                <a:gd name="T4" fmla="*/ 59285 w 58"/>
                <a:gd name="T5" fmla="*/ 44829 h 67"/>
                <a:gd name="T6" fmla="*/ 60325 w 58"/>
                <a:gd name="T7" fmla="*/ 53998 h 67"/>
                <a:gd name="T8" fmla="*/ 59285 w 58"/>
                <a:gd name="T9" fmla="*/ 61130 h 67"/>
                <a:gd name="T10" fmla="*/ 56165 w 58"/>
                <a:gd name="T11" fmla="*/ 65205 h 67"/>
                <a:gd name="T12" fmla="*/ 54084 w 58"/>
                <a:gd name="T13" fmla="*/ 67243 h 67"/>
                <a:gd name="T14" fmla="*/ 49924 w 58"/>
                <a:gd name="T15" fmla="*/ 68262 h 67"/>
                <a:gd name="T16" fmla="*/ 45764 w 58"/>
                <a:gd name="T17" fmla="*/ 66224 h 67"/>
                <a:gd name="T18" fmla="*/ 40563 w 58"/>
                <a:gd name="T19" fmla="*/ 63168 h 67"/>
                <a:gd name="T20" fmla="*/ 36403 w 58"/>
                <a:gd name="T21" fmla="*/ 61130 h 67"/>
                <a:gd name="T22" fmla="*/ 33283 w 58"/>
                <a:gd name="T23" fmla="*/ 59092 h 67"/>
                <a:gd name="T24" fmla="*/ 30162 w 58"/>
                <a:gd name="T25" fmla="*/ 53998 h 67"/>
                <a:gd name="T26" fmla="*/ 24962 w 58"/>
                <a:gd name="T27" fmla="*/ 50942 h 67"/>
                <a:gd name="T28" fmla="*/ 17681 w 58"/>
                <a:gd name="T29" fmla="*/ 49923 h 67"/>
                <a:gd name="T30" fmla="*/ 12481 w 58"/>
                <a:gd name="T31" fmla="*/ 47885 h 67"/>
                <a:gd name="T32" fmla="*/ 8321 w 58"/>
                <a:gd name="T33" fmla="*/ 42791 h 67"/>
                <a:gd name="T34" fmla="*/ 9361 w 58"/>
                <a:gd name="T35" fmla="*/ 37697 h 67"/>
                <a:gd name="T36" fmla="*/ 13521 w 58"/>
                <a:gd name="T37" fmla="*/ 37697 h 67"/>
                <a:gd name="T38" fmla="*/ 15601 w 58"/>
                <a:gd name="T39" fmla="*/ 36678 h 67"/>
                <a:gd name="T40" fmla="*/ 13521 w 58"/>
                <a:gd name="T41" fmla="*/ 30565 h 67"/>
                <a:gd name="T42" fmla="*/ 7281 w 58"/>
                <a:gd name="T43" fmla="*/ 20377 h 67"/>
                <a:gd name="T44" fmla="*/ 2080 w 58"/>
                <a:gd name="T45" fmla="*/ 11207 h 67"/>
                <a:gd name="T46" fmla="*/ 0 w 58"/>
                <a:gd name="T47" fmla="*/ 4075 h 67"/>
                <a:gd name="T48" fmla="*/ 4160 w 58"/>
                <a:gd name="T49" fmla="*/ 0 h 67"/>
                <a:gd name="T50" fmla="*/ 9361 w 58"/>
                <a:gd name="T51" fmla="*/ 0 h 67"/>
                <a:gd name="T52" fmla="*/ 14561 w 58"/>
                <a:gd name="T53" fmla="*/ 0 h 67"/>
                <a:gd name="T54" fmla="*/ 19762 w 58"/>
                <a:gd name="T55" fmla="*/ 2038 h 67"/>
                <a:gd name="T56" fmla="*/ 23922 w 58"/>
                <a:gd name="T57" fmla="*/ 8151 h 67"/>
                <a:gd name="T58" fmla="*/ 29122 w 58"/>
                <a:gd name="T59" fmla="*/ 13245 h 67"/>
                <a:gd name="T60" fmla="*/ 35363 w 58"/>
                <a:gd name="T61" fmla="*/ 15283 h 67"/>
                <a:gd name="T62" fmla="*/ 39523 w 58"/>
                <a:gd name="T63" fmla="*/ 16301 h 67"/>
                <a:gd name="T64" fmla="*/ 41603 w 58"/>
                <a:gd name="T65" fmla="*/ 19358 h 67"/>
                <a:gd name="T66" fmla="*/ 44724 w 58"/>
                <a:gd name="T67" fmla="*/ 24452 h 67"/>
                <a:gd name="T68" fmla="*/ 48884 w 58"/>
                <a:gd name="T69" fmla="*/ 29546 h 67"/>
                <a:gd name="T70" fmla="*/ 53044 w 58"/>
                <a:gd name="T71" fmla="*/ 32603 h 67"/>
                <a:gd name="T72" fmla="*/ 55125 w 58"/>
                <a:gd name="T73" fmla="*/ 34640 h 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"/>
                <a:gd name="T112" fmla="*/ 0 h 67"/>
                <a:gd name="T113" fmla="*/ 58 w 58"/>
                <a:gd name="T114" fmla="*/ 67 h 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" h="67">
                  <a:moveTo>
                    <a:pt x="53" y="34"/>
                  </a:moveTo>
                  <a:lnTo>
                    <a:pt x="54" y="37"/>
                  </a:lnTo>
                  <a:lnTo>
                    <a:pt x="57" y="44"/>
                  </a:lnTo>
                  <a:lnTo>
                    <a:pt x="58" y="53"/>
                  </a:lnTo>
                  <a:lnTo>
                    <a:pt x="57" y="60"/>
                  </a:lnTo>
                  <a:lnTo>
                    <a:pt x="54" y="64"/>
                  </a:lnTo>
                  <a:lnTo>
                    <a:pt x="52" y="66"/>
                  </a:lnTo>
                  <a:lnTo>
                    <a:pt x="48" y="67"/>
                  </a:lnTo>
                  <a:lnTo>
                    <a:pt x="44" y="65"/>
                  </a:lnTo>
                  <a:lnTo>
                    <a:pt x="39" y="62"/>
                  </a:lnTo>
                  <a:lnTo>
                    <a:pt x="35" y="60"/>
                  </a:lnTo>
                  <a:lnTo>
                    <a:pt x="32" y="58"/>
                  </a:lnTo>
                  <a:lnTo>
                    <a:pt x="29" y="53"/>
                  </a:lnTo>
                  <a:lnTo>
                    <a:pt x="24" y="50"/>
                  </a:lnTo>
                  <a:lnTo>
                    <a:pt x="17" y="49"/>
                  </a:lnTo>
                  <a:lnTo>
                    <a:pt x="12" y="47"/>
                  </a:lnTo>
                  <a:lnTo>
                    <a:pt x="8" y="42"/>
                  </a:lnTo>
                  <a:lnTo>
                    <a:pt x="9" y="37"/>
                  </a:lnTo>
                  <a:lnTo>
                    <a:pt x="13" y="37"/>
                  </a:lnTo>
                  <a:lnTo>
                    <a:pt x="15" y="36"/>
                  </a:lnTo>
                  <a:lnTo>
                    <a:pt x="13" y="30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3" y="8"/>
                  </a:lnTo>
                  <a:lnTo>
                    <a:pt x="28" y="13"/>
                  </a:lnTo>
                  <a:lnTo>
                    <a:pt x="34" y="15"/>
                  </a:lnTo>
                  <a:lnTo>
                    <a:pt x="38" y="16"/>
                  </a:lnTo>
                  <a:lnTo>
                    <a:pt x="40" y="19"/>
                  </a:lnTo>
                  <a:lnTo>
                    <a:pt x="43" y="24"/>
                  </a:lnTo>
                  <a:lnTo>
                    <a:pt x="47" y="29"/>
                  </a:lnTo>
                  <a:lnTo>
                    <a:pt x="51" y="32"/>
                  </a:lnTo>
                  <a:lnTo>
                    <a:pt x="53" y="34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77" name="Freeform 443"/>
            <p:cNvSpPr>
              <a:spLocks/>
            </p:cNvSpPr>
            <p:nvPr/>
          </p:nvSpPr>
          <p:spPr bwMode="auto">
            <a:xfrm>
              <a:off x="1747250" y="1958030"/>
              <a:ext cx="270694" cy="234834"/>
            </a:xfrm>
            <a:custGeom>
              <a:avLst/>
              <a:gdLst>
                <a:gd name="T0" fmla="*/ 269875 w 249"/>
                <a:gd name="T1" fmla="*/ 177992 h 231"/>
                <a:gd name="T2" fmla="*/ 255785 w 249"/>
                <a:gd name="T3" fmla="*/ 190198 h 231"/>
                <a:gd name="T4" fmla="*/ 244947 w 249"/>
                <a:gd name="T5" fmla="*/ 192232 h 231"/>
                <a:gd name="T6" fmla="*/ 250366 w 249"/>
                <a:gd name="T7" fmla="*/ 223762 h 231"/>
                <a:gd name="T8" fmla="*/ 222186 w 249"/>
                <a:gd name="T9" fmla="*/ 234950 h 231"/>
                <a:gd name="T10" fmla="*/ 192923 w 249"/>
                <a:gd name="T11" fmla="*/ 213591 h 231"/>
                <a:gd name="T12" fmla="*/ 176665 w 249"/>
                <a:gd name="T13" fmla="*/ 199352 h 231"/>
                <a:gd name="T14" fmla="*/ 166911 w 249"/>
                <a:gd name="T15" fmla="*/ 199352 h 231"/>
                <a:gd name="T16" fmla="*/ 133312 w 249"/>
                <a:gd name="T17" fmla="*/ 216642 h 231"/>
                <a:gd name="T18" fmla="*/ 96461 w 249"/>
                <a:gd name="T19" fmla="*/ 224779 h 231"/>
                <a:gd name="T20" fmla="*/ 79120 w 249"/>
                <a:gd name="T21" fmla="*/ 224779 h 231"/>
                <a:gd name="T22" fmla="*/ 56359 w 249"/>
                <a:gd name="T23" fmla="*/ 218676 h 231"/>
                <a:gd name="T24" fmla="*/ 47689 w 249"/>
                <a:gd name="T25" fmla="*/ 207488 h 231"/>
                <a:gd name="T26" fmla="*/ 27096 w 249"/>
                <a:gd name="T27" fmla="*/ 175958 h 231"/>
                <a:gd name="T28" fmla="*/ 1084 w 249"/>
                <a:gd name="T29" fmla="*/ 159685 h 231"/>
                <a:gd name="T30" fmla="*/ 1084 w 249"/>
                <a:gd name="T31" fmla="*/ 132223 h 231"/>
                <a:gd name="T32" fmla="*/ 29264 w 249"/>
                <a:gd name="T33" fmla="*/ 131206 h 231"/>
                <a:gd name="T34" fmla="*/ 61779 w 249"/>
                <a:gd name="T35" fmla="*/ 144428 h 231"/>
                <a:gd name="T36" fmla="*/ 88875 w 249"/>
                <a:gd name="T37" fmla="*/ 153582 h 231"/>
                <a:gd name="T38" fmla="*/ 87791 w 249"/>
                <a:gd name="T39" fmla="*/ 128155 h 231"/>
                <a:gd name="T40" fmla="*/ 47689 w 249"/>
                <a:gd name="T41" fmla="*/ 119001 h 231"/>
                <a:gd name="T42" fmla="*/ 13006 w 249"/>
                <a:gd name="T43" fmla="*/ 115949 h 231"/>
                <a:gd name="T44" fmla="*/ 2168 w 249"/>
                <a:gd name="T45" fmla="*/ 91539 h 231"/>
                <a:gd name="T46" fmla="*/ 30347 w 249"/>
                <a:gd name="T47" fmla="*/ 85436 h 231"/>
                <a:gd name="T48" fmla="*/ 20593 w 249"/>
                <a:gd name="T49" fmla="*/ 69163 h 231"/>
                <a:gd name="T50" fmla="*/ 3252 w 249"/>
                <a:gd name="T51" fmla="*/ 44752 h 231"/>
                <a:gd name="T52" fmla="*/ 22761 w 249"/>
                <a:gd name="T53" fmla="*/ 33564 h 231"/>
                <a:gd name="T54" fmla="*/ 30347 w 249"/>
                <a:gd name="T55" fmla="*/ 15256 h 231"/>
                <a:gd name="T56" fmla="*/ 55276 w 249"/>
                <a:gd name="T57" fmla="*/ 7120 h 231"/>
                <a:gd name="T58" fmla="*/ 95378 w 249"/>
                <a:gd name="T59" fmla="*/ 3051 h 231"/>
                <a:gd name="T60" fmla="*/ 88875 w 249"/>
                <a:gd name="T61" fmla="*/ 27462 h 231"/>
                <a:gd name="T62" fmla="*/ 110551 w 249"/>
                <a:gd name="T63" fmla="*/ 27462 h 231"/>
                <a:gd name="T64" fmla="*/ 134396 w 249"/>
                <a:gd name="T65" fmla="*/ 47804 h 231"/>
                <a:gd name="T66" fmla="*/ 135479 w 249"/>
                <a:gd name="T67" fmla="*/ 27462 h 231"/>
                <a:gd name="T68" fmla="*/ 157156 w 249"/>
                <a:gd name="T69" fmla="*/ 47804 h 231"/>
                <a:gd name="T70" fmla="*/ 164743 w 249"/>
                <a:gd name="T71" fmla="*/ 84419 h 231"/>
                <a:gd name="T72" fmla="*/ 175581 w 249"/>
                <a:gd name="T73" fmla="*/ 51872 h 231"/>
                <a:gd name="T74" fmla="*/ 170162 w 249"/>
                <a:gd name="T75" fmla="*/ 27462 h 231"/>
                <a:gd name="T76" fmla="*/ 187504 w 249"/>
                <a:gd name="T77" fmla="*/ 23393 h 231"/>
                <a:gd name="T78" fmla="*/ 196174 w 249"/>
                <a:gd name="T79" fmla="*/ 19325 h 231"/>
                <a:gd name="T80" fmla="*/ 186420 w 249"/>
                <a:gd name="T81" fmla="*/ 7120 h 231"/>
                <a:gd name="T82" fmla="*/ 214599 w 249"/>
                <a:gd name="T83" fmla="*/ 5085 h 231"/>
                <a:gd name="T84" fmla="*/ 230857 w 249"/>
                <a:gd name="T85" fmla="*/ 15256 h 231"/>
                <a:gd name="T86" fmla="*/ 215683 w 249"/>
                <a:gd name="T87" fmla="*/ 39667 h 231"/>
                <a:gd name="T88" fmla="*/ 211348 w 249"/>
                <a:gd name="T89" fmla="*/ 61026 h 231"/>
                <a:gd name="T90" fmla="*/ 217851 w 249"/>
                <a:gd name="T91" fmla="*/ 99676 h 231"/>
                <a:gd name="T92" fmla="*/ 214599 w 249"/>
                <a:gd name="T93" fmla="*/ 116966 h 231"/>
                <a:gd name="T94" fmla="*/ 226522 w 249"/>
                <a:gd name="T95" fmla="*/ 143411 h 231"/>
                <a:gd name="T96" fmla="*/ 256869 w 249"/>
                <a:gd name="T97" fmla="*/ 162736 h 2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9"/>
                <a:gd name="T148" fmla="*/ 0 h 231"/>
                <a:gd name="T149" fmla="*/ 249 w 249"/>
                <a:gd name="T150" fmla="*/ 231 h 23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9" h="231">
                  <a:moveTo>
                    <a:pt x="239" y="162"/>
                  </a:moveTo>
                  <a:lnTo>
                    <a:pt x="241" y="164"/>
                  </a:lnTo>
                  <a:lnTo>
                    <a:pt x="246" y="168"/>
                  </a:lnTo>
                  <a:lnTo>
                    <a:pt x="249" y="175"/>
                  </a:lnTo>
                  <a:lnTo>
                    <a:pt x="248" y="182"/>
                  </a:lnTo>
                  <a:lnTo>
                    <a:pt x="244" y="187"/>
                  </a:lnTo>
                  <a:lnTo>
                    <a:pt x="239" y="188"/>
                  </a:lnTo>
                  <a:lnTo>
                    <a:pt x="236" y="187"/>
                  </a:lnTo>
                  <a:lnTo>
                    <a:pt x="232" y="187"/>
                  </a:lnTo>
                  <a:lnTo>
                    <a:pt x="229" y="187"/>
                  </a:lnTo>
                  <a:lnTo>
                    <a:pt x="226" y="187"/>
                  </a:lnTo>
                  <a:lnTo>
                    <a:pt x="226" y="189"/>
                  </a:lnTo>
                  <a:lnTo>
                    <a:pt x="228" y="195"/>
                  </a:lnTo>
                  <a:lnTo>
                    <a:pt x="230" y="204"/>
                  </a:lnTo>
                  <a:lnTo>
                    <a:pt x="232" y="213"/>
                  </a:lnTo>
                  <a:lnTo>
                    <a:pt x="231" y="220"/>
                  </a:lnTo>
                  <a:lnTo>
                    <a:pt x="224" y="225"/>
                  </a:lnTo>
                  <a:lnTo>
                    <a:pt x="216" y="227"/>
                  </a:lnTo>
                  <a:lnTo>
                    <a:pt x="211" y="230"/>
                  </a:lnTo>
                  <a:lnTo>
                    <a:pt x="205" y="231"/>
                  </a:lnTo>
                  <a:lnTo>
                    <a:pt x="195" y="225"/>
                  </a:lnTo>
                  <a:lnTo>
                    <a:pt x="190" y="220"/>
                  </a:lnTo>
                  <a:lnTo>
                    <a:pt x="184" y="215"/>
                  </a:lnTo>
                  <a:lnTo>
                    <a:pt x="178" y="210"/>
                  </a:lnTo>
                  <a:lnTo>
                    <a:pt x="173" y="205"/>
                  </a:lnTo>
                  <a:lnTo>
                    <a:pt x="170" y="202"/>
                  </a:lnTo>
                  <a:lnTo>
                    <a:pt x="165" y="198"/>
                  </a:lnTo>
                  <a:lnTo>
                    <a:pt x="163" y="196"/>
                  </a:lnTo>
                  <a:lnTo>
                    <a:pt x="161" y="195"/>
                  </a:lnTo>
                  <a:lnTo>
                    <a:pt x="158" y="194"/>
                  </a:lnTo>
                  <a:lnTo>
                    <a:pt x="157" y="194"/>
                  </a:lnTo>
                  <a:lnTo>
                    <a:pt x="154" y="196"/>
                  </a:lnTo>
                  <a:lnTo>
                    <a:pt x="146" y="202"/>
                  </a:lnTo>
                  <a:lnTo>
                    <a:pt x="140" y="206"/>
                  </a:lnTo>
                  <a:lnTo>
                    <a:pt x="132" y="210"/>
                  </a:lnTo>
                  <a:lnTo>
                    <a:pt x="123" y="213"/>
                  </a:lnTo>
                  <a:lnTo>
                    <a:pt x="114" y="216"/>
                  </a:lnTo>
                  <a:lnTo>
                    <a:pt x="104" y="219"/>
                  </a:lnTo>
                  <a:lnTo>
                    <a:pt x="95" y="220"/>
                  </a:lnTo>
                  <a:lnTo>
                    <a:pt x="89" y="221"/>
                  </a:lnTo>
                  <a:lnTo>
                    <a:pt x="85" y="223"/>
                  </a:lnTo>
                  <a:lnTo>
                    <a:pt x="81" y="223"/>
                  </a:lnTo>
                  <a:lnTo>
                    <a:pt x="78" y="223"/>
                  </a:lnTo>
                  <a:lnTo>
                    <a:pt x="73" y="221"/>
                  </a:lnTo>
                  <a:lnTo>
                    <a:pt x="67" y="219"/>
                  </a:lnTo>
                  <a:lnTo>
                    <a:pt x="62" y="218"/>
                  </a:lnTo>
                  <a:lnTo>
                    <a:pt x="57" y="216"/>
                  </a:lnTo>
                  <a:lnTo>
                    <a:pt x="52" y="215"/>
                  </a:lnTo>
                  <a:lnTo>
                    <a:pt x="49" y="215"/>
                  </a:lnTo>
                  <a:lnTo>
                    <a:pt x="46" y="213"/>
                  </a:lnTo>
                  <a:lnTo>
                    <a:pt x="44" y="210"/>
                  </a:lnTo>
                  <a:lnTo>
                    <a:pt x="44" y="204"/>
                  </a:lnTo>
                  <a:lnTo>
                    <a:pt x="43" y="197"/>
                  </a:lnTo>
                  <a:lnTo>
                    <a:pt x="40" y="188"/>
                  </a:lnTo>
                  <a:lnTo>
                    <a:pt x="33" y="180"/>
                  </a:lnTo>
                  <a:lnTo>
                    <a:pt x="25" y="173"/>
                  </a:lnTo>
                  <a:lnTo>
                    <a:pt x="16" y="167"/>
                  </a:lnTo>
                  <a:lnTo>
                    <a:pt x="9" y="164"/>
                  </a:lnTo>
                  <a:lnTo>
                    <a:pt x="3" y="162"/>
                  </a:lnTo>
                  <a:lnTo>
                    <a:pt x="1" y="157"/>
                  </a:lnTo>
                  <a:lnTo>
                    <a:pt x="0" y="151"/>
                  </a:lnTo>
                  <a:lnTo>
                    <a:pt x="0" y="143"/>
                  </a:lnTo>
                  <a:lnTo>
                    <a:pt x="0" y="136"/>
                  </a:lnTo>
                  <a:lnTo>
                    <a:pt x="1" y="130"/>
                  </a:lnTo>
                  <a:lnTo>
                    <a:pt x="5" y="129"/>
                  </a:lnTo>
                  <a:lnTo>
                    <a:pt x="12" y="129"/>
                  </a:lnTo>
                  <a:lnTo>
                    <a:pt x="20" y="128"/>
                  </a:lnTo>
                  <a:lnTo>
                    <a:pt x="27" y="129"/>
                  </a:lnTo>
                  <a:lnTo>
                    <a:pt x="36" y="132"/>
                  </a:lnTo>
                  <a:lnTo>
                    <a:pt x="42" y="135"/>
                  </a:lnTo>
                  <a:lnTo>
                    <a:pt x="49" y="138"/>
                  </a:lnTo>
                  <a:lnTo>
                    <a:pt x="57" y="142"/>
                  </a:lnTo>
                  <a:lnTo>
                    <a:pt x="65" y="147"/>
                  </a:lnTo>
                  <a:lnTo>
                    <a:pt x="72" y="149"/>
                  </a:lnTo>
                  <a:lnTo>
                    <a:pt x="79" y="151"/>
                  </a:lnTo>
                  <a:lnTo>
                    <a:pt x="82" y="151"/>
                  </a:lnTo>
                  <a:lnTo>
                    <a:pt x="85" y="149"/>
                  </a:lnTo>
                  <a:lnTo>
                    <a:pt x="86" y="141"/>
                  </a:lnTo>
                  <a:lnTo>
                    <a:pt x="86" y="133"/>
                  </a:lnTo>
                  <a:lnTo>
                    <a:pt x="81" y="126"/>
                  </a:lnTo>
                  <a:lnTo>
                    <a:pt x="69" y="121"/>
                  </a:lnTo>
                  <a:lnTo>
                    <a:pt x="56" y="118"/>
                  </a:lnTo>
                  <a:lnTo>
                    <a:pt x="50" y="117"/>
                  </a:lnTo>
                  <a:lnTo>
                    <a:pt x="44" y="117"/>
                  </a:lnTo>
                  <a:lnTo>
                    <a:pt x="35" y="115"/>
                  </a:lnTo>
                  <a:lnTo>
                    <a:pt x="24" y="115"/>
                  </a:lnTo>
                  <a:lnTo>
                    <a:pt x="17" y="115"/>
                  </a:lnTo>
                  <a:lnTo>
                    <a:pt x="12" y="114"/>
                  </a:lnTo>
                  <a:lnTo>
                    <a:pt x="8" y="111"/>
                  </a:lnTo>
                  <a:lnTo>
                    <a:pt x="3" y="104"/>
                  </a:lnTo>
                  <a:lnTo>
                    <a:pt x="2" y="96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11" y="84"/>
                  </a:lnTo>
                  <a:lnTo>
                    <a:pt x="20" y="86"/>
                  </a:lnTo>
                  <a:lnTo>
                    <a:pt x="28" y="84"/>
                  </a:lnTo>
                  <a:lnTo>
                    <a:pt x="29" y="79"/>
                  </a:lnTo>
                  <a:lnTo>
                    <a:pt x="26" y="73"/>
                  </a:lnTo>
                  <a:lnTo>
                    <a:pt x="23" y="71"/>
                  </a:lnTo>
                  <a:lnTo>
                    <a:pt x="19" y="68"/>
                  </a:lnTo>
                  <a:lnTo>
                    <a:pt x="13" y="62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3" y="44"/>
                  </a:lnTo>
                  <a:lnTo>
                    <a:pt x="8" y="39"/>
                  </a:lnTo>
                  <a:lnTo>
                    <a:pt x="14" y="37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4" y="27"/>
                  </a:lnTo>
                  <a:lnTo>
                    <a:pt x="25" y="21"/>
                  </a:lnTo>
                  <a:lnTo>
                    <a:pt x="25" y="18"/>
                  </a:lnTo>
                  <a:lnTo>
                    <a:pt x="28" y="15"/>
                  </a:lnTo>
                  <a:lnTo>
                    <a:pt x="33" y="14"/>
                  </a:lnTo>
                  <a:lnTo>
                    <a:pt x="40" y="13"/>
                  </a:lnTo>
                  <a:lnTo>
                    <a:pt x="46" y="9"/>
                  </a:lnTo>
                  <a:lnTo>
                    <a:pt x="51" y="7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1" y="0"/>
                  </a:lnTo>
                  <a:lnTo>
                    <a:pt x="88" y="3"/>
                  </a:lnTo>
                  <a:lnTo>
                    <a:pt x="88" y="9"/>
                  </a:lnTo>
                  <a:lnTo>
                    <a:pt x="85" y="18"/>
                  </a:lnTo>
                  <a:lnTo>
                    <a:pt x="81" y="23"/>
                  </a:lnTo>
                  <a:lnTo>
                    <a:pt x="82" y="27"/>
                  </a:lnTo>
                  <a:lnTo>
                    <a:pt x="88" y="26"/>
                  </a:lnTo>
                  <a:lnTo>
                    <a:pt x="95" y="23"/>
                  </a:lnTo>
                  <a:lnTo>
                    <a:pt x="100" y="24"/>
                  </a:lnTo>
                  <a:lnTo>
                    <a:pt x="102" y="27"/>
                  </a:lnTo>
                  <a:lnTo>
                    <a:pt x="104" y="34"/>
                  </a:lnTo>
                  <a:lnTo>
                    <a:pt x="110" y="41"/>
                  </a:lnTo>
                  <a:lnTo>
                    <a:pt x="117" y="46"/>
                  </a:lnTo>
                  <a:lnTo>
                    <a:pt x="124" y="47"/>
                  </a:lnTo>
                  <a:lnTo>
                    <a:pt x="127" y="45"/>
                  </a:lnTo>
                  <a:lnTo>
                    <a:pt x="127" y="38"/>
                  </a:lnTo>
                  <a:lnTo>
                    <a:pt x="126" y="31"/>
                  </a:lnTo>
                  <a:lnTo>
                    <a:pt x="125" y="27"/>
                  </a:lnTo>
                  <a:lnTo>
                    <a:pt x="129" y="27"/>
                  </a:lnTo>
                  <a:lnTo>
                    <a:pt x="134" y="33"/>
                  </a:lnTo>
                  <a:lnTo>
                    <a:pt x="140" y="39"/>
                  </a:lnTo>
                  <a:lnTo>
                    <a:pt x="145" y="47"/>
                  </a:lnTo>
                  <a:lnTo>
                    <a:pt x="146" y="58"/>
                  </a:lnTo>
                  <a:lnTo>
                    <a:pt x="147" y="69"/>
                  </a:lnTo>
                  <a:lnTo>
                    <a:pt x="148" y="80"/>
                  </a:lnTo>
                  <a:lnTo>
                    <a:pt x="152" y="83"/>
                  </a:lnTo>
                  <a:lnTo>
                    <a:pt x="155" y="75"/>
                  </a:lnTo>
                  <a:lnTo>
                    <a:pt x="158" y="64"/>
                  </a:lnTo>
                  <a:lnTo>
                    <a:pt x="161" y="57"/>
                  </a:lnTo>
                  <a:lnTo>
                    <a:pt x="162" y="51"/>
                  </a:lnTo>
                  <a:lnTo>
                    <a:pt x="160" y="46"/>
                  </a:lnTo>
                  <a:lnTo>
                    <a:pt x="157" y="39"/>
                  </a:lnTo>
                  <a:lnTo>
                    <a:pt x="156" y="33"/>
                  </a:lnTo>
                  <a:lnTo>
                    <a:pt x="157" y="27"/>
                  </a:lnTo>
                  <a:lnTo>
                    <a:pt x="160" y="22"/>
                  </a:lnTo>
                  <a:lnTo>
                    <a:pt x="164" y="20"/>
                  </a:lnTo>
                  <a:lnTo>
                    <a:pt x="169" y="21"/>
                  </a:lnTo>
                  <a:lnTo>
                    <a:pt x="173" y="23"/>
                  </a:lnTo>
                  <a:lnTo>
                    <a:pt x="179" y="26"/>
                  </a:lnTo>
                  <a:lnTo>
                    <a:pt x="181" y="24"/>
                  </a:lnTo>
                  <a:lnTo>
                    <a:pt x="183" y="22"/>
                  </a:lnTo>
                  <a:lnTo>
                    <a:pt x="181" y="19"/>
                  </a:lnTo>
                  <a:lnTo>
                    <a:pt x="181" y="18"/>
                  </a:lnTo>
                  <a:lnTo>
                    <a:pt x="179" y="15"/>
                  </a:lnTo>
                  <a:lnTo>
                    <a:pt x="175" y="11"/>
                  </a:lnTo>
                  <a:lnTo>
                    <a:pt x="172" y="7"/>
                  </a:lnTo>
                  <a:lnTo>
                    <a:pt x="179" y="5"/>
                  </a:lnTo>
                  <a:lnTo>
                    <a:pt x="185" y="5"/>
                  </a:lnTo>
                  <a:lnTo>
                    <a:pt x="192" y="5"/>
                  </a:lnTo>
                  <a:lnTo>
                    <a:pt x="198" y="5"/>
                  </a:lnTo>
                  <a:lnTo>
                    <a:pt x="203" y="6"/>
                  </a:lnTo>
                  <a:lnTo>
                    <a:pt x="208" y="8"/>
                  </a:lnTo>
                  <a:lnTo>
                    <a:pt x="211" y="11"/>
                  </a:lnTo>
                  <a:lnTo>
                    <a:pt x="213" y="15"/>
                  </a:lnTo>
                  <a:lnTo>
                    <a:pt x="211" y="21"/>
                  </a:lnTo>
                  <a:lnTo>
                    <a:pt x="207" y="31"/>
                  </a:lnTo>
                  <a:lnTo>
                    <a:pt x="203" y="37"/>
                  </a:lnTo>
                  <a:lnTo>
                    <a:pt x="199" y="39"/>
                  </a:lnTo>
                  <a:lnTo>
                    <a:pt x="195" y="42"/>
                  </a:lnTo>
                  <a:lnTo>
                    <a:pt x="192" y="45"/>
                  </a:lnTo>
                  <a:lnTo>
                    <a:pt x="193" y="52"/>
                  </a:lnTo>
                  <a:lnTo>
                    <a:pt x="195" y="60"/>
                  </a:lnTo>
                  <a:lnTo>
                    <a:pt x="196" y="69"/>
                  </a:lnTo>
                  <a:lnTo>
                    <a:pt x="198" y="79"/>
                  </a:lnTo>
                  <a:lnTo>
                    <a:pt x="199" y="89"/>
                  </a:lnTo>
                  <a:lnTo>
                    <a:pt x="201" y="98"/>
                  </a:lnTo>
                  <a:lnTo>
                    <a:pt x="201" y="105"/>
                  </a:lnTo>
                  <a:lnTo>
                    <a:pt x="200" y="110"/>
                  </a:lnTo>
                  <a:lnTo>
                    <a:pt x="199" y="112"/>
                  </a:lnTo>
                  <a:lnTo>
                    <a:pt x="198" y="115"/>
                  </a:lnTo>
                  <a:lnTo>
                    <a:pt x="198" y="122"/>
                  </a:lnTo>
                  <a:lnTo>
                    <a:pt x="201" y="130"/>
                  </a:lnTo>
                  <a:lnTo>
                    <a:pt x="205" y="136"/>
                  </a:lnTo>
                  <a:lnTo>
                    <a:pt x="209" y="141"/>
                  </a:lnTo>
                  <a:lnTo>
                    <a:pt x="216" y="147"/>
                  </a:lnTo>
                  <a:lnTo>
                    <a:pt x="224" y="153"/>
                  </a:lnTo>
                  <a:lnTo>
                    <a:pt x="231" y="158"/>
                  </a:lnTo>
                  <a:lnTo>
                    <a:pt x="237" y="160"/>
                  </a:lnTo>
                  <a:lnTo>
                    <a:pt x="239" y="162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78" name="Freeform 444"/>
            <p:cNvSpPr>
              <a:spLocks/>
            </p:cNvSpPr>
            <p:nvPr/>
          </p:nvSpPr>
          <p:spPr bwMode="auto">
            <a:xfrm>
              <a:off x="2653758" y="5056609"/>
              <a:ext cx="402893" cy="1012528"/>
            </a:xfrm>
            <a:custGeom>
              <a:avLst/>
              <a:gdLst>
                <a:gd name="T0" fmla="*/ 149138 w 146"/>
                <a:gd name="T1" fmla="*/ 19348 h 367"/>
                <a:gd name="T2" fmla="*/ 187803 w 146"/>
                <a:gd name="T3" fmla="*/ 0 h 367"/>
                <a:gd name="T4" fmla="*/ 212660 w 146"/>
                <a:gd name="T5" fmla="*/ 44225 h 367"/>
                <a:gd name="T6" fmla="*/ 295514 w 146"/>
                <a:gd name="T7" fmla="*/ 85686 h 367"/>
                <a:gd name="T8" fmla="*/ 303800 w 146"/>
                <a:gd name="T9" fmla="*/ 132675 h 367"/>
                <a:gd name="T10" fmla="*/ 320370 w 146"/>
                <a:gd name="T11" fmla="*/ 157552 h 367"/>
                <a:gd name="T12" fmla="*/ 403225 w 146"/>
                <a:gd name="T13" fmla="*/ 118855 h 367"/>
                <a:gd name="T14" fmla="*/ 386654 w 146"/>
                <a:gd name="T15" fmla="*/ 176900 h 367"/>
                <a:gd name="T16" fmla="*/ 314847 w 146"/>
                <a:gd name="T17" fmla="*/ 234946 h 367"/>
                <a:gd name="T18" fmla="*/ 295514 w 146"/>
                <a:gd name="T19" fmla="*/ 273642 h 367"/>
                <a:gd name="T20" fmla="*/ 303800 w 146"/>
                <a:gd name="T21" fmla="*/ 334452 h 367"/>
                <a:gd name="T22" fmla="*/ 323132 w 146"/>
                <a:gd name="T23" fmla="*/ 356564 h 367"/>
                <a:gd name="T24" fmla="*/ 289991 w 146"/>
                <a:gd name="T25" fmla="*/ 356564 h 367"/>
                <a:gd name="T26" fmla="*/ 345227 w 146"/>
                <a:gd name="T27" fmla="*/ 389733 h 367"/>
                <a:gd name="T28" fmla="*/ 336941 w 146"/>
                <a:gd name="T29" fmla="*/ 447779 h 367"/>
                <a:gd name="T30" fmla="*/ 306561 w 146"/>
                <a:gd name="T31" fmla="*/ 467127 h 367"/>
                <a:gd name="T32" fmla="*/ 231992 w 146"/>
                <a:gd name="T33" fmla="*/ 492004 h 367"/>
                <a:gd name="T34" fmla="*/ 190565 w 146"/>
                <a:gd name="T35" fmla="*/ 558341 h 367"/>
                <a:gd name="T36" fmla="*/ 154662 w 146"/>
                <a:gd name="T37" fmla="*/ 572162 h 367"/>
                <a:gd name="T38" fmla="*/ 171233 w 146"/>
                <a:gd name="T39" fmla="*/ 597038 h 367"/>
                <a:gd name="T40" fmla="*/ 146376 w 146"/>
                <a:gd name="T41" fmla="*/ 657848 h 367"/>
                <a:gd name="T42" fmla="*/ 91140 w 146"/>
                <a:gd name="T43" fmla="*/ 721421 h 367"/>
                <a:gd name="T44" fmla="*/ 96664 w 146"/>
                <a:gd name="T45" fmla="*/ 757354 h 367"/>
                <a:gd name="T46" fmla="*/ 115996 w 146"/>
                <a:gd name="T47" fmla="*/ 779467 h 367"/>
                <a:gd name="T48" fmla="*/ 104949 w 146"/>
                <a:gd name="T49" fmla="*/ 829220 h 367"/>
                <a:gd name="T50" fmla="*/ 71807 w 146"/>
                <a:gd name="T51" fmla="*/ 878973 h 367"/>
                <a:gd name="T52" fmla="*/ 38665 w 146"/>
                <a:gd name="T53" fmla="*/ 928726 h 367"/>
                <a:gd name="T54" fmla="*/ 80093 w 146"/>
                <a:gd name="T55" fmla="*/ 1014412 h 367"/>
                <a:gd name="T56" fmla="*/ 19333 w 146"/>
                <a:gd name="T57" fmla="*/ 953603 h 367"/>
                <a:gd name="T58" fmla="*/ 2762 w 146"/>
                <a:gd name="T59" fmla="*/ 934254 h 367"/>
                <a:gd name="T60" fmla="*/ 0 w 146"/>
                <a:gd name="T61" fmla="*/ 845804 h 367"/>
                <a:gd name="T62" fmla="*/ 66284 w 146"/>
                <a:gd name="T63" fmla="*/ 425666 h 367"/>
                <a:gd name="T64" fmla="*/ 33142 w 146"/>
                <a:gd name="T65" fmla="*/ 619151 h 367"/>
                <a:gd name="T66" fmla="*/ 96664 w 146"/>
                <a:gd name="T67" fmla="*/ 240474 h 367"/>
                <a:gd name="T68" fmla="*/ 129805 w 146"/>
                <a:gd name="T69" fmla="*/ 143731 h 367"/>
                <a:gd name="T70" fmla="*/ 157423 w 146"/>
                <a:gd name="T71" fmla="*/ 91214 h 367"/>
                <a:gd name="T72" fmla="*/ 149138 w 146"/>
                <a:gd name="T73" fmla="*/ 19348 h 3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6"/>
                <a:gd name="T112" fmla="*/ 0 h 367"/>
                <a:gd name="T113" fmla="*/ 146 w 146"/>
                <a:gd name="T114" fmla="*/ 367 h 3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6" h="367">
                  <a:moveTo>
                    <a:pt x="54" y="7"/>
                  </a:moveTo>
                  <a:lnTo>
                    <a:pt x="68" y="0"/>
                  </a:lnTo>
                  <a:lnTo>
                    <a:pt x="77" y="16"/>
                  </a:lnTo>
                  <a:lnTo>
                    <a:pt x="107" y="31"/>
                  </a:lnTo>
                  <a:lnTo>
                    <a:pt x="110" y="48"/>
                  </a:lnTo>
                  <a:lnTo>
                    <a:pt x="116" y="57"/>
                  </a:lnTo>
                  <a:lnTo>
                    <a:pt x="146" y="43"/>
                  </a:lnTo>
                  <a:lnTo>
                    <a:pt x="140" y="64"/>
                  </a:lnTo>
                  <a:lnTo>
                    <a:pt x="114" y="85"/>
                  </a:lnTo>
                  <a:lnTo>
                    <a:pt x="107" y="99"/>
                  </a:lnTo>
                  <a:lnTo>
                    <a:pt x="110" y="121"/>
                  </a:lnTo>
                  <a:lnTo>
                    <a:pt x="117" y="129"/>
                  </a:lnTo>
                  <a:lnTo>
                    <a:pt x="105" y="129"/>
                  </a:lnTo>
                  <a:lnTo>
                    <a:pt x="125" y="141"/>
                  </a:lnTo>
                  <a:lnTo>
                    <a:pt x="122" y="162"/>
                  </a:lnTo>
                  <a:lnTo>
                    <a:pt x="111" y="169"/>
                  </a:lnTo>
                  <a:lnTo>
                    <a:pt x="84" y="178"/>
                  </a:lnTo>
                  <a:lnTo>
                    <a:pt x="69" y="202"/>
                  </a:lnTo>
                  <a:lnTo>
                    <a:pt x="56" y="207"/>
                  </a:lnTo>
                  <a:lnTo>
                    <a:pt x="62" y="216"/>
                  </a:lnTo>
                  <a:lnTo>
                    <a:pt x="53" y="238"/>
                  </a:lnTo>
                  <a:lnTo>
                    <a:pt x="33" y="261"/>
                  </a:lnTo>
                  <a:lnTo>
                    <a:pt x="35" y="274"/>
                  </a:lnTo>
                  <a:lnTo>
                    <a:pt x="42" y="282"/>
                  </a:lnTo>
                  <a:lnTo>
                    <a:pt x="38" y="300"/>
                  </a:lnTo>
                  <a:lnTo>
                    <a:pt x="26" y="318"/>
                  </a:lnTo>
                  <a:lnTo>
                    <a:pt x="14" y="336"/>
                  </a:lnTo>
                  <a:lnTo>
                    <a:pt x="29" y="367"/>
                  </a:lnTo>
                  <a:lnTo>
                    <a:pt x="7" y="345"/>
                  </a:lnTo>
                  <a:lnTo>
                    <a:pt x="1" y="338"/>
                  </a:lnTo>
                  <a:lnTo>
                    <a:pt x="0" y="306"/>
                  </a:lnTo>
                  <a:lnTo>
                    <a:pt x="24" y="154"/>
                  </a:lnTo>
                  <a:lnTo>
                    <a:pt x="12" y="224"/>
                  </a:lnTo>
                  <a:lnTo>
                    <a:pt x="35" y="87"/>
                  </a:lnTo>
                  <a:lnTo>
                    <a:pt x="47" y="52"/>
                  </a:lnTo>
                  <a:lnTo>
                    <a:pt x="57" y="33"/>
                  </a:lnTo>
                  <a:lnTo>
                    <a:pt x="54" y="7"/>
                  </a:lnTo>
                  <a:close/>
                </a:path>
              </a:pathLst>
            </a:custGeom>
            <a:solidFill>
              <a:srgbClr val="4BA6D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79" name="Freeform 445"/>
            <p:cNvSpPr>
              <a:spLocks/>
            </p:cNvSpPr>
            <p:nvPr/>
          </p:nvSpPr>
          <p:spPr bwMode="auto">
            <a:xfrm>
              <a:off x="2776513" y="4092878"/>
              <a:ext cx="37771" cy="18299"/>
            </a:xfrm>
            <a:custGeom>
              <a:avLst/>
              <a:gdLst>
                <a:gd name="T0" fmla="*/ 3175 w 23"/>
                <a:gd name="T1" fmla="*/ 0 h 18"/>
                <a:gd name="T2" fmla="*/ 36512 w 23"/>
                <a:gd name="T3" fmla="*/ 1058 h 18"/>
                <a:gd name="T4" fmla="*/ 33337 w 23"/>
                <a:gd name="T5" fmla="*/ 19050 h 18"/>
                <a:gd name="T6" fmla="*/ 0 w 23"/>
                <a:gd name="T7" fmla="*/ 13758 h 18"/>
                <a:gd name="T8" fmla="*/ 3175 w 2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8"/>
                <a:gd name="T17" fmla="*/ 23 w 23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8">
                  <a:moveTo>
                    <a:pt x="2" y="0"/>
                  </a:moveTo>
                  <a:lnTo>
                    <a:pt x="23" y="1"/>
                  </a:lnTo>
                  <a:lnTo>
                    <a:pt x="21" y="18"/>
                  </a:lnTo>
                  <a:lnTo>
                    <a:pt x="0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BA6D2"/>
            </a:solidFill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80" name="Freeform 448"/>
            <p:cNvSpPr>
              <a:spLocks/>
            </p:cNvSpPr>
            <p:nvPr/>
          </p:nvSpPr>
          <p:spPr bwMode="auto">
            <a:xfrm>
              <a:off x="7019477" y="4333812"/>
              <a:ext cx="103872" cy="131140"/>
            </a:xfrm>
            <a:custGeom>
              <a:avLst/>
              <a:gdLst>
                <a:gd name="T0" fmla="*/ 0 w 675"/>
                <a:gd name="T1" fmla="*/ 7073 h 773"/>
                <a:gd name="T2" fmla="*/ 12876 w 675"/>
                <a:gd name="T3" fmla="*/ 58481 h 773"/>
                <a:gd name="T4" fmla="*/ 46870 w 675"/>
                <a:gd name="T5" fmla="*/ 99883 h 773"/>
                <a:gd name="T6" fmla="*/ 103870 w 675"/>
                <a:gd name="T7" fmla="*/ 132660 h 773"/>
                <a:gd name="T8" fmla="*/ 115888 w 675"/>
                <a:gd name="T9" fmla="*/ 133350 h 773"/>
                <a:gd name="T10" fmla="*/ 96659 w 675"/>
                <a:gd name="T11" fmla="*/ 100573 h 773"/>
                <a:gd name="T12" fmla="*/ 84641 w 675"/>
                <a:gd name="T13" fmla="*/ 89878 h 773"/>
                <a:gd name="T14" fmla="*/ 84641 w 675"/>
                <a:gd name="T15" fmla="*/ 46405 h 773"/>
                <a:gd name="T16" fmla="*/ 55455 w 675"/>
                <a:gd name="T17" fmla="*/ 13456 h 773"/>
                <a:gd name="T18" fmla="*/ 49102 w 675"/>
                <a:gd name="T19" fmla="*/ 10006 h 773"/>
                <a:gd name="T20" fmla="*/ 43437 w 675"/>
                <a:gd name="T21" fmla="*/ 19149 h 773"/>
                <a:gd name="T22" fmla="*/ 24208 w 675"/>
                <a:gd name="T23" fmla="*/ 22081 h 773"/>
                <a:gd name="T24" fmla="*/ 24894 w 675"/>
                <a:gd name="T25" fmla="*/ 12076 h 773"/>
                <a:gd name="T26" fmla="*/ 2919 w 675"/>
                <a:gd name="T27" fmla="*/ 0 h 773"/>
                <a:gd name="T28" fmla="*/ 0 w 675"/>
                <a:gd name="T29" fmla="*/ 7073 h 7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5"/>
                <a:gd name="T46" fmla="*/ 0 h 773"/>
                <a:gd name="T47" fmla="*/ 675 w 675"/>
                <a:gd name="T48" fmla="*/ 773 h 773"/>
                <a:gd name="connsiteX0" fmla="*/ 0 w 8963"/>
                <a:gd name="connsiteY0" fmla="*/ 530 h 9948"/>
                <a:gd name="connsiteX1" fmla="*/ 1111 w 8963"/>
                <a:gd name="connsiteY1" fmla="*/ 4386 h 9948"/>
                <a:gd name="connsiteX2" fmla="*/ 4044 w 8963"/>
                <a:gd name="connsiteY2" fmla="*/ 7490 h 9948"/>
                <a:gd name="connsiteX3" fmla="*/ 8963 w 8963"/>
                <a:gd name="connsiteY3" fmla="*/ 9948 h 9948"/>
                <a:gd name="connsiteX4" fmla="*/ 3399 w 8963"/>
                <a:gd name="connsiteY4" fmla="*/ 7143 h 9948"/>
                <a:gd name="connsiteX5" fmla="*/ 8341 w 8963"/>
                <a:gd name="connsiteY5" fmla="*/ 7542 h 9948"/>
                <a:gd name="connsiteX6" fmla="*/ 7304 w 8963"/>
                <a:gd name="connsiteY6" fmla="*/ 6740 h 9948"/>
                <a:gd name="connsiteX7" fmla="*/ 7304 w 8963"/>
                <a:gd name="connsiteY7" fmla="*/ 3480 h 9948"/>
                <a:gd name="connsiteX8" fmla="*/ 4785 w 8963"/>
                <a:gd name="connsiteY8" fmla="*/ 1009 h 9948"/>
                <a:gd name="connsiteX9" fmla="*/ 4237 w 8963"/>
                <a:gd name="connsiteY9" fmla="*/ 750 h 9948"/>
                <a:gd name="connsiteX10" fmla="*/ 3748 w 8963"/>
                <a:gd name="connsiteY10" fmla="*/ 1436 h 9948"/>
                <a:gd name="connsiteX11" fmla="*/ 2089 w 8963"/>
                <a:gd name="connsiteY11" fmla="*/ 1656 h 9948"/>
                <a:gd name="connsiteX12" fmla="*/ 2148 w 8963"/>
                <a:gd name="connsiteY12" fmla="*/ 906 h 9948"/>
                <a:gd name="connsiteX13" fmla="*/ 252 w 8963"/>
                <a:gd name="connsiteY13" fmla="*/ 0 h 9948"/>
                <a:gd name="connsiteX14" fmla="*/ 0 w 8963"/>
                <a:gd name="connsiteY14" fmla="*/ 530 h 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63" h="9948">
                  <a:moveTo>
                    <a:pt x="0" y="530"/>
                  </a:moveTo>
                  <a:lnTo>
                    <a:pt x="1111" y="4386"/>
                  </a:lnTo>
                  <a:lnTo>
                    <a:pt x="4044" y="7490"/>
                  </a:lnTo>
                  <a:lnTo>
                    <a:pt x="8963" y="9948"/>
                  </a:lnTo>
                  <a:lnTo>
                    <a:pt x="3399" y="7143"/>
                  </a:lnTo>
                  <a:lnTo>
                    <a:pt x="8341" y="7542"/>
                  </a:lnTo>
                  <a:lnTo>
                    <a:pt x="7304" y="6740"/>
                  </a:lnTo>
                  <a:lnTo>
                    <a:pt x="7304" y="3480"/>
                  </a:lnTo>
                  <a:lnTo>
                    <a:pt x="4785" y="1009"/>
                  </a:lnTo>
                  <a:lnTo>
                    <a:pt x="4237" y="750"/>
                  </a:lnTo>
                  <a:lnTo>
                    <a:pt x="3748" y="1436"/>
                  </a:lnTo>
                  <a:lnTo>
                    <a:pt x="2089" y="1656"/>
                  </a:lnTo>
                  <a:cubicBezTo>
                    <a:pt x="2109" y="1406"/>
                    <a:pt x="2128" y="1156"/>
                    <a:pt x="2148" y="906"/>
                  </a:cubicBezTo>
                  <a:lnTo>
                    <a:pt x="252" y="0"/>
                  </a:lnTo>
                  <a:lnTo>
                    <a:pt x="0" y="530"/>
                  </a:lnTo>
                  <a:close/>
                </a:path>
              </a:pathLst>
            </a:custGeom>
            <a:solidFill>
              <a:srgbClr val="4BA6D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81" name="Freeform 450"/>
            <p:cNvSpPr>
              <a:spLocks/>
            </p:cNvSpPr>
            <p:nvPr/>
          </p:nvSpPr>
          <p:spPr bwMode="auto">
            <a:xfrm>
              <a:off x="3418624" y="2503942"/>
              <a:ext cx="173119" cy="85394"/>
            </a:xfrm>
            <a:custGeom>
              <a:avLst/>
              <a:gdLst>
                <a:gd name="T0" fmla="*/ 21055 w 114"/>
                <a:gd name="T1" fmla="*/ 0 h 54"/>
                <a:gd name="T2" fmla="*/ 39103 w 114"/>
                <a:gd name="T3" fmla="*/ 22225 h 54"/>
                <a:gd name="T4" fmla="*/ 81213 w 114"/>
                <a:gd name="T5" fmla="*/ 6350 h 54"/>
                <a:gd name="T6" fmla="*/ 132347 w 114"/>
                <a:gd name="T7" fmla="*/ 0 h 54"/>
                <a:gd name="T8" fmla="*/ 171450 w 114"/>
                <a:gd name="T9" fmla="*/ 28575 h 54"/>
                <a:gd name="T10" fmla="*/ 144379 w 114"/>
                <a:gd name="T11" fmla="*/ 60325 h 54"/>
                <a:gd name="T12" fmla="*/ 102268 w 114"/>
                <a:gd name="T13" fmla="*/ 85725 h 54"/>
                <a:gd name="T14" fmla="*/ 45118 w 114"/>
                <a:gd name="T15" fmla="*/ 66675 h 54"/>
                <a:gd name="T16" fmla="*/ 15039 w 114"/>
                <a:gd name="T17" fmla="*/ 69850 h 54"/>
                <a:gd name="T18" fmla="*/ 39103 w 114"/>
                <a:gd name="T19" fmla="*/ 57150 h 54"/>
                <a:gd name="T20" fmla="*/ 24063 w 114"/>
                <a:gd name="T21" fmla="*/ 34925 h 54"/>
                <a:gd name="T22" fmla="*/ 0 w 114"/>
                <a:gd name="T23" fmla="*/ 25400 h 54"/>
                <a:gd name="T24" fmla="*/ 21055 w 114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4"/>
                <a:gd name="T40" fmla="*/ 0 h 54"/>
                <a:gd name="T41" fmla="*/ 114 w 114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4" h="54">
                  <a:moveTo>
                    <a:pt x="14" y="0"/>
                  </a:moveTo>
                  <a:lnTo>
                    <a:pt x="26" y="14"/>
                  </a:lnTo>
                  <a:lnTo>
                    <a:pt x="54" y="4"/>
                  </a:lnTo>
                  <a:lnTo>
                    <a:pt x="88" y="0"/>
                  </a:lnTo>
                  <a:lnTo>
                    <a:pt x="114" y="18"/>
                  </a:lnTo>
                  <a:lnTo>
                    <a:pt x="96" y="38"/>
                  </a:lnTo>
                  <a:lnTo>
                    <a:pt x="68" y="54"/>
                  </a:lnTo>
                  <a:lnTo>
                    <a:pt x="30" y="42"/>
                  </a:lnTo>
                  <a:lnTo>
                    <a:pt x="10" y="44"/>
                  </a:lnTo>
                  <a:lnTo>
                    <a:pt x="26" y="36"/>
                  </a:lnTo>
                  <a:lnTo>
                    <a:pt x="16" y="22"/>
                  </a:lnTo>
                  <a:lnTo>
                    <a:pt x="0" y="1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F516A"/>
            </a:solidFill>
            <a:ln w="9525" cap="flat" cmpd="sng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82" name="Freeform 451"/>
            <p:cNvSpPr>
              <a:spLocks/>
            </p:cNvSpPr>
            <p:nvPr/>
          </p:nvSpPr>
          <p:spPr bwMode="auto">
            <a:xfrm>
              <a:off x="7815821" y="4452752"/>
              <a:ext cx="217183" cy="186038"/>
            </a:xfrm>
            <a:custGeom>
              <a:avLst/>
              <a:gdLst>
                <a:gd name="T0" fmla="*/ 153946 w 575"/>
                <a:gd name="T1" fmla="*/ 27023 h 488"/>
                <a:gd name="T2" fmla="*/ 120529 w 575"/>
                <a:gd name="T3" fmla="*/ 54046 h 488"/>
                <a:gd name="T4" fmla="*/ 87486 w 575"/>
                <a:gd name="T5" fmla="*/ 54046 h 488"/>
                <a:gd name="T6" fmla="*/ 66835 w 575"/>
                <a:gd name="T7" fmla="*/ 27023 h 488"/>
                <a:gd name="T8" fmla="*/ 40176 w 575"/>
                <a:gd name="T9" fmla="*/ 0 h 488"/>
                <a:gd name="T10" fmla="*/ 13517 w 575"/>
                <a:gd name="T11" fmla="*/ 7232 h 488"/>
                <a:gd name="T12" fmla="*/ 0 w 575"/>
                <a:gd name="T13" fmla="*/ 34255 h 488"/>
                <a:gd name="T14" fmla="*/ 27034 w 575"/>
                <a:gd name="T15" fmla="*/ 47195 h 488"/>
                <a:gd name="T16" fmla="*/ 33418 w 575"/>
                <a:gd name="T17" fmla="*/ 60517 h 488"/>
                <a:gd name="T18" fmla="*/ 40176 w 575"/>
                <a:gd name="T19" fmla="*/ 81070 h 488"/>
                <a:gd name="T20" fmla="*/ 60077 w 575"/>
                <a:gd name="T21" fmla="*/ 81070 h 488"/>
                <a:gd name="T22" fmla="*/ 73969 w 575"/>
                <a:gd name="T23" fmla="*/ 87540 h 488"/>
                <a:gd name="T24" fmla="*/ 120529 w 575"/>
                <a:gd name="T25" fmla="*/ 107712 h 488"/>
                <a:gd name="T26" fmla="*/ 167463 w 575"/>
                <a:gd name="T27" fmla="*/ 134355 h 488"/>
                <a:gd name="T28" fmla="*/ 174597 w 575"/>
                <a:gd name="T29" fmla="*/ 148057 h 488"/>
                <a:gd name="T30" fmla="*/ 147563 w 575"/>
                <a:gd name="T31" fmla="*/ 161378 h 488"/>
                <a:gd name="T32" fmla="*/ 174597 w 575"/>
                <a:gd name="T33" fmla="*/ 168229 h 488"/>
                <a:gd name="T34" fmla="*/ 194498 w 575"/>
                <a:gd name="T35" fmla="*/ 174699 h 488"/>
                <a:gd name="T36" fmla="*/ 215900 w 575"/>
                <a:gd name="T37" fmla="*/ 185737 h 488"/>
                <a:gd name="T38" fmla="*/ 215900 w 575"/>
                <a:gd name="T39" fmla="*/ 46434 h 488"/>
                <a:gd name="T40" fmla="*/ 153946 w 575"/>
                <a:gd name="T41" fmla="*/ 27023 h 4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5"/>
                <a:gd name="T64" fmla="*/ 0 h 488"/>
                <a:gd name="T65" fmla="*/ 575 w 575"/>
                <a:gd name="T66" fmla="*/ 488 h 4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5" h="488">
                  <a:moveTo>
                    <a:pt x="410" y="71"/>
                  </a:moveTo>
                  <a:lnTo>
                    <a:pt x="321" y="142"/>
                  </a:lnTo>
                  <a:lnTo>
                    <a:pt x="233" y="142"/>
                  </a:lnTo>
                  <a:lnTo>
                    <a:pt x="178" y="71"/>
                  </a:lnTo>
                  <a:lnTo>
                    <a:pt x="107" y="0"/>
                  </a:lnTo>
                  <a:lnTo>
                    <a:pt x="36" y="19"/>
                  </a:lnTo>
                  <a:lnTo>
                    <a:pt x="0" y="90"/>
                  </a:lnTo>
                  <a:lnTo>
                    <a:pt x="72" y="124"/>
                  </a:lnTo>
                  <a:lnTo>
                    <a:pt x="89" y="159"/>
                  </a:lnTo>
                  <a:lnTo>
                    <a:pt x="107" y="213"/>
                  </a:lnTo>
                  <a:lnTo>
                    <a:pt x="160" y="213"/>
                  </a:lnTo>
                  <a:lnTo>
                    <a:pt x="197" y="230"/>
                  </a:lnTo>
                  <a:lnTo>
                    <a:pt x="321" y="283"/>
                  </a:lnTo>
                  <a:lnTo>
                    <a:pt x="446" y="353"/>
                  </a:lnTo>
                  <a:lnTo>
                    <a:pt x="465" y="389"/>
                  </a:lnTo>
                  <a:lnTo>
                    <a:pt x="393" y="424"/>
                  </a:lnTo>
                  <a:lnTo>
                    <a:pt x="465" y="442"/>
                  </a:lnTo>
                  <a:lnTo>
                    <a:pt x="518" y="459"/>
                  </a:lnTo>
                  <a:lnTo>
                    <a:pt x="575" y="488"/>
                  </a:lnTo>
                  <a:lnTo>
                    <a:pt x="575" y="122"/>
                  </a:lnTo>
                  <a:lnTo>
                    <a:pt x="410" y="71"/>
                  </a:lnTo>
                  <a:close/>
                </a:path>
              </a:pathLst>
            </a:custGeom>
            <a:solidFill>
              <a:srgbClr val="4BA6D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83" name="Freeform 452"/>
            <p:cNvSpPr>
              <a:spLocks/>
            </p:cNvSpPr>
            <p:nvPr/>
          </p:nvSpPr>
          <p:spPr bwMode="auto">
            <a:xfrm>
              <a:off x="8033004" y="4498500"/>
              <a:ext cx="173119" cy="167737"/>
            </a:xfrm>
            <a:custGeom>
              <a:avLst/>
              <a:gdLst/>
              <a:ahLst/>
              <a:cxnLst>
                <a:cxn ang="0">
                  <a:pos x="353" y="302"/>
                </a:cxn>
                <a:cxn ang="0">
                  <a:pos x="336" y="249"/>
                </a:cxn>
                <a:cxn ang="0">
                  <a:pos x="372" y="214"/>
                </a:cxn>
                <a:cxn ang="0">
                  <a:pos x="283" y="161"/>
                </a:cxn>
                <a:cxn ang="0">
                  <a:pos x="247" y="108"/>
                </a:cxn>
                <a:cxn ang="0">
                  <a:pos x="122" y="37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14" y="373"/>
                </a:cxn>
                <a:cxn ang="0">
                  <a:pos x="67" y="373"/>
                </a:cxn>
                <a:cxn ang="0">
                  <a:pos x="122" y="320"/>
                </a:cxn>
                <a:cxn ang="0">
                  <a:pos x="211" y="284"/>
                </a:cxn>
                <a:cxn ang="0">
                  <a:pos x="264" y="320"/>
                </a:cxn>
                <a:cxn ang="0">
                  <a:pos x="389" y="408"/>
                </a:cxn>
                <a:cxn ang="0">
                  <a:pos x="460" y="443"/>
                </a:cxn>
                <a:cxn ang="0">
                  <a:pos x="460" y="337"/>
                </a:cxn>
                <a:cxn ang="0">
                  <a:pos x="353" y="302"/>
                </a:cxn>
              </a:cxnLst>
              <a:rect l="0" t="0" r="r" b="b"/>
              <a:pathLst>
                <a:path w="460" h="443">
                  <a:moveTo>
                    <a:pt x="353" y="302"/>
                  </a:moveTo>
                  <a:lnTo>
                    <a:pt x="336" y="249"/>
                  </a:lnTo>
                  <a:lnTo>
                    <a:pt x="372" y="214"/>
                  </a:lnTo>
                  <a:lnTo>
                    <a:pt x="283" y="161"/>
                  </a:lnTo>
                  <a:lnTo>
                    <a:pt x="247" y="108"/>
                  </a:lnTo>
                  <a:lnTo>
                    <a:pt x="122" y="37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14" y="373"/>
                  </a:lnTo>
                  <a:lnTo>
                    <a:pt x="67" y="373"/>
                  </a:lnTo>
                  <a:lnTo>
                    <a:pt x="122" y="320"/>
                  </a:lnTo>
                  <a:lnTo>
                    <a:pt x="211" y="284"/>
                  </a:lnTo>
                  <a:lnTo>
                    <a:pt x="264" y="320"/>
                  </a:lnTo>
                  <a:lnTo>
                    <a:pt x="389" y="408"/>
                  </a:lnTo>
                  <a:lnTo>
                    <a:pt x="460" y="443"/>
                  </a:lnTo>
                  <a:lnTo>
                    <a:pt x="460" y="337"/>
                  </a:lnTo>
                  <a:lnTo>
                    <a:pt x="353" y="302"/>
                  </a:lnTo>
                  <a:close/>
                </a:path>
              </a:pathLst>
            </a:custGeom>
            <a:solidFill>
              <a:srgbClr val="4BA6D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grpSp>
          <p:nvGrpSpPr>
            <p:cNvPr id="184" name="Group 453"/>
            <p:cNvGrpSpPr>
              <a:grpSpLocks/>
            </p:cNvGrpSpPr>
            <p:nvPr/>
          </p:nvGrpSpPr>
          <p:grpSpPr bwMode="auto">
            <a:xfrm>
              <a:off x="4292600" y="2708275"/>
              <a:ext cx="250825" cy="368300"/>
              <a:chOff x="2201" y="1250"/>
              <a:chExt cx="133" cy="193"/>
            </a:xfrm>
            <a:grpFill/>
          </p:grpSpPr>
          <p:sp>
            <p:nvSpPr>
              <p:cNvPr id="207" name="Freeform 454"/>
              <p:cNvSpPr>
                <a:spLocks/>
              </p:cNvSpPr>
              <p:nvPr/>
            </p:nvSpPr>
            <p:spPr bwMode="auto">
              <a:xfrm>
                <a:off x="2234" y="1250"/>
                <a:ext cx="100" cy="193"/>
              </a:xfrm>
              <a:custGeom>
                <a:avLst/>
                <a:gdLst/>
                <a:ahLst/>
                <a:cxnLst>
                  <a:cxn ang="0">
                    <a:pos x="6" y="35"/>
                  </a:cxn>
                  <a:cxn ang="0">
                    <a:pos x="4" y="33"/>
                  </a:cxn>
                  <a:cxn ang="0">
                    <a:pos x="10" y="29"/>
                  </a:cxn>
                  <a:cxn ang="0">
                    <a:pos x="9" y="25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4" y="16"/>
                  </a:cxn>
                  <a:cxn ang="0">
                    <a:pos x="1" y="18"/>
                  </a:cxn>
                  <a:cxn ang="0">
                    <a:pos x="0" y="13"/>
                  </a:cxn>
                  <a:cxn ang="0">
                    <a:pos x="0" y="8"/>
                  </a:cxn>
                  <a:cxn ang="0">
                    <a:pos x="1" y="4"/>
                  </a:cxn>
                  <a:cxn ang="0">
                    <a:pos x="5" y="0"/>
                  </a:cxn>
                  <a:cxn ang="0">
                    <a:pos x="8" y="1"/>
                  </a:cxn>
                  <a:cxn ang="0">
                    <a:pos x="7" y="6"/>
                  </a:cxn>
                  <a:cxn ang="0">
                    <a:pos x="13" y="6"/>
                  </a:cxn>
                  <a:cxn ang="0">
                    <a:pos x="11" y="11"/>
                  </a:cxn>
                  <a:cxn ang="0">
                    <a:pos x="9" y="15"/>
                  </a:cxn>
                  <a:cxn ang="0">
                    <a:pos x="13" y="17"/>
                  </a:cxn>
                  <a:cxn ang="0">
                    <a:pos x="17" y="24"/>
                  </a:cxn>
                  <a:cxn ang="0">
                    <a:pos x="19" y="29"/>
                  </a:cxn>
                  <a:cxn ang="0">
                    <a:pos x="19" y="32"/>
                  </a:cxn>
                  <a:cxn ang="0">
                    <a:pos x="23" y="32"/>
                  </a:cxn>
                  <a:cxn ang="0">
                    <a:pos x="22" y="39"/>
                  </a:cxn>
                  <a:cxn ang="0">
                    <a:pos x="24" y="40"/>
                  </a:cxn>
                  <a:cxn ang="0">
                    <a:pos x="17" y="43"/>
                  </a:cxn>
                  <a:cxn ang="0">
                    <a:pos x="11" y="44"/>
                  </a:cxn>
                  <a:cxn ang="0">
                    <a:pos x="8" y="45"/>
                  </a:cxn>
                  <a:cxn ang="0">
                    <a:pos x="4" y="45"/>
                  </a:cxn>
                  <a:cxn ang="0">
                    <a:pos x="1" y="46"/>
                  </a:cxn>
                  <a:cxn ang="0">
                    <a:pos x="5" y="42"/>
                  </a:cxn>
                  <a:cxn ang="0">
                    <a:pos x="6" y="38"/>
                  </a:cxn>
                  <a:cxn ang="0">
                    <a:pos x="3" y="37"/>
                  </a:cxn>
                </a:cxnLst>
                <a:rect l="0" t="0" r="r" b="b"/>
                <a:pathLst>
                  <a:path w="24" h="47">
                    <a:moveTo>
                      <a:pt x="3" y="37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0" y="17"/>
                      <a:pt x="0" y="16"/>
                    </a:cubicBezTo>
                    <a:cubicBezTo>
                      <a:pt x="0" y="15"/>
                      <a:pt x="0" y="13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0" y="43"/>
                      <a:pt x="9" y="43"/>
                    </a:cubicBezTo>
                    <a:cubicBezTo>
                      <a:pt x="9" y="43"/>
                      <a:pt x="8" y="45"/>
                      <a:pt x="8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4" y="38"/>
                      <a:pt x="4" y="38"/>
                      <a:pt x="4" y="38"/>
                    </a:cubicBezTo>
                    <a:lnTo>
                      <a:pt x="3" y="37"/>
                    </a:lnTo>
                    <a:close/>
                  </a:path>
                </a:pathLst>
              </a:custGeom>
              <a:solidFill>
                <a:srgbClr val="2F516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3E647E"/>
                  </a:solidFill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208" name="Freeform 455"/>
              <p:cNvSpPr>
                <a:spLocks/>
              </p:cNvSpPr>
              <p:nvPr/>
            </p:nvSpPr>
            <p:spPr bwMode="auto">
              <a:xfrm>
                <a:off x="2201" y="1331"/>
                <a:ext cx="34" cy="22"/>
              </a:xfrm>
              <a:custGeom>
                <a:avLst/>
                <a:gdLst/>
                <a:ahLst/>
                <a:cxnLst>
                  <a:cxn ang="0">
                    <a:pos x="24" y="22"/>
                  </a:cxn>
                  <a:cxn ang="0">
                    <a:pos x="0" y="18"/>
                  </a:cxn>
                  <a:cxn ang="0">
                    <a:pos x="13" y="0"/>
                  </a:cxn>
                  <a:cxn ang="0">
                    <a:pos x="27" y="3"/>
                  </a:cxn>
                  <a:cxn ang="0">
                    <a:pos x="34" y="15"/>
                  </a:cxn>
                  <a:cxn ang="0">
                    <a:pos x="24" y="22"/>
                  </a:cxn>
                </a:cxnLst>
                <a:rect l="0" t="0" r="r" b="b"/>
                <a:pathLst>
                  <a:path w="34" h="22">
                    <a:moveTo>
                      <a:pt x="24" y="22"/>
                    </a:moveTo>
                    <a:lnTo>
                      <a:pt x="0" y="18"/>
                    </a:lnTo>
                    <a:lnTo>
                      <a:pt x="13" y="0"/>
                    </a:lnTo>
                    <a:lnTo>
                      <a:pt x="27" y="3"/>
                    </a:lnTo>
                    <a:lnTo>
                      <a:pt x="34" y="15"/>
                    </a:lnTo>
                    <a:lnTo>
                      <a:pt x="24" y="22"/>
                    </a:lnTo>
                    <a:close/>
                  </a:path>
                </a:pathLst>
              </a:custGeom>
              <a:solidFill>
                <a:srgbClr val="2F516A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3E647E"/>
                  </a:solidFill>
                  <a:ea typeface="ＭＳ Ｐゴシック" pitchFamily="34" charset="-128"/>
                  <a:cs typeface="Arial" charset="0"/>
                </a:endParaRPr>
              </a:p>
            </p:txBody>
          </p:sp>
        </p:grpSp>
        <p:sp>
          <p:nvSpPr>
            <p:cNvPr id="185" name="Freeform 457"/>
            <p:cNvSpPr>
              <a:spLocks/>
            </p:cNvSpPr>
            <p:nvPr/>
          </p:nvSpPr>
          <p:spPr bwMode="auto">
            <a:xfrm>
              <a:off x="4831897" y="3187094"/>
              <a:ext cx="69247" cy="48797"/>
            </a:xfrm>
            <a:custGeom>
              <a:avLst/>
              <a:gdLst>
                <a:gd name="T0" fmla="*/ 4654 w 44"/>
                <a:gd name="T1" fmla="*/ 46224 h 34"/>
                <a:gd name="T2" fmla="*/ 9309 w 44"/>
                <a:gd name="T3" fmla="*/ 46224 h 34"/>
                <a:gd name="T4" fmla="*/ 13963 w 44"/>
                <a:gd name="T5" fmla="*/ 44824 h 34"/>
                <a:gd name="T6" fmla="*/ 20169 w 44"/>
                <a:gd name="T7" fmla="*/ 46224 h 34"/>
                <a:gd name="T8" fmla="*/ 26374 w 44"/>
                <a:gd name="T9" fmla="*/ 39221 h 34"/>
                <a:gd name="T10" fmla="*/ 31029 w 44"/>
                <a:gd name="T11" fmla="*/ 47625 h 34"/>
                <a:gd name="T12" fmla="*/ 32580 w 44"/>
                <a:gd name="T13" fmla="*/ 44824 h 34"/>
                <a:gd name="T14" fmla="*/ 38786 w 44"/>
                <a:gd name="T15" fmla="*/ 47625 h 34"/>
                <a:gd name="T16" fmla="*/ 41889 w 44"/>
                <a:gd name="T17" fmla="*/ 46224 h 34"/>
                <a:gd name="T18" fmla="*/ 40337 w 44"/>
                <a:gd name="T19" fmla="*/ 42022 h 34"/>
                <a:gd name="T20" fmla="*/ 43440 w 44"/>
                <a:gd name="T21" fmla="*/ 40621 h 34"/>
                <a:gd name="T22" fmla="*/ 40337 w 44"/>
                <a:gd name="T23" fmla="*/ 39221 h 34"/>
                <a:gd name="T24" fmla="*/ 44992 w 44"/>
                <a:gd name="T25" fmla="*/ 35018 h 34"/>
                <a:gd name="T26" fmla="*/ 48094 w 44"/>
                <a:gd name="T27" fmla="*/ 35018 h 34"/>
                <a:gd name="T28" fmla="*/ 49646 w 44"/>
                <a:gd name="T29" fmla="*/ 35018 h 34"/>
                <a:gd name="T30" fmla="*/ 49646 w 44"/>
                <a:gd name="T31" fmla="*/ 28015 h 34"/>
                <a:gd name="T32" fmla="*/ 46543 w 44"/>
                <a:gd name="T33" fmla="*/ 26614 h 34"/>
                <a:gd name="T34" fmla="*/ 48094 w 44"/>
                <a:gd name="T35" fmla="*/ 22412 h 34"/>
                <a:gd name="T36" fmla="*/ 51197 w 44"/>
                <a:gd name="T37" fmla="*/ 22412 h 34"/>
                <a:gd name="T38" fmla="*/ 57403 w 44"/>
                <a:gd name="T39" fmla="*/ 18210 h 34"/>
                <a:gd name="T40" fmla="*/ 58954 w 44"/>
                <a:gd name="T41" fmla="*/ 16809 h 34"/>
                <a:gd name="T42" fmla="*/ 62057 w 44"/>
                <a:gd name="T43" fmla="*/ 18210 h 34"/>
                <a:gd name="T44" fmla="*/ 60506 w 44"/>
                <a:gd name="T45" fmla="*/ 14007 h 34"/>
                <a:gd name="T46" fmla="*/ 63609 w 44"/>
                <a:gd name="T47" fmla="*/ 12607 h 34"/>
                <a:gd name="T48" fmla="*/ 68263 w 44"/>
                <a:gd name="T49" fmla="*/ 15408 h 34"/>
                <a:gd name="T50" fmla="*/ 65160 w 44"/>
                <a:gd name="T51" fmla="*/ 9805 h 34"/>
                <a:gd name="T52" fmla="*/ 63609 w 44"/>
                <a:gd name="T53" fmla="*/ 7004 h 34"/>
                <a:gd name="T54" fmla="*/ 62057 w 44"/>
                <a:gd name="T55" fmla="*/ 2801 h 34"/>
                <a:gd name="T56" fmla="*/ 58954 w 44"/>
                <a:gd name="T57" fmla="*/ 0 h 34"/>
                <a:gd name="T58" fmla="*/ 55852 w 44"/>
                <a:gd name="T59" fmla="*/ 4202 h 34"/>
                <a:gd name="T60" fmla="*/ 55852 w 44"/>
                <a:gd name="T61" fmla="*/ 8404 h 34"/>
                <a:gd name="T62" fmla="*/ 52749 w 44"/>
                <a:gd name="T63" fmla="*/ 7004 h 34"/>
                <a:gd name="T64" fmla="*/ 51197 w 44"/>
                <a:gd name="T65" fmla="*/ 7004 h 34"/>
                <a:gd name="T66" fmla="*/ 48094 w 44"/>
                <a:gd name="T67" fmla="*/ 8404 h 34"/>
                <a:gd name="T68" fmla="*/ 46543 w 44"/>
                <a:gd name="T69" fmla="*/ 8404 h 34"/>
                <a:gd name="T70" fmla="*/ 44992 w 44"/>
                <a:gd name="T71" fmla="*/ 9805 h 34"/>
                <a:gd name="T72" fmla="*/ 43440 w 44"/>
                <a:gd name="T73" fmla="*/ 9805 h 34"/>
                <a:gd name="T74" fmla="*/ 43440 w 44"/>
                <a:gd name="T75" fmla="*/ 9805 h 34"/>
                <a:gd name="T76" fmla="*/ 38786 w 44"/>
                <a:gd name="T77" fmla="*/ 9805 h 34"/>
                <a:gd name="T78" fmla="*/ 35683 w 44"/>
                <a:gd name="T79" fmla="*/ 9805 h 34"/>
                <a:gd name="T80" fmla="*/ 34132 w 44"/>
                <a:gd name="T81" fmla="*/ 9805 h 34"/>
                <a:gd name="T82" fmla="*/ 32580 w 44"/>
                <a:gd name="T83" fmla="*/ 9805 h 34"/>
                <a:gd name="T84" fmla="*/ 32580 w 44"/>
                <a:gd name="T85" fmla="*/ 9805 h 34"/>
                <a:gd name="T86" fmla="*/ 26374 w 44"/>
                <a:gd name="T87" fmla="*/ 15408 h 34"/>
                <a:gd name="T88" fmla="*/ 24823 w 44"/>
                <a:gd name="T89" fmla="*/ 18210 h 34"/>
                <a:gd name="T90" fmla="*/ 18617 w 44"/>
                <a:gd name="T91" fmla="*/ 15408 h 34"/>
                <a:gd name="T92" fmla="*/ 12411 w 44"/>
                <a:gd name="T93" fmla="*/ 14007 h 34"/>
                <a:gd name="T94" fmla="*/ 7757 w 44"/>
                <a:gd name="T95" fmla="*/ 14007 h 34"/>
                <a:gd name="T96" fmla="*/ 6206 w 44"/>
                <a:gd name="T97" fmla="*/ 15408 h 34"/>
                <a:gd name="T98" fmla="*/ 0 w 44"/>
                <a:gd name="T99" fmla="*/ 21011 h 34"/>
                <a:gd name="T100" fmla="*/ 1551 w 44"/>
                <a:gd name="T101" fmla="*/ 23813 h 34"/>
                <a:gd name="T102" fmla="*/ 6206 w 44"/>
                <a:gd name="T103" fmla="*/ 23813 h 34"/>
                <a:gd name="T104" fmla="*/ 4654 w 44"/>
                <a:gd name="T105" fmla="*/ 26614 h 34"/>
                <a:gd name="T106" fmla="*/ 1551 w 44"/>
                <a:gd name="T107" fmla="*/ 26614 h 34"/>
                <a:gd name="T108" fmla="*/ 3103 w 44"/>
                <a:gd name="T109" fmla="*/ 29415 h 34"/>
                <a:gd name="T110" fmla="*/ 4654 w 44"/>
                <a:gd name="T111" fmla="*/ 30816 h 34"/>
                <a:gd name="T112" fmla="*/ 3103 w 44"/>
                <a:gd name="T113" fmla="*/ 36419 h 34"/>
                <a:gd name="T114" fmla="*/ 7757 w 44"/>
                <a:gd name="T115" fmla="*/ 40621 h 34"/>
                <a:gd name="T116" fmla="*/ 7757 w 44"/>
                <a:gd name="T117" fmla="*/ 43423 h 34"/>
                <a:gd name="T118" fmla="*/ 4654 w 44"/>
                <a:gd name="T119" fmla="*/ 44824 h 34"/>
                <a:gd name="T120" fmla="*/ 4654 w 44"/>
                <a:gd name="T121" fmla="*/ 46224 h 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"/>
                <a:gd name="T184" fmla="*/ 0 h 34"/>
                <a:gd name="T185" fmla="*/ 44 w 44"/>
                <a:gd name="T186" fmla="*/ 34 h 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" h="34">
                  <a:moveTo>
                    <a:pt x="3" y="33"/>
                  </a:moveTo>
                  <a:lnTo>
                    <a:pt x="6" y="33"/>
                  </a:lnTo>
                  <a:lnTo>
                    <a:pt x="9" y="32"/>
                  </a:lnTo>
                  <a:lnTo>
                    <a:pt x="13" y="33"/>
                  </a:lnTo>
                  <a:lnTo>
                    <a:pt x="17" y="28"/>
                  </a:lnTo>
                  <a:lnTo>
                    <a:pt x="20" y="34"/>
                  </a:lnTo>
                  <a:lnTo>
                    <a:pt x="21" y="32"/>
                  </a:lnTo>
                  <a:lnTo>
                    <a:pt x="25" y="34"/>
                  </a:lnTo>
                  <a:lnTo>
                    <a:pt x="27" y="33"/>
                  </a:lnTo>
                  <a:lnTo>
                    <a:pt x="26" y="30"/>
                  </a:lnTo>
                  <a:lnTo>
                    <a:pt x="28" y="29"/>
                  </a:lnTo>
                  <a:lnTo>
                    <a:pt x="26" y="28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32" y="25"/>
                  </a:lnTo>
                  <a:lnTo>
                    <a:pt x="32" y="20"/>
                  </a:lnTo>
                  <a:lnTo>
                    <a:pt x="30" y="19"/>
                  </a:lnTo>
                  <a:lnTo>
                    <a:pt x="31" y="16"/>
                  </a:lnTo>
                  <a:lnTo>
                    <a:pt x="33" y="16"/>
                  </a:lnTo>
                  <a:lnTo>
                    <a:pt x="37" y="13"/>
                  </a:lnTo>
                  <a:lnTo>
                    <a:pt x="38" y="12"/>
                  </a:lnTo>
                  <a:lnTo>
                    <a:pt x="40" y="13"/>
                  </a:lnTo>
                  <a:lnTo>
                    <a:pt x="39" y="10"/>
                  </a:lnTo>
                  <a:lnTo>
                    <a:pt x="41" y="9"/>
                  </a:lnTo>
                  <a:lnTo>
                    <a:pt x="44" y="11"/>
                  </a:lnTo>
                  <a:lnTo>
                    <a:pt x="42" y="7"/>
                  </a:lnTo>
                  <a:lnTo>
                    <a:pt x="41" y="5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3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1" y="6"/>
                  </a:lnTo>
                  <a:lnTo>
                    <a:pt x="30" y="6"/>
                  </a:lnTo>
                  <a:lnTo>
                    <a:pt x="29" y="7"/>
                  </a:lnTo>
                  <a:lnTo>
                    <a:pt x="28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17" y="11"/>
                  </a:lnTo>
                  <a:lnTo>
                    <a:pt x="16" y="13"/>
                  </a:lnTo>
                  <a:lnTo>
                    <a:pt x="12" y="11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2" y="26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3" y="32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rgbClr val="2F516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86" name="Freeform 458"/>
            <p:cNvSpPr>
              <a:spLocks/>
            </p:cNvSpPr>
            <p:nvPr/>
          </p:nvSpPr>
          <p:spPr bwMode="auto">
            <a:xfrm>
              <a:off x="5275707" y="3556116"/>
              <a:ext cx="72396" cy="45748"/>
            </a:xfrm>
            <a:custGeom>
              <a:avLst/>
              <a:gdLst>
                <a:gd name="T0" fmla="*/ 0 w 46"/>
                <a:gd name="T1" fmla="*/ 23812 h 28"/>
                <a:gd name="T2" fmla="*/ 4762 w 46"/>
                <a:gd name="T3" fmla="*/ 26988 h 28"/>
                <a:gd name="T4" fmla="*/ 19050 w 46"/>
                <a:gd name="T5" fmla="*/ 22225 h 28"/>
                <a:gd name="T6" fmla="*/ 20637 w 46"/>
                <a:gd name="T7" fmla="*/ 12700 h 28"/>
                <a:gd name="T8" fmla="*/ 42862 w 46"/>
                <a:gd name="T9" fmla="*/ 14288 h 28"/>
                <a:gd name="T10" fmla="*/ 73025 w 46"/>
                <a:gd name="T11" fmla="*/ 0 h 28"/>
                <a:gd name="T12" fmla="*/ 73025 w 46"/>
                <a:gd name="T13" fmla="*/ 1588 h 28"/>
                <a:gd name="T14" fmla="*/ 52388 w 46"/>
                <a:gd name="T15" fmla="*/ 17463 h 28"/>
                <a:gd name="T16" fmla="*/ 57150 w 46"/>
                <a:gd name="T17" fmla="*/ 28575 h 28"/>
                <a:gd name="T18" fmla="*/ 42862 w 46"/>
                <a:gd name="T19" fmla="*/ 33338 h 28"/>
                <a:gd name="T20" fmla="*/ 23812 w 46"/>
                <a:gd name="T21" fmla="*/ 44450 h 28"/>
                <a:gd name="T22" fmla="*/ 20637 w 46"/>
                <a:gd name="T23" fmla="*/ 44450 h 28"/>
                <a:gd name="T24" fmla="*/ 12700 w 46"/>
                <a:gd name="T25" fmla="*/ 41275 h 28"/>
                <a:gd name="T26" fmla="*/ 3175 w 46"/>
                <a:gd name="T27" fmla="*/ 36513 h 28"/>
                <a:gd name="T28" fmla="*/ 0 w 46"/>
                <a:gd name="T29" fmla="*/ 23812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28"/>
                <a:gd name="T47" fmla="*/ 46 w 46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4BA6D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87" name="Freeform 507"/>
            <p:cNvSpPr>
              <a:spLocks/>
            </p:cNvSpPr>
            <p:nvPr/>
          </p:nvSpPr>
          <p:spPr bwMode="auto">
            <a:xfrm>
              <a:off x="6342744" y="2943111"/>
              <a:ext cx="1507699" cy="1046075"/>
            </a:xfrm>
            <a:custGeom>
              <a:avLst/>
              <a:gdLst>
                <a:gd name="T0" fmla="*/ 1333500 w 950"/>
                <a:gd name="T1" fmla="*/ 139700 h 660"/>
                <a:gd name="T2" fmla="*/ 1162050 w 950"/>
                <a:gd name="T3" fmla="*/ 38100 h 660"/>
                <a:gd name="T4" fmla="*/ 1060450 w 950"/>
                <a:gd name="T5" fmla="*/ 139700 h 660"/>
                <a:gd name="T6" fmla="*/ 1060450 w 950"/>
                <a:gd name="T7" fmla="*/ 139700 h 660"/>
                <a:gd name="T8" fmla="*/ 1063625 w 950"/>
                <a:gd name="T9" fmla="*/ 142875 h 660"/>
                <a:gd name="T10" fmla="*/ 1066800 w 950"/>
                <a:gd name="T11" fmla="*/ 146050 h 660"/>
                <a:gd name="T12" fmla="*/ 1073150 w 950"/>
                <a:gd name="T13" fmla="*/ 146050 h 660"/>
                <a:gd name="T14" fmla="*/ 1073150 w 950"/>
                <a:gd name="T15" fmla="*/ 149225 h 660"/>
                <a:gd name="T16" fmla="*/ 1076325 w 950"/>
                <a:gd name="T17" fmla="*/ 149225 h 660"/>
                <a:gd name="T18" fmla="*/ 1076325 w 950"/>
                <a:gd name="T19" fmla="*/ 149225 h 660"/>
                <a:gd name="T20" fmla="*/ 1073150 w 950"/>
                <a:gd name="T21" fmla="*/ 146050 h 660"/>
                <a:gd name="T22" fmla="*/ 1069975 w 950"/>
                <a:gd name="T23" fmla="*/ 146050 h 660"/>
                <a:gd name="T24" fmla="*/ 1066800 w 950"/>
                <a:gd name="T25" fmla="*/ 142875 h 660"/>
                <a:gd name="T26" fmla="*/ 1060450 w 950"/>
                <a:gd name="T27" fmla="*/ 142875 h 660"/>
                <a:gd name="T28" fmla="*/ 1060450 w 950"/>
                <a:gd name="T29" fmla="*/ 139700 h 660"/>
                <a:gd name="T30" fmla="*/ 1044575 w 950"/>
                <a:gd name="T31" fmla="*/ 171450 h 660"/>
                <a:gd name="T32" fmla="*/ 1130300 w 950"/>
                <a:gd name="T33" fmla="*/ 250825 h 660"/>
                <a:gd name="T34" fmla="*/ 949325 w 950"/>
                <a:gd name="T35" fmla="*/ 320675 h 660"/>
                <a:gd name="T36" fmla="*/ 762000 w 950"/>
                <a:gd name="T37" fmla="*/ 438150 h 660"/>
                <a:gd name="T38" fmla="*/ 517525 w 950"/>
                <a:gd name="T39" fmla="*/ 320675 h 660"/>
                <a:gd name="T40" fmla="*/ 358775 w 950"/>
                <a:gd name="T41" fmla="*/ 187325 h 660"/>
                <a:gd name="T42" fmla="*/ 352425 w 950"/>
                <a:gd name="T43" fmla="*/ 180975 h 660"/>
                <a:gd name="T44" fmla="*/ 349250 w 950"/>
                <a:gd name="T45" fmla="*/ 184150 h 660"/>
                <a:gd name="T46" fmla="*/ 346075 w 950"/>
                <a:gd name="T47" fmla="*/ 193675 h 660"/>
                <a:gd name="T48" fmla="*/ 346075 w 950"/>
                <a:gd name="T49" fmla="*/ 193675 h 660"/>
                <a:gd name="T50" fmla="*/ 346075 w 950"/>
                <a:gd name="T51" fmla="*/ 193675 h 660"/>
                <a:gd name="T52" fmla="*/ 352425 w 950"/>
                <a:gd name="T53" fmla="*/ 180975 h 660"/>
                <a:gd name="T54" fmla="*/ 346075 w 950"/>
                <a:gd name="T55" fmla="*/ 171450 h 660"/>
                <a:gd name="T56" fmla="*/ 330200 w 950"/>
                <a:gd name="T57" fmla="*/ 180975 h 660"/>
                <a:gd name="T58" fmla="*/ 225425 w 950"/>
                <a:gd name="T59" fmla="*/ 225425 h 660"/>
                <a:gd name="T60" fmla="*/ 139700 w 950"/>
                <a:gd name="T61" fmla="*/ 406400 h 660"/>
                <a:gd name="T62" fmla="*/ 6350 w 950"/>
                <a:gd name="T63" fmla="*/ 485775 h 660"/>
                <a:gd name="T64" fmla="*/ 22225 w 950"/>
                <a:gd name="T65" fmla="*/ 555625 h 660"/>
                <a:gd name="T66" fmla="*/ 47625 w 950"/>
                <a:gd name="T67" fmla="*/ 587375 h 660"/>
                <a:gd name="T68" fmla="*/ 149225 w 950"/>
                <a:gd name="T69" fmla="*/ 619125 h 660"/>
                <a:gd name="T70" fmla="*/ 133350 w 950"/>
                <a:gd name="T71" fmla="*/ 704850 h 660"/>
                <a:gd name="T72" fmla="*/ 171450 w 950"/>
                <a:gd name="T73" fmla="*/ 774700 h 660"/>
                <a:gd name="T74" fmla="*/ 234950 w 950"/>
                <a:gd name="T75" fmla="*/ 806450 h 660"/>
                <a:gd name="T76" fmla="*/ 346075 w 950"/>
                <a:gd name="T77" fmla="*/ 850900 h 660"/>
                <a:gd name="T78" fmla="*/ 415925 w 950"/>
                <a:gd name="T79" fmla="*/ 866775 h 660"/>
                <a:gd name="T80" fmla="*/ 501650 w 950"/>
                <a:gd name="T81" fmla="*/ 812800 h 660"/>
                <a:gd name="T82" fmla="*/ 587375 w 950"/>
                <a:gd name="T83" fmla="*/ 838200 h 660"/>
                <a:gd name="T84" fmla="*/ 596900 w 950"/>
                <a:gd name="T85" fmla="*/ 930275 h 660"/>
                <a:gd name="T86" fmla="*/ 635000 w 950"/>
                <a:gd name="T87" fmla="*/ 977900 h 660"/>
                <a:gd name="T88" fmla="*/ 666750 w 950"/>
                <a:gd name="T89" fmla="*/ 1016000 h 660"/>
                <a:gd name="T90" fmla="*/ 793750 w 950"/>
                <a:gd name="T91" fmla="*/ 977900 h 660"/>
                <a:gd name="T92" fmla="*/ 847725 w 950"/>
                <a:gd name="T93" fmla="*/ 1016000 h 660"/>
                <a:gd name="T94" fmla="*/ 965200 w 950"/>
                <a:gd name="T95" fmla="*/ 1000125 h 660"/>
                <a:gd name="T96" fmla="*/ 1003300 w 950"/>
                <a:gd name="T97" fmla="*/ 993775 h 660"/>
                <a:gd name="T98" fmla="*/ 1114425 w 950"/>
                <a:gd name="T99" fmla="*/ 923925 h 660"/>
                <a:gd name="T100" fmla="*/ 1177925 w 950"/>
                <a:gd name="T101" fmla="*/ 812800 h 660"/>
                <a:gd name="T102" fmla="*/ 1177925 w 950"/>
                <a:gd name="T103" fmla="*/ 749300 h 660"/>
                <a:gd name="T104" fmla="*/ 1136650 w 950"/>
                <a:gd name="T105" fmla="*/ 631825 h 660"/>
                <a:gd name="T106" fmla="*/ 1193800 w 950"/>
                <a:gd name="T107" fmla="*/ 571500 h 660"/>
                <a:gd name="T108" fmla="*/ 1114425 w 950"/>
                <a:gd name="T109" fmla="*/ 561975 h 660"/>
                <a:gd name="T110" fmla="*/ 1120775 w 950"/>
                <a:gd name="T111" fmla="*/ 508000 h 660"/>
                <a:gd name="T112" fmla="*/ 1200150 w 950"/>
                <a:gd name="T113" fmla="*/ 460375 h 660"/>
                <a:gd name="T114" fmla="*/ 1209675 w 950"/>
                <a:gd name="T115" fmla="*/ 501650 h 660"/>
                <a:gd name="T116" fmla="*/ 1298575 w 950"/>
                <a:gd name="T117" fmla="*/ 415925 h 660"/>
                <a:gd name="T118" fmla="*/ 1412875 w 950"/>
                <a:gd name="T119" fmla="*/ 400050 h 660"/>
                <a:gd name="T120" fmla="*/ 1508125 w 950"/>
                <a:gd name="T121" fmla="*/ 187325 h 6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50"/>
                <a:gd name="T184" fmla="*/ 0 h 660"/>
                <a:gd name="T185" fmla="*/ 950 w 950"/>
                <a:gd name="T186" fmla="*/ 660 h 6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50" h="660">
                  <a:moveTo>
                    <a:pt x="890" y="118"/>
                  </a:moveTo>
                  <a:lnTo>
                    <a:pt x="890" y="118"/>
                  </a:lnTo>
                  <a:lnTo>
                    <a:pt x="880" y="98"/>
                  </a:lnTo>
                  <a:lnTo>
                    <a:pt x="840" y="88"/>
                  </a:lnTo>
                  <a:lnTo>
                    <a:pt x="792" y="0"/>
                  </a:lnTo>
                  <a:lnTo>
                    <a:pt x="746" y="0"/>
                  </a:lnTo>
                  <a:lnTo>
                    <a:pt x="732" y="24"/>
                  </a:lnTo>
                  <a:lnTo>
                    <a:pt x="702" y="78"/>
                  </a:lnTo>
                  <a:lnTo>
                    <a:pt x="672" y="78"/>
                  </a:lnTo>
                  <a:lnTo>
                    <a:pt x="668" y="88"/>
                  </a:lnTo>
                  <a:lnTo>
                    <a:pt x="668" y="90"/>
                  </a:lnTo>
                  <a:lnTo>
                    <a:pt x="670" y="90"/>
                  </a:lnTo>
                  <a:lnTo>
                    <a:pt x="672" y="90"/>
                  </a:lnTo>
                  <a:lnTo>
                    <a:pt x="672" y="92"/>
                  </a:lnTo>
                  <a:lnTo>
                    <a:pt x="674" y="92"/>
                  </a:lnTo>
                  <a:lnTo>
                    <a:pt x="676" y="92"/>
                  </a:lnTo>
                  <a:lnTo>
                    <a:pt x="676" y="94"/>
                  </a:lnTo>
                  <a:lnTo>
                    <a:pt x="678" y="94"/>
                  </a:lnTo>
                  <a:lnTo>
                    <a:pt x="676" y="94"/>
                  </a:lnTo>
                  <a:lnTo>
                    <a:pt x="676" y="92"/>
                  </a:lnTo>
                  <a:lnTo>
                    <a:pt x="674" y="92"/>
                  </a:lnTo>
                  <a:lnTo>
                    <a:pt x="672" y="92"/>
                  </a:lnTo>
                  <a:lnTo>
                    <a:pt x="672" y="90"/>
                  </a:lnTo>
                  <a:lnTo>
                    <a:pt x="670" y="90"/>
                  </a:lnTo>
                  <a:lnTo>
                    <a:pt x="668" y="90"/>
                  </a:lnTo>
                  <a:lnTo>
                    <a:pt x="668" y="88"/>
                  </a:lnTo>
                  <a:lnTo>
                    <a:pt x="658" y="108"/>
                  </a:lnTo>
                  <a:lnTo>
                    <a:pt x="658" y="132"/>
                  </a:lnTo>
                  <a:lnTo>
                    <a:pt x="702" y="138"/>
                  </a:lnTo>
                  <a:lnTo>
                    <a:pt x="712" y="158"/>
                  </a:lnTo>
                  <a:lnTo>
                    <a:pt x="668" y="172"/>
                  </a:lnTo>
                  <a:lnTo>
                    <a:pt x="632" y="188"/>
                  </a:lnTo>
                  <a:lnTo>
                    <a:pt x="598" y="202"/>
                  </a:lnTo>
                  <a:lnTo>
                    <a:pt x="588" y="236"/>
                  </a:lnTo>
                  <a:lnTo>
                    <a:pt x="534" y="242"/>
                  </a:lnTo>
                  <a:lnTo>
                    <a:pt x="480" y="276"/>
                  </a:lnTo>
                  <a:lnTo>
                    <a:pt x="430" y="252"/>
                  </a:lnTo>
                  <a:lnTo>
                    <a:pt x="370" y="246"/>
                  </a:lnTo>
                  <a:lnTo>
                    <a:pt x="326" y="202"/>
                  </a:lnTo>
                  <a:lnTo>
                    <a:pt x="262" y="182"/>
                  </a:lnTo>
                  <a:lnTo>
                    <a:pt x="256" y="132"/>
                  </a:lnTo>
                  <a:lnTo>
                    <a:pt x="226" y="118"/>
                  </a:lnTo>
                  <a:lnTo>
                    <a:pt x="222" y="114"/>
                  </a:lnTo>
                  <a:lnTo>
                    <a:pt x="220" y="116"/>
                  </a:lnTo>
                  <a:lnTo>
                    <a:pt x="218" y="120"/>
                  </a:lnTo>
                  <a:lnTo>
                    <a:pt x="218" y="122"/>
                  </a:lnTo>
                  <a:lnTo>
                    <a:pt x="218" y="124"/>
                  </a:lnTo>
                  <a:lnTo>
                    <a:pt x="218" y="122"/>
                  </a:lnTo>
                  <a:lnTo>
                    <a:pt x="218" y="120"/>
                  </a:lnTo>
                  <a:lnTo>
                    <a:pt x="222" y="114"/>
                  </a:lnTo>
                  <a:lnTo>
                    <a:pt x="218" y="108"/>
                  </a:lnTo>
                  <a:lnTo>
                    <a:pt x="208" y="114"/>
                  </a:lnTo>
                  <a:lnTo>
                    <a:pt x="208" y="124"/>
                  </a:lnTo>
                  <a:lnTo>
                    <a:pt x="208" y="114"/>
                  </a:lnTo>
                  <a:lnTo>
                    <a:pt x="192" y="118"/>
                  </a:lnTo>
                  <a:lnTo>
                    <a:pt x="182" y="148"/>
                  </a:lnTo>
                  <a:lnTo>
                    <a:pt x="142" y="142"/>
                  </a:lnTo>
                  <a:lnTo>
                    <a:pt x="132" y="192"/>
                  </a:lnTo>
                  <a:lnTo>
                    <a:pt x="98" y="198"/>
                  </a:lnTo>
                  <a:lnTo>
                    <a:pt x="88" y="256"/>
                  </a:lnTo>
                  <a:lnTo>
                    <a:pt x="68" y="276"/>
                  </a:lnTo>
                  <a:lnTo>
                    <a:pt x="44" y="296"/>
                  </a:lnTo>
                  <a:lnTo>
                    <a:pt x="4" y="306"/>
                  </a:lnTo>
                  <a:lnTo>
                    <a:pt x="0" y="326"/>
                  </a:lnTo>
                  <a:lnTo>
                    <a:pt x="10" y="334"/>
                  </a:lnTo>
                  <a:lnTo>
                    <a:pt x="14" y="350"/>
                  </a:lnTo>
                  <a:lnTo>
                    <a:pt x="4" y="354"/>
                  </a:lnTo>
                  <a:lnTo>
                    <a:pt x="14" y="364"/>
                  </a:lnTo>
                  <a:lnTo>
                    <a:pt x="30" y="370"/>
                  </a:lnTo>
                  <a:lnTo>
                    <a:pt x="44" y="390"/>
                  </a:lnTo>
                  <a:lnTo>
                    <a:pt x="64" y="390"/>
                  </a:lnTo>
                  <a:lnTo>
                    <a:pt x="94" y="390"/>
                  </a:lnTo>
                  <a:lnTo>
                    <a:pt x="98" y="398"/>
                  </a:lnTo>
                  <a:lnTo>
                    <a:pt x="78" y="428"/>
                  </a:lnTo>
                  <a:lnTo>
                    <a:pt x="84" y="444"/>
                  </a:lnTo>
                  <a:lnTo>
                    <a:pt x="74" y="458"/>
                  </a:lnTo>
                  <a:lnTo>
                    <a:pt x="84" y="478"/>
                  </a:lnTo>
                  <a:lnTo>
                    <a:pt x="108" y="488"/>
                  </a:lnTo>
                  <a:lnTo>
                    <a:pt x="104" y="492"/>
                  </a:lnTo>
                  <a:lnTo>
                    <a:pt x="114" y="492"/>
                  </a:lnTo>
                  <a:lnTo>
                    <a:pt x="148" y="508"/>
                  </a:lnTo>
                  <a:lnTo>
                    <a:pt x="178" y="522"/>
                  </a:lnTo>
                  <a:lnTo>
                    <a:pt x="208" y="528"/>
                  </a:lnTo>
                  <a:lnTo>
                    <a:pt x="218" y="536"/>
                  </a:lnTo>
                  <a:lnTo>
                    <a:pt x="226" y="536"/>
                  </a:lnTo>
                  <a:lnTo>
                    <a:pt x="242" y="546"/>
                  </a:lnTo>
                  <a:lnTo>
                    <a:pt x="262" y="546"/>
                  </a:lnTo>
                  <a:lnTo>
                    <a:pt x="282" y="546"/>
                  </a:lnTo>
                  <a:lnTo>
                    <a:pt x="296" y="528"/>
                  </a:lnTo>
                  <a:lnTo>
                    <a:pt x="316" y="512"/>
                  </a:lnTo>
                  <a:lnTo>
                    <a:pt x="340" y="512"/>
                  </a:lnTo>
                  <a:lnTo>
                    <a:pt x="360" y="528"/>
                  </a:lnTo>
                  <a:lnTo>
                    <a:pt x="370" y="528"/>
                  </a:lnTo>
                  <a:lnTo>
                    <a:pt x="380" y="532"/>
                  </a:lnTo>
                  <a:lnTo>
                    <a:pt x="386" y="556"/>
                  </a:lnTo>
                  <a:lnTo>
                    <a:pt x="376" y="586"/>
                  </a:lnTo>
                  <a:lnTo>
                    <a:pt x="376" y="596"/>
                  </a:lnTo>
                  <a:lnTo>
                    <a:pt x="390" y="600"/>
                  </a:lnTo>
                  <a:lnTo>
                    <a:pt x="400" y="616"/>
                  </a:lnTo>
                  <a:lnTo>
                    <a:pt x="400" y="626"/>
                  </a:lnTo>
                  <a:lnTo>
                    <a:pt x="424" y="636"/>
                  </a:lnTo>
                  <a:lnTo>
                    <a:pt x="420" y="640"/>
                  </a:lnTo>
                  <a:lnTo>
                    <a:pt x="444" y="636"/>
                  </a:lnTo>
                  <a:lnTo>
                    <a:pt x="450" y="616"/>
                  </a:lnTo>
                  <a:lnTo>
                    <a:pt x="500" y="616"/>
                  </a:lnTo>
                  <a:lnTo>
                    <a:pt x="518" y="630"/>
                  </a:lnTo>
                  <a:lnTo>
                    <a:pt x="524" y="646"/>
                  </a:lnTo>
                  <a:lnTo>
                    <a:pt x="534" y="640"/>
                  </a:lnTo>
                  <a:lnTo>
                    <a:pt x="568" y="660"/>
                  </a:lnTo>
                  <a:lnTo>
                    <a:pt x="568" y="646"/>
                  </a:lnTo>
                  <a:lnTo>
                    <a:pt x="608" y="630"/>
                  </a:lnTo>
                  <a:lnTo>
                    <a:pt x="612" y="626"/>
                  </a:lnTo>
                  <a:lnTo>
                    <a:pt x="622" y="620"/>
                  </a:lnTo>
                  <a:lnTo>
                    <a:pt x="632" y="626"/>
                  </a:lnTo>
                  <a:lnTo>
                    <a:pt x="652" y="616"/>
                  </a:lnTo>
                  <a:lnTo>
                    <a:pt x="678" y="600"/>
                  </a:lnTo>
                  <a:lnTo>
                    <a:pt x="702" y="582"/>
                  </a:lnTo>
                  <a:lnTo>
                    <a:pt x="712" y="562"/>
                  </a:lnTo>
                  <a:lnTo>
                    <a:pt x="726" y="542"/>
                  </a:lnTo>
                  <a:lnTo>
                    <a:pt x="742" y="512"/>
                  </a:lnTo>
                  <a:lnTo>
                    <a:pt x="742" y="498"/>
                  </a:lnTo>
                  <a:lnTo>
                    <a:pt x="736" y="488"/>
                  </a:lnTo>
                  <a:lnTo>
                    <a:pt x="742" y="472"/>
                  </a:lnTo>
                  <a:lnTo>
                    <a:pt x="736" y="454"/>
                  </a:lnTo>
                  <a:lnTo>
                    <a:pt x="712" y="404"/>
                  </a:lnTo>
                  <a:lnTo>
                    <a:pt x="716" y="398"/>
                  </a:lnTo>
                  <a:lnTo>
                    <a:pt x="736" y="374"/>
                  </a:lnTo>
                  <a:lnTo>
                    <a:pt x="752" y="370"/>
                  </a:lnTo>
                  <a:lnTo>
                    <a:pt x="754" y="368"/>
                  </a:lnTo>
                  <a:lnTo>
                    <a:pt x="754" y="364"/>
                  </a:lnTo>
                  <a:lnTo>
                    <a:pt x="752" y="360"/>
                  </a:lnTo>
                  <a:lnTo>
                    <a:pt x="726" y="354"/>
                  </a:lnTo>
                  <a:lnTo>
                    <a:pt x="712" y="360"/>
                  </a:lnTo>
                  <a:lnTo>
                    <a:pt x="702" y="354"/>
                  </a:lnTo>
                  <a:lnTo>
                    <a:pt x="692" y="340"/>
                  </a:lnTo>
                  <a:lnTo>
                    <a:pt x="682" y="330"/>
                  </a:lnTo>
                  <a:lnTo>
                    <a:pt x="706" y="320"/>
                  </a:lnTo>
                  <a:lnTo>
                    <a:pt x="722" y="306"/>
                  </a:lnTo>
                  <a:lnTo>
                    <a:pt x="746" y="290"/>
                  </a:lnTo>
                  <a:lnTo>
                    <a:pt x="756" y="290"/>
                  </a:lnTo>
                  <a:lnTo>
                    <a:pt x="742" y="310"/>
                  </a:lnTo>
                  <a:lnTo>
                    <a:pt x="752" y="320"/>
                  </a:lnTo>
                  <a:lnTo>
                    <a:pt x="762" y="316"/>
                  </a:lnTo>
                  <a:lnTo>
                    <a:pt x="786" y="306"/>
                  </a:lnTo>
                  <a:lnTo>
                    <a:pt x="792" y="284"/>
                  </a:lnTo>
                  <a:lnTo>
                    <a:pt x="806" y="272"/>
                  </a:lnTo>
                  <a:lnTo>
                    <a:pt x="820" y="282"/>
                  </a:lnTo>
                  <a:lnTo>
                    <a:pt x="818" y="262"/>
                  </a:lnTo>
                  <a:lnTo>
                    <a:pt x="838" y="250"/>
                  </a:lnTo>
                  <a:lnTo>
                    <a:pt x="864" y="254"/>
                  </a:lnTo>
                  <a:lnTo>
                    <a:pt x="876" y="246"/>
                  </a:lnTo>
                  <a:lnTo>
                    <a:pt x="890" y="252"/>
                  </a:lnTo>
                  <a:lnTo>
                    <a:pt x="900" y="198"/>
                  </a:lnTo>
                  <a:lnTo>
                    <a:pt x="924" y="192"/>
                  </a:lnTo>
                  <a:lnTo>
                    <a:pt x="950" y="118"/>
                  </a:lnTo>
                  <a:lnTo>
                    <a:pt x="890" y="118"/>
                  </a:lnTo>
                  <a:close/>
                </a:path>
              </a:pathLst>
            </a:custGeom>
            <a:solidFill>
              <a:srgbClr val="4BA6D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88" name="Freeform 260"/>
            <p:cNvSpPr>
              <a:spLocks/>
            </p:cNvSpPr>
            <p:nvPr/>
          </p:nvSpPr>
          <p:spPr bwMode="auto">
            <a:xfrm>
              <a:off x="6481239" y="4272816"/>
              <a:ext cx="56657" cy="70144"/>
            </a:xfrm>
            <a:custGeom>
              <a:avLst/>
              <a:gdLst>
                <a:gd name="T0" fmla="*/ 8164 w 42"/>
                <a:gd name="T1" fmla="*/ 0 h 54"/>
                <a:gd name="T2" fmla="*/ 0 w 42"/>
                <a:gd name="T3" fmla="*/ 30339 h 54"/>
                <a:gd name="T4" fmla="*/ 8164 w 42"/>
                <a:gd name="T5" fmla="*/ 68263 h 54"/>
                <a:gd name="T6" fmla="*/ 40821 w 42"/>
                <a:gd name="T7" fmla="*/ 68263 h 54"/>
                <a:gd name="T8" fmla="*/ 57150 w 42"/>
                <a:gd name="T9" fmla="*/ 37924 h 54"/>
                <a:gd name="T10" fmla="*/ 8164 w 42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54"/>
                <a:gd name="T20" fmla="*/ 42 w 42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54">
                  <a:moveTo>
                    <a:pt x="6" y="0"/>
                  </a:moveTo>
                  <a:lnTo>
                    <a:pt x="0" y="24"/>
                  </a:lnTo>
                  <a:lnTo>
                    <a:pt x="6" y="54"/>
                  </a:lnTo>
                  <a:lnTo>
                    <a:pt x="30" y="54"/>
                  </a:lnTo>
                  <a:lnTo>
                    <a:pt x="42" y="3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89" name="Freeform 261"/>
            <p:cNvSpPr>
              <a:spLocks/>
            </p:cNvSpPr>
            <p:nvPr/>
          </p:nvSpPr>
          <p:spPr bwMode="auto">
            <a:xfrm>
              <a:off x="7205186" y="3989185"/>
              <a:ext cx="53508" cy="54896"/>
            </a:xfrm>
            <a:custGeom>
              <a:avLst/>
              <a:gdLst>
                <a:gd name="T0" fmla="*/ 0 w 42"/>
                <a:gd name="T1" fmla="*/ 38554 h 42"/>
                <a:gd name="T2" fmla="*/ 15421 w 42"/>
                <a:gd name="T3" fmla="*/ 15421 h 42"/>
                <a:gd name="T4" fmla="*/ 38554 w 42"/>
                <a:gd name="T5" fmla="*/ 0 h 42"/>
                <a:gd name="T6" fmla="*/ 53975 w 42"/>
                <a:gd name="T7" fmla="*/ 15421 h 42"/>
                <a:gd name="T8" fmla="*/ 38554 w 42"/>
                <a:gd name="T9" fmla="*/ 38554 h 42"/>
                <a:gd name="T10" fmla="*/ 15421 w 42"/>
                <a:gd name="T11" fmla="*/ 53975 h 42"/>
                <a:gd name="T12" fmla="*/ 0 w 42"/>
                <a:gd name="T13" fmla="*/ 38554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42"/>
                <a:gd name="T23" fmla="*/ 42 w 42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42">
                  <a:moveTo>
                    <a:pt x="0" y="30"/>
                  </a:moveTo>
                  <a:lnTo>
                    <a:pt x="12" y="12"/>
                  </a:lnTo>
                  <a:lnTo>
                    <a:pt x="30" y="0"/>
                  </a:lnTo>
                  <a:lnTo>
                    <a:pt x="42" y="12"/>
                  </a:lnTo>
                  <a:lnTo>
                    <a:pt x="30" y="30"/>
                  </a:lnTo>
                  <a:lnTo>
                    <a:pt x="12" y="4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90" name="Freeform 262"/>
            <p:cNvSpPr>
              <a:spLocks/>
            </p:cNvSpPr>
            <p:nvPr/>
          </p:nvSpPr>
          <p:spPr bwMode="auto">
            <a:xfrm>
              <a:off x="7494765" y="3858046"/>
              <a:ext cx="34623" cy="91493"/>
            </a:xfrm>
            <a:custGeom>
              <a:avLst/>
              <a:gdLst>
                <a:gd name="T0" fmla="*/ 0 w 24"/>
                <a:gd name="T1" fmla="*/ 54637 h 72"/>
                <a:gd name="T2" fmla="*/ 0 w 24"/>
                <a:gd name="T3" fmla="*/ 23416 h 72"/>
                <a:gd name="T4" fmla="*/ 31750 w 24"/>
                <a:gd name="T5" fmla="*/ 0 h 72"/>
                <a:gd name="T6" fmla="*/ 31750 w 24"/>
                <a:gd name="T7" fmla="*/ 31221 h 72"/>
                <a:gd name="T8" fmla="*/ 7938 w 24"/>
                <a:gd name="T9" fmla="*/ 93663 h 72"/>
                <a:gd name="T10" fmla="*/ 0 w 24"/>
                <a:gd name="T11" fmla="*/ 54637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72"/>
                <a:gd name="T20" fmla="*/ 24 w 24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72">
                  <a:moveTo>
                    <a:pt x="0" y="42"/>
                  </a:moveTo>
                  <a:lnTo>
                    <a:pt x="0" y="18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6" y="7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91" name="Freeform 263"/>
            <p:cNvSpPr>
              <a:spLocks/>
            </p:cNvSpPr>
            <p:nvPr/>
          </p:nvSpPr>
          <p:spPr bwMode="auto">
            <a:xfrm>
              <a:off x="7730834" y="3614063"/>
              <a:ext cx="47215" cy="70144"/>
            </a:xfrm>
            <a:custGeom>
              <a:avLst/>
              <a:gdLst>
                <a:gd name="T0" fmla="*/ 0 w 36"/>
                <a:gd name="T1" fmla="*/ 23283 h 54"/>
                <a:gd name="T2" fmla="*/ 7673 w 36"/>
                <a:gd name="T3" fmla="*/ 46567 h 54"/>
                <a:gd name="T4" fmla="*/ 15346 w 36"/>
                <a:gd name="T5" fmla="*/ 69850 h 54"/>
                <a:gd name="T6" fmla="*/ 38365 w 36"/>
                <a:gd name="T7" fmla="*/ 54328 h 54"/>
                <a:gd name="T8" fmla="*/ 46038 w 36"/>
                <a:gd name="T9" fmla="*/ 23283 h 54"/>
                <a:gd name="T10" fmla="*/ 38365 w 36"/>
                <a:gd name="T11" fmla="*/ 0 h 54"/>
                <a:gd name="T12" fmla="*/ 0 w 36"/>
                <a:gd name="T13" fmla="*/ 23283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54"/>
                <a:gd name="T23" fmla="*/ 36 w 36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54">
                  <a:moveTo>
                    <a:pt x="0" y="18"/>
                  </a:moveTo>
                  <a:lnTo>
                    <a:pt x="6" y="36"/>
                  </a:lnTo>
                  <a:lnTo>
                    <a:pt x="12" y="54"/>
                  </a:lnTo>
                  <a:lnTo>
                    <a:pt x="30" y="42"/>
                  </a:lnTo>
                  <a:lnTo>
                    <a:pt x="36" y="18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92" name="Freeform 264"/>
            <p:cNvSpPr>
              <a:spLocks/>
            </p:cNvSpPr>
            <p:nvPr/>
          </p:nvSpPr>
          <p:spPr bwMode="auto">
            <a:xfrm>
              <a:off x="7787491" y="3254189"/>
              <a:ext cx="343089" cy="378173"/>
            </a:xfrm>
            <a:custGeom>
              <a:avLst/>
              <a:gdLst>
                <a:gd name="T0" fmla="*/ 7829 w 264"/>
                <a:gd name="T1" fmla="*/ 320203 h 289"/>
                <a:gd name="T2" fmla="*/ 54805 w 264"/>
                <a:gd name="T3" fmla="*/ 304646 h 289"/>
                <a:gd name="T4" fmla="*/ 86122 w 264"/>
                <a:gd name="T5" fmla="*/ 304646 h 289"/>
                <a:gd name="T6" fmla="*/ 140926 w 264"/>
                <a:gd name="T7" fmla="*/ 257977 h 289"/>
                <a:gd name="T8" fmla="*/ 180073 w 264"/>
                <a:gd name="T9" fmla="*/ 242421 h 289"/>
                <a:gd name="T10" fmla="*/ 187902 w 264"/>
                <a:gd name="T11" fmla="*/ 203530 h 289"/>
                <a:gd name="T12" fmla="*/ 203560 w 264"/>
                <a:gd name="T13" fmla="*/ 141304 h 289"/>
                <a:gd name="T14" fmla="*/ 203560 w 264"/>
                <a:gd name="T15" fmla="*/ 93338 h 289"/>
                <a:gd name="T16" fmla="*/ 227048 w 264"/>
                <a:gd name="T17" fmla="*/ 62226 h 289"/>
                <a:gd name="T18" fmla="*/ 227048 w 264"/>
                <a:gd name="T19" fmla="*/ 23335 h 289"/>
                <a:gd name="T20" fmla="*/ 242707 w 264"/>
                <a:gd name="T21" fmla="*/ 0 h 289"/>
                <a:gd name="T22" fmla="*/ 274024 w 264"/>
                <a:gd name="T23" fmla="*/ 23335 h 289"/>
                <a:gd name="T24" fmla="*/ 320999 w 264"/>
                <a:gd name="T25" fmla="*/ 38891 h 289"/>
                <a:gd name="T26" fmla="*/ 344487 w 264"/>
                <a:gd name="T27" fmla="*/ 38891 h 289"/>
                <a:gd name="T28" fmla="*/ 313170 w 264"/>
                <a:gd name="T29" fmla="*/ 70004 h 289"/>
                <a:gd name="T30" fmla="*/ 289682 w 264"/>
                <a:gd name="T31" fmla="*/ 85560 h 289"/>
                <a:gd name="T32" fmla="*/ 274024 w 264"/>
                <a:gd name="T33" fmla="*/ 110191 h 289"/>
                <a:gd name="T34" fmla="*/ 234877 w 264"/>
                <a:gd name="T35" fmla="*/ 77782 h 289"/>
                <a:gd name="T36" fmla="*/ 211390 w 264"/>
                <a:gd name="T37" fmla="*/ 125748 h 289"/>
                <a:gd name="T38" fmla="*/ 242707 w 264"/>
                <a:gd name="T39" fmla="*/ 180195 h 289"/>
                <a:gd name="T40" fmla="*/ 219219 w 264"/>
                <a:gd name="T41" fmla="*/ 219086 h 289"/>
                <a:gd name="T42" fmla="*/ 211390 w 264"/>
                <a:gd name="T43" fmla="*/ 250199 h 289"/>
                <a:gd name="T44" fmla="*/ 211390 w 264"/>
                <a:gd name="T45" fmla="*/ 304646 h 289"/>
                <a:gd name="T46" fmla="*/ 195731 w 264"/>
                <a:gd name="T47" fmla="*/ 320203 h 289"/>
                <a:gd name="T48" fmla="*/ 180073 w 264"/>
                <a:gd name="T49" fmla="*/ 312424 h 289"/>
                <a:gd name="T50" fmla="*/ 164414 w 264"/>
                <a:gd name="T51" fmla="*/ 320203 h 289"/>
                <a:gd name="T52" fmla="*/ 133097 w 264"/>
                <a:gd name="T53" fmla="*/ 320203 h 289"/>
                <a:gd name="T54" fmla="*/ 117439 w 264"/>
                <a:gd name="T55" fmla="*/ 320203 h 289"/>
                <a:gd name="T56" fmla="*/ 86122 w 264"/>
                <a:gd name="T57" fmla="*/ 351315 h 289"/>
                <a:gd name="T58" fmla="*/ 78292 w 264"/>
                <a:gd name="T59" fmla="*/ 335759 h 289"/>
                <a:gd name="T60" fmla="*/ 62634 w 264"/>
                <a:gd name="T61" fmla="*/ 343537 h 289"/>
                <a:gd name="T62" fmla="*/ 46975 w 264"/>
                <a:gd name="T63" fmla="*/ 351315 h 289"/>
                <a:gd name="T64" fmla="*/ 15658 w 264"/>
                <a:gd name="T65" fmla="*/ 374650 h 289"/>
                <a:gd name="T66" fmla="*/ 0 w 264"/>
                <a:gd name="T67" fmla="*/ 335759 h 289"/>
                <a:gd name="T68" fmla="*/ 7829 w 264"/>
                <a:gd name="T69" fmla="*/ 320203 h 2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4"/>
                <a:gd name="T106" fmla="*/ 0 h 289"/>
                <a:gd name="T107" fmla="*/ 264 w 264"/>
                <a:gd name="T108" fmla="*/ 289 h 28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4" h="289">
                  <a:moveTo>
                    <a:pt x="6" y="247"/>
                  </a:moveTo>
                  <a:lnTo>
                    <a:pt x="42" y="235"/>
                  </a:lnTo>
                  <a:lnTo>
                    <a:pt x="66" y="235"/>
                  </a:lnTo>
                  <a:lnTo>
                    <a:pt x="108" y="199"/>
                  </a:lnTo>
                  <a:lnTo>
                    <a:pt x="138" y="187"/>
                  </a:lnTo>
                  <a:lnTo>
                    <a:pt x="144" y="157"/>
                  </a:lnTo>
                  <a:lnTo>
                    <a:pt x="156" y="109"/>
                  </a:lnTo>
                  <a:lnTo>
                    <a:pt x="156" y="72"/>
                  </a:lnTo>
                  <a:lnTo>
                    <a:pt x="174" y="48"/>
                  </a:lnTo>
                  <a:lnTo>
                    <a:pt x="174" y="18"/>
                  </a:lnTo>
                  <a:lnTo>
                    <a:pt x="186" y="0"/>
                  </a:lnTo>
                  <a:lnTo>
                    <a:pt x="210" y="18"/>
                  </a:lnTo>
                  <a:lnTo>
                    <a:pt x="246" y="30"/>
                  </a:lnTo>
                  <a:lnTo>
                    <a:pt x="264" y="30"/>
                  </a:lnTo>
                  <a:lnTo>
                    <a:pt x="240" y="54"/>
                  </a:lnTo>
                  <a:lnTo>
                    <a:pt x="222" y="66"/>
                  </a:lnTo>
                  <a:lnTo>
                    <a:pt x="210" y="85"/>
                  </a:lnTo>
                  <a:lnTo>
                    <a:pt x="180" y="60"/>
                  </a:lnTo>
                  <a:lnTo>
                    <a:pt x="162" y="97"/>
                  </a:lnTo>
                  <a:lnTo>
                    <a:pt x="186" y="139"/>
                  </a:lnTo>
                  <a:lnTo>
                    <a:pt x="168" y="169"/>
                  </a:lnTo>
                  <a:lnTo>
                    <a:pt x="162" y="193"/>
                  </a:lnTo>
                  <a:lnTo>
                    <a:pt x="162" y="235"/>
                  </a:lnTo>
                  <a:lnTo>
                    <a:pt x="150" y="247"/>
                  </a:lnTo>
                  <a:lnTo>
                    <a:pt x="138" y="241"/>
                  </a:lnTo>
                  <a:lnTo>
                    <a:pt x="126" y="247"/>
                  </a:lnTo>
                  <a:lnTo>
                    <a:pt x="102" y="247"/>
                  </a:lnTo>
                  <a:lnTo>
                    <a:pt x="90" y="247"/>
                  </a:lnTo>
                  <a:lnTo>
                    <a:pt x="66" y="271"/>
                  </a:lnTo>
                  <a:lnTo>
                    <a:pt x="60" y="259"/>
                  </a:lnTo>
                  <a:lnTo>
                    <a:pt x="48" y="265"/>
                  </a:lnTo>
                  <a:lnTo>
                    <a:pt x="36" y="271"/>
                  </a:lnTo>
                  <a:lnTo>
                    <a:pt x="12" y="289"/>
                  </a:lnTo>
                  <a:lnTo>
                    <a:pt x="0" y="259"/>
                  </a:lnTo>
                  <a:lnTo>
                    <a:pt x="6" y="247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93" name="Freeform 265"/>
            <p:cNvSpPr>
              <a:spLocks/>
            </p:cNvSpPr>
            <p:nvPr/>
          </p:nvSpPr>
          <p:spPr bwMode="auto">
            <a:xfrm>
              <a:off x="8029857" y="2912613"/>
              <a:ext cx="59803" cy="304978"/>
            </a:xfrm>
            <a:custGeom>
              <a:avLst/>
              <a:gdLst>
                <a:gd name="T0" fmla="*/ 15478 w 48"/>
                <a:gd name="T1" fmla="*/ 290676 h 234"/>
                <a:gd name="T2" fmla="*/ 15478 w 48"/>
                <a:gd name="T3" fmla="*/ 235683 h 234"/>
                <a:gd name="T4" fmla="*/ 7739 w 48"/>
                <a:gd name="T5" fmla="*/ 117842 h 234"/>
                <a:gd name="T6" fmla="*/ 0 w 48"/>
                <a:gd name="T7" fmla="*/ 86417 h 234"/>
                <a:gd name="T8" fmla="*/ 7739 w 48"/>
                <a:gd name="T9" fmla="*/ 39281 h 234"/>
                <a:gd name="T10" fmla="*/ 15478 w 48"/>
                <a:gd name="T11" fmla="*/ 0 h 234"/>
                <a:gd name="T12" fmla="*/ 30957 w 48"/>
                <a:gd name="T13" fmla="*/ 47137 h 234"/>
                <a:gd name="T14" fmla="*/ 30957 w 48"/>
                <a:gd name="T15" fmla="*/ 78561 h 234"/>
                <a:gd name="T16" fmla="*/ 61913 w 48"/>
                <a:gd name="T17" fmla="*/ 204259 h 234"/>
                <a:gd name="T18" fmla="*/ 38696 w 48"/>
                <a:gd name="T19" fmla="*/ 188546 h 234"/>
                <a:gd name="T20" fmla="*/ 30957 w 48"/>
                <a:gd name="T21" fmla="*/ 219971 h 234"/>
                <a:gd name="T22" fmla="*/ 30957 w 48"/>
                <a:gd name="T23" fmla="*/ 259251 h 234"/>
                <a:gd name="T24" fmla="*/ 54174 w 48"/>
                <a:gd name="T25" fmla="*/ 306388 h 234"/>
                <a:gd name="T26" fmla="*/ 15478 w 48"/>
                <a:gd name="T27" fmla="*/ 290676 h 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8"/>
                <a:gd name="T43" fmla="*/ 0 h 234"/>
                <a:gd name="T44" fmla="*/ 48 w 48"/>
                <a:gd name="T45" fmla="*/ 234 h 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8" h="234">
                  <a:moveTo>
                    <a:pt x="12" y="222"/>
                  </a:moveTo>
                  <a:lnTo>
                    <a:pt x="12" y="180"/>
                  </a:lnTo>
                  <a:lnTo>
                    <a:pt x="6" y="90"/>
                  </a:lnTo>
                  <a:lnTo>
                    <a:pt x="0" y="66"/>
                  </a:lnTo>
                  <a:lnTo>
                    <a:pt x="6" y="30"/>
                  </a:lnTo>
                  <a:lnTo>
                    <a:pt x="12" y="0"/>
                  </a:lnTo>
                  <a:lnTo>
                    <a:pt x="24" y="36"/>
                  </a:lnTo>
                  <a:lnTo>
                    <a:pt x="24" y="60"/>
                  </a:lnTo>
                  <a:lnTo>
                    <a:pt x="48" y="156"/>
                  </a:lnTo>
                  <a:lnTo>
                    <a:pt x="30" y="144"/>
                  </a:lnTo>
                  <a:lnTo>
                    <a:pt x="24" y="168"/>
                  </a:lnTo>
                  <a:lnTo>
                    <a:pt x="24" y="198"/>
                  </a:lnTo>
                  <a:lnTo>
                    <a:pt x="42" y="234"/>
                  </a:lnTo>
                  <a:lnTo>
                    <a:pt x="12" y="222"/>
                  </a:lnTo>
                  <a:close/>
                </a:path>
              </a:pathLst>
            </a:custGeom>
            <a:solidFill>
              <a:srgbClr val="2F516A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94" name="Freeform 272"/>
            <p:cNvSpPr>
              <a:spLocks/>
            </p:cNvSpPr>
            <p:nvPr/>
          </p:nvSpPr>
          <p:spPr bwMode="auto">
            <a:xfrm>
              <a:off x="7479026" y="4037982"/>
              <a:ext cx="141643" cy="192137"/>
            </a:xfrm>
            <a:custGeom>
              <a:avLst/>
              <a:gdLst>
                <a:gd name="T0" fmla="*/ 15699 w 108"/>
                <a:gd name="T1" fmla="*/ 23276 h 151"/>
                <a:gd name="T2" fmla="*/ 0 w 108"/>
                <a:gd name="T3" fmla="*/ 54311 h 151"/>
                <a:gd name="T4" fmla="*/ 7849 w 108"/>
                <a:gd name="T5" fmla="*/ 93105 h 151"/>
                <a:gd name="T6" fmla="*/ 23548 w 108"/>
                <a:gd name="T7" fmla="*/ 109916 h 151"/>
                <a:gd name="T8" fmla="*/ 47096 w 108"/>
                <a:gd name="T9" fmla="*/ 117674 h 151"/>
                <a:gd name="T10" fmla="*/ 94191 w 108"/>
                <a:gd name="T11" fmla="*/ 140951 h 151"/>
                <a:gd name="T12" fmla="*/ 102041 w 108"/>
                <a:gd name="T13" fmla="*/ 179744 h 151"/>
                <a:gd name="T14" fmla="*/ 141287 w 108"/>
                <a:gd name="T15" fmla="*/ 195262 h 151"/>
                <a:gd name="T16" fmla="*/ 133438 w 108"/>
                <a:gd name="T17" fmla="*/ 164227 h 151"/>
                <a:gd name="T18" fmla="*/ 102041 w 108"/>
                <a:gd name="T19" fmla="*/ 117674 h 151"/>
                <a:gd name="T20" fmla="*/ 54945 w 108"/>
                <a:gd name="T21" fmla="*/ 85346 h 151"/>
                <a:gd name="T22" fmla="*/ 62794 w 108"/>
                <a:gd name="T23" fmla="*/ 62070 h 151"/>
                <a:gd name="T24" fmla="*/ 70644 w 108"/>
                <a:gd name="T25" fmla="*/ 15518 h 151"/>
                <a:gd name="T26" fmla="*/ 39246 w 108"/>
                <a:gd name="T27" fmla="*/ 0 h 151"/>
                <a:gd name="T28" fmla="*/ 15699 w 108"/>
                <a:gd name="T29" fmla="*/ 23276 h 1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51"/>
                <a:gd name="T47" fmla="*/ 108 w 108"/>
                <a:gd name="T48" fmla="*/ 151 h 1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51">
                  <a:moveTo>
                    <a:pt x="12" y="18"/>
                  </a:moveTo>
                  <a:lnTo>
                    <a:pt x="0" y="42"/>
                  </a:lnTo>
                  <a:lnTo>
                    <a:pt x="6" y="72"/>
                  </a:lnTo>
                  <a:lnTo>
                    <a:pt x="18" y="85"/>
                  </a:lnTo>
                  <a:lnTo>
                    <a:pt x="36" y="91"/>
                  </a:lnTo>
                  <a:lnTo>
                    <a:pt x="72" y="109"/>
                  </a:lnTo>
                  <a:lnTo>
                    <a:pt x="78" y="139"/>
                  </a:lnTo>
                  <a:lnTo>
                    <a:pt x="108" y="151"/>
                  </a:lnTo>
                  <a:lnTo>
                    <a:pt x="102" y="127"/>
                  </a:lnTo>
                  <a:lnTo>
                    <a:pt x="78" y="91"/>
                  </a:lnTo>
                  <a:lnTo>
                    <a:pt x="42" y="66"/>
                  </a:lnTo>
                  <a:lnTo>
                    <a:pt x="48" y="48"/>
                  </a:lnTo>
                  <a:lnTo>
                    <a:pt x="54" y="12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95" name="Freeform 273"/>
            <p:cNvSpPr>
              <a:spLocks/>
            </p:cNvSpPr>
            <p:nvPr/>
          </p:nvSpPr>
          <p:spPr bwMode="auto">
            <a:xfrm>
              <a:off x="7535683" y="4263666"/>
              <a:ext cx="116462" cy="94544"/>
            </a:xfrm>
            <a:custGeom>
              <a:avLst/>
              <a:gdLst>
                <a:gd name="T0" fmla="*/ 0 w 90"/>
                <a:gd name="T1" fmla="*/ 69056 h 72"/>
                <a:gd name="T2" fmla="*/ 23177 w 90"/>
                <a:gd name="T3" fmla="*/ 30692 h 72"/>
                <a:gd name="T4" fmla="*/ 54081 w 90"/>
                <a:gd name="T5" fmla="*/ 30692 h 72"/>
                <a:gd name="T6" fmla="*/ 77258 w 90"/>
                <a:gd name="T7" fmla="*/ 0 h 72"/>
                <a:gd name="T8" fmla="*/ 115887 w 90"/>
                <a:gd name="T9" fmla="*/ 30692 h 72"/>
                <a:gd name="T10" fmla="*/ 115887 w 90"/>
                <a:gd name="T11" fmla="*/ 92075 h 72"/>
                <a:gd name="T12" fmla="*/ 77258 w 90"/>
                <a:gd name="T13" fmla="*/ 76729 h 72"/>
                <a:gd name="T14" fmla="*/ 54081 w 90"/>
                <a:gd name="T15" fmla="*/ 76729 h 72"/>
                <a:gd name="T16" fmla="*/ 30903 w 90"/>
                <a:gd name="T17" fmla="*/ 61383 h 72"/>
                <a:gd name="T18" fmla="*/ 0 w 90"/>
                <a:gd name="T19" fmla="*/ 69056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72"/>
                <a:gd name="T32" fmla="*/ 90 w 90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72">
                  <a:moveTo>
                    <a:pt x="0" y="54"/>
                  </a:moveTo>
                  <a:lnTo>
                    <a:pt x="18" y="24"/>
                  </a:lnTo>
                  <a:lnTo>
                    <a:pt x="42" y="24"/>
                  </a:lnTo>
                  <a:lnTo>
                    <a:pt x="60" y="0"/>
                  </a:lnTo>
                  <a:lnTo>
                    <a:pt x="90" y="24"/>
                  </a:lnTo>
                  <a:lnTo>
                    <a:pt x="90" y="72"/>
                  </a:lnTo>
                  <a:lnTo>
                    <a:pt x="60" y="60"/>
                  </a:lnTo>
                  <a:lnTo>
                    <a:pt x="42" y="60"/>
                  </a:lnTo>
                  <a:lnTo>
                    <a:pt x="24" y="4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96" name="Freeform 298"/>
            <p:cNvSpPr>
              <a:spLocks/>
            </p:cNvSpPr>
            <p:nvPr/>
          </p:nvSpPr>
          <p:spPr bwMode="auto">
            <a:xfrm>
              <a:off x="6679536" y="3839747"/>
              <a:ext cx="116462" cy="100642"/>
            </a:xfrm>
            <a:custGeom>
              <a:avLst/>
              <a:gdLst/>
              <a:ahLst/>
              <a:cxnLst>
                <a:cxn ang="0">
                  <a:pos x="72" y="42"/>
                </a:cxn>
                <a:cxn ang="0">
                  <a:pos x="78" y="30"/>
                </a:cxn>
                <a:cxn ang="0">
                  <a:pos x="84" y="18"/>
                </a:cxn>
                <a:cxn ang="0">
                  <a:pos x="48" y="12"/>
                </a:cxn>
                <a:cxn ang="0">
                  <a:pos x="30" y="0"/>
                </a:cxn>
                <a:cxn ang="0">
                  <a:pos x="12" y="0"/>
                </a:cxn>
                <a:cxn ang="0">
                  <a:pos x="6" y="12"/>
                </a:cxn>
                <a:cxn ang="0">
                  <a:pos x="0" y="18"/>
                </a:cxn>
                <a:cxn ang="0">
                  <a:pos x="6" y="30"/>
                </a:cxn>
                <a:cxn ang="0">
                  <a:pos x="18" y="78"/>
                </a:cxn>
                <a:cxn ang="0">
                  <a:pos x="54" y="72"/>
                </a:cxn>
                <a:cxn ang="0">
                  <a:pos x="78" y="66"/>
                </a:cxn>
                <a:cxn ang="0">
                  <a:pos x="84" y="72"/>
                </a:cxn>
                <a:cxn ang="0">
                  <a:pos x="90" y="48"/>
                </a:cxn>
                <a:cxn ang="0">
                  <a:pos x="72" y="42"/>
                </a:cxn>
              </a:cxnLst>
              <a:rect l="0" t="0" r="r" b="b"/>
              <a:pathLst>
                <a:path w="90" h="78">
                  <a:moveTo>
                    <a:pt x="72" y="42"/>
                  </a:moveTo>
                  <a:lnTo>
                    <a:pt x="78" y="30"/>
                  </a:lnTo>
                  <a:lnTo>
                    <a:pt x="84" y="18"/>
                  </a:lnTo>
                  <a:lnTo>
                    <a:pt x="48" y="12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8" y="78"/>
                  </a:lnTo>
                  <a:lnTo>
                    <a:pt x="54" y="72"/>
                  </a:lnTo>
                  <a:lnTo>
                    <a:pt x="78" y="66"/>
                  </a:lnTo>
                  <a:lnTo>
                    <a:pt x="84" y="72"/>
                  </a:lnTo>
                  <a:lnTo>
                    <a:pt x="90" y="48"/>
                  </a:lnTo>
                  <a:lnTo>
                    <a:pt x="72" y="42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97" name="Freeform 329"/>
            <p:cNvSpPr>
              <a:spLocks/>
            </p:cNvSpPr>
            <p:nvPr/>
          </p:nvSpPr>
          <p:spPr bwMode="auto">
            <a:xfrm>
              <a:off x="6994296" y="3949539"/>
              <a:ext cx="176266" cy="292779"/>
            </a:xfrm>
            <a:custGeom>
              <a:avLst/>
              <a:gdLst>
                <a:gd name="T0" fmla="*/ 132590 w 138"/>
                <a:gd name="T1" fmla="*/ 265604 h 223"/>
                <a:gd name="T2" fmla="*/ 155989 w 138"/>
                <a:gd name="T3" fmla="*/ 257830 h 223"/>
                <a:gd name="T4" fmla="*/ 179387 w 138"/>
                <a:gd name="T5" fmla="*/ 242282 h 223"/>
                <a:gd name="T6" fmla="*/ 179387 w 138"/>
                <a:gd name="T7" fmla="*/ 195640 h 223"/>
                <a:gd name="T8" fmla="*/ 179387 w 138"/>
                <a:gd name="T9" fmla="*/ 155475 h 223"/>
                <a:gd name="T10" fmla="*/ 155989 w 138"/>
                <a:gd name="T11" fmla="*/ 132154 h 223"/>
                <a:gd name="T12" fmla="*/ 124791 w 138"/>
                <a:gd name="T13" fmla="*/ 93285 h 223"/>
                <a:gd name="T14" fmla="*/ 101393 w 138"/>
                <a:gd name="T15" fmla="*/ 62190 h 223"/>
                <a:gd name="T16" fmla="*/ 109192 w 138"/>
                <a:gd name="T17" fmla="*/ 46643 h 223"/>
                <a:gd name="T18" fmla="*/ 101393 w 138"/>
                <a:gd name="T19" fmla="*/ 31095 h 223"/>
                <a:gd name="T20" fmla="*/ 77994 w 138"/>
                <a:gd name="T21" fmla="*/ 23321 h 223"/>
                <a:gd name="T22" fmla="*/ 62395 w 138"/>
                <a:gd name="T23" fmla="*/ 0 h 223"/>
                <a:gd name="T24" fmla="*/ 54596 w 138"/>
                <a:gd name="T25" fmla="*/ 0 h 223"/>
                <a:gd name="T26" fmla="*/ 15599 w 138"/>
                <a:gd name="T27" fmla="*/ 7774 h 223"/>
                <a:gd name="T28" fmla="*/ 0 w 138"/>
                <a:gd name="T29" fmla="*/ 31095 h 223"/>
                <a:gd name="T30" fmla="*/ 0 w 138"/>
                <a:gd name="T31" fmla="*/ 31095 h 223"/>
                <a:gd name="T32" fmla="*/ 7799 w 138"/>
                <a:gd name="T33" fmla="*/ 46643 h 223"/>
                <a:gd name="T34" fmla="*/ 15599 w 138"/>
                <a:gd name="T35" fmla="*/ 93285 h 223"/>
                <a:gd name="T36" fmla="*/ 70195 w 138"/>
                <a:gd name="T37" fmla="*/ 93285 h 223"/>
                <a:gd name="T38" fmla="*/ 93593 w 138"/>
                <a:gd name="T39" fmla="*/ 101059 h 223"/>
                <a:gd name="T40" fmla="*/ 132590 w 138"/>
                <a:gd name="T41" fmla="*/ 163249 h 223"/>
                <a:gd name="T42" fmla="*/ 124791 w 138"/>
                <a:gd name="T43" fmla="*/ 187866 h 223"/>
                <a:gd name="T44" fmla="*/ 77994 w 138"/>
                <a:gd name="T45" fmla="*/ 195640 h 223"/>
                <a:gd name="T46" fmla="*/ 54596 w 138"/>
                <a:gd name="T47" fmla="*/ 211187 h 223"/>
                <a:gd name="T48" fmla="*/ 54596 w 138"/>
                <a:gd name="T49" fmla="*/ 242282 h 223"/>
                <a:gd name="T50" fmla="*/ 93593 w 138"/>
                <a:gd name="T51" fmla="*/ 281151 h 223"/>
                <a:gd name="T52" fmla="*/ 109192 w 138"/>
                <a:gd name="T53" fmla="*/ 288925 h 223"/>
                <a:gd name="T54" fmla="*/ 124791 w 138"/>
                <a:gd name="T55" fmla="*/ 281151 h 223"/>
                <a:gd name="T56" fmla="*/ 132590 w 138"/>
                <a:gd name="T57" fmla="*/ 265604 h 2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8"/>
                <a:gd name="T88" fmla="*/ 0 h 223"/>
                <a:gd name="T89" fmla="*/ 138 w 138"/>
                <a:gd name="T90" fmla="*/ 223 h 2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8" h="223">
                  <a:moveTo>
                    <a:pt x="102" y="205"/>
                  </a:moveTo>
                  <a:lnTo>
                    <a:pt x="120" y="199"/>
                  </a:lnTo>
                  <a:lnTo>
                    <a:pt x="138" y="187"/>
                  </a:lnTo>
                  <a:lnTo>
                    <a:pt x="138" y="151"/>
                  </a:lnTo>
                  <a:lnTo>
                    <a:pt x="138" y="120"/>
                  </a:lnTo>
                  <a:lnTo>
                    <a:pt x="120" y="102"/>
                  </a:lnTo>
                  <a:lnTo>
                    <a:pt x="96" y="72"/>
                  </a:lnTo>
                  <a:lnTo>
                    <a:pt x="78" y="48"/>
                  </a:lnTo>
                  <a:lnTo>
                    <a:pt x="84" y="36"/>
                  </a:lnTo>
                  <a:lnTo>
                    <a:pt x="78" y="24"/>
                  </a:lnTo>
                  <a:lnTo>
                    <a:pt x="60" y="18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12" y="6"/>
                  </a:lnTo>
                  <a:lnTo>
                    <a:pt x="0" y="24"/>
                  </a:lnTo>
                  <a:lnTo>
                    <a:pt x="6" y="36"/>
                  </a:lnTo>
                  <a:lnTo>
                    <a:pt x="12" y="72"/>
                  </a:lnTo>
                  <a:lnTo>
                    <a:pt x="54" y="72"/>
                  </a:lnTo>
                  <a:lnTo>
                    <a:pt x="72" y="78"/>
                  </a:lnTo>
                  <a:lnTo>
                    <a:pt x="102" y="126"/>
                  </a:lnTo>
                  <a:lnTo>
                    <a:pt x="96" y="145"/>
                  </a:lnTo>
                  <a:lnTo>
                    <a:pt x="60" y="151"/>
                  </a:lnTo>
                  <a:lnTo>
                    <a:pt x="42" y="163"/>
                  </a:lnTo>
                  <a:lnTo>
                    <a:pt x="42" y="187"/>
                  </a:lnTo>
                  <a:lnTo>
                    <a:pt x="72" y="217"/>
                  </a:lnTo>
                  <a:lnTo>
                    <a:pt x="84" y="223"/>
                  </a:lnTo>
                  <a:lnTo>
                    <a:pt x="96" y="217"/>
                  </a:lnTo>
                  <a:lnTo>
                    <a:pt x="102" y="205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98" name="Freeform 330"/>
            <p:cNvSpPr>
              <a:spLocks/>
            </p:cNvSpPr>
            <p:nvPr/>
          </p:nvSpPr>
          <p:spPr bwMode="auto">
            <a:xfrm>
              <a:off x="7047806" y="3919041"/>
              <a:ext cx="182561" cy="353775"/>
            </a:xfrm>
            <a:custGeom>
              <a:avLst/>
              <a:gdLst>
                <a:gd name="T0" fmla="*/ 86553 w 138"/>
                <a:gd name="T1" fmla="*/ 0 h 271"/>
                <a:gd name="T2" fmla="*/ 7868 w 138"/>
                <a:gd name="T3" fmla="*/ 0 h 271"/>
                <a:gd name="T4" fmla="*/ 0 w 138"/>
                <a:gd name="T5" fmla="*/ 31492 h 271"/>
                <a:gd name="T6" fmla="*/ 7868 w 138"/>
                <a:gd name="T7" fmla="*/ 31492 h 271"/>
                <a:gd name="T8" fmla="*/ 23605 w 138"/>
                <a:gd name="T9" fmla="*/ 55111 h 271"/>
                <a:gd name="T10" fmla="*/ 47211 w 138"/>
                <a:gd name="T11" fmla="*/ 62984 h 271"/>
                <a:gd name="T12" fmla="*/ 55079 w 138"/>
                <a:gd name="T13" fmla="*/ 78731 h 271"/>
                <a:gd name="T14" fmla="*/ 47211 w 138"/>
                <a:gd name="T15" fmla="*/ 94477 h 271"/>
                <a:gd name="T16" fmla="*/ 70816 w 138"/>
                <a:gd name="T17" fmla="*/ 125969 h 271"/>
                <a:gd name="T18" fmla="*/ 102290 w 138"/>
                <a:gd name="T19" fmla="*/ 165334 h 271"/>
                <a:gd name="T20" fmla="*/ 125896 w 138"/>
                <a:gd name="T21" fmla="*/ 188954 h 271"/>
                <a:gd name="T22" fmla="*/ 125896 w 138"/>
                <a:gd name="T23" fmla="*/ 229631 h 271"/>
                <a:gd name="T24" fmla="*/ 125896 w 138"/>
                <a:gd name="T25" fmla="*/ 276869 h 271"/>
                <a:gd name="T26" fmla="*/ 102290 w 138"/>
                <a:gd name="T27" fmla="*/ 292615 h 271"/>
                <a:gd name="T28" fmla="*/ 78685 w 138"/>
                <a:gd name="T29" fmla="*/ 300489 h 271"/>
                <a:gd name="T30" fmla="*/ 70816 w 138"/>
                <a:gd name="T31" fmla="*/ 316235 h 271"/>
                <a:gd name="T32" fmla="*/ 55079 w 138"/>
                <a:gd name="T33" fmla="*/ 324108 h 271"/>
                <a:gd name="T34" fmla="*/ 62948 w 138"/>
                <a:gd name="T35" fmla="*/ 331981 h 271"/>
                <a:gd name="T36" fmla="*/ 86553 w 138"/>
                <a:gd name="T37" fmla="*/ 355600 h 271"/>
                <a:gd name="T38" fmla="*/ 141633 w 138"/>
                <a:gd name="T39" fmla="*/ 316235 h 271"/>
                <a:gd name="T40" fmla="*/ 180975 w 138"/>
                <a:gd name="T41" fmla="*/ 276869 h 271"/>
                <a:gd name="T42" fmla="*/ 149501 w 138"/>
                <a:gd name="T43" fmla="*/ 173207 h 271"/>
                <a:gd name="T44" fmla="*/ 133764 w 138"/>
                <a:gd name="T45" fmla="*/ 149588 h 271"/>
                <a:gd name="T46" fmla="*/ 102290 w 138"/>
                <a:gd name="T47" fmla="*/ 110223 h 271"/>
                <a:gd name="T48" fmla="*/ 86553 w 138"/>
                <a:gd name="T49" fmla="*/ 78731 h 271"/>
                <a:gd name="T50" fmla="*/ 102290 w 138"/>
                <a:gd name="T51" fmla="*/ 62984 h 271"/>
                <a:gd name="T52" fmla="*/ 125896 w 138"/>
                <a:gd name="T53" fmla="*/ 47238 h 271"/>
                <a:gd name="T54" fmla="*/ 118027 w 138"/>
                <a:gd name="T55" fmla="*/ 23619 h 271"/>
                <a:gd name="T56" fmla="*/ 86553 w 138"/>
                <a:gd name="T57" fmla="*/ 0 h 2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8"/>
                <a:gd name="T88" fmla="*/ 0 h 271"/>
                <a:gd name="T89" fmla="*/ 138 w 138"/>
                <a:gd name="T90" fmla="*/ 271 h 27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8" h="271">
                  <a:moveTo>
                    <a:pt x="6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8" y="42"/>
                  </a:lnTo>
                  <a:lnTo>
                    <a:pt x="36" y="48"/>
                  </a:lnTo>
                  <a:lnTo>
                    <a:pt x="42" y="60"/>
                  </a:lnTo>
                  <a:lnTo>
                    <a:pt x="36" y="72"/>
                  </a:lnTo>
                  <a:lnTo>
                    <a:pt x="54" y="96"/>
                  </a:lnTo>
                  <a:lnTo>
                    <a:pt x="78" y="126"/>
                  </a:lnTo>
                  <a:lnTo>
                    <a:pt x="96" y="144"/>
                  </a:lnTo>
                  <a:lnTo>
                    <a:pt x="96" y="175"/>
                  </a:lnTo>
                  <a:lnTo>
                    <a:pt x="96" y="211"/>
                  </a:lnTo>
                  <a:lnTo>
                    <a:pt x="78" y="223"/>
                  </a:lnTo>
                  <a:lnTo>
                    <a:pt x="60" y="229"/>
                  </a:lnTo>
                  <a:lnTo>
                    <a:pt x="54" y="241"/>
                  </a:lnTo>
                  <a:lnTo>
                    <a:pt x="42" y="247"/>
                  </a:lnTo>
                  <a:lnTo>
                    <a:pt x="48" y="253"/>
                  </a:lnTo>
                  <a:lnTo>
                    <a:pt x="66" y="271"/>
                  </a:lnTo>
                  <a:lnTo>
                    <a:pt x="108" y="241"/>
                  </a:lnTo>
                  <a:lnTo>
                    <a:pt x="138" y="211"/>
                  </a:lnTo>
                  <a:lnTo>
                    <a:pt x="114" y="132"/>
                  </a:lnTo>
                  <a:lnTo>
                    <a:pt x="102" y="114"/>
                  </a:lnTo>
                  <a:lnTo>
                    <a:pt x="78" y="84"/>
                  </a:lnTo>
                  <a:lnTo>
                    <a:pt x="66" y="60"/>
                  </a:lnTo>
                  <a:lnTo>
                    <a:pt x="78" y="48"/>
                  </a:lnTo>
                  <a:lnTo>
                    <a:pt x="96" y="36"/>
                  </a:lnTo>
                  <a:lnTo>
                    <a:pt x="90" y="1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99" name="Freeform 331"/>
            <p:cNvSpPr>
              <a:spLocks/>
            </p:cNvSpPr>
            <p:nvPr/>
          </p:nvSpPr>
          <p:spPr bwMode="auto">
            <a:xfrm>
              <a:off x="6490680" y="3723855"/>
              <a:ext cx="195151" cy="94542"/>
            </a:xfrm>
            <a:custGeom>
              <a:avLst/>
              <a:gdLst/>
              <a:ahLst/>
              <a:cxnLst>
                <a:cxn ang="0">
                  <a:pos x="102" y="36"/>
                </a:cxn>
                <a:cxn ang="0">
                  <a:pos x="66" y="18"/>
                </a:cxn>
                <a:cxn ang="0">
                  <a:pos x="24" y="0"/>
                </a:cxn>
                <a:cxn ang="0">
                  <a:pos x="12" y="0"/>
                </a:cxn>
                <a:cxn ang="0">
                  <a:pos x="0" y="30"/>
                </a:cxn>
                <a:cxn ang="0">
                  <a:pos x="60" y="60"/>
                </a:cxn>
                <a:cxn ang="0">
                  <a:pos x="102" y="66"/>
                </a:cxn>
                <a:cxn ang="0">
                  <a:pos x="126" y="72"/>
                </a:cxn>
                <a:cxn ang="0">
                  <a:pos x="138" y="72"/>
                </a:cxn>
                <a:cxn ang="0">
                  <a:pos x="150" y="54"/>
                </a:cxn>
                <a:cxn ang="0">
                  <a:pos x="150" y="54"/>
                </a:cxn>
                <a:cxn ang="0">
                  <a:pos x="138" y="42"/>
                </a:cxn>
                <a:cxn ang="0">
                  <a:pos x="102" y="36"/>
                </a:cxn>
              </a:cxnLst>
              <a:rect l="0" t="0" r="r" b="b"/>
              <a:pathLst>
                <a:path w="150" h="72">
                  <a:moveTo>
                    <a:pt x="102" y="36"/>
                  </a:moveTo>
                  <a:lnTo>
                    <a:pt x="66" y="18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30"/>
                  </a:lnTo>
                  <a:lnTo>
                    <a:pt x="60" y="60"/>
                  </a:lnTo>
                  <a:lnTo>
                    <a:pt x="102" y="66"/>
                  </a:lnTo>
                  <a:lnTo>
                    <a:pt x="126" y="72"/>
                  </a:lnTo>
                  <a:lnTo>
                    <a:pt x="138" y="72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38" y="42"/>
                  </a:lnTo>
                  <a:lnTo>
                    <a:pt x="102" y="36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0" name="Freeform 333"/>
            <p:cNvSpPr>
              <a:spLocks/>
            </p:cNvSpPr>
            <p:nvPr/>
          </p:nvSpPr>
          <p:spPr bwMode="auto">
            <a:xfrm>
              <a:off x="6704717" y="3046804"/>
              <a:ext cx="777458" cy="390373"/>
            </a:xfrm>
            <a:custGeom>
              <a:avLst/>
              <a:gdLst/>
              <a:ahLst/>
              <a:cxnLst>
                <a:cxn ang="0">
                  <a:pos x="42" y="126"/>
                </a:cxn>
                <a:cxn ang="0">
                  <a:pos x="48" y="186"/>
                </a:cxn>
                <a:cxn ang="0">
                  <a:pos x="127" y="210"/>
                </a:cxn>
                <a:cxn ang="0">
                  <a:pos x="181" y="264"/>
                </a:cxn>
                <a:cxn ang="0">
                  <a:pos x="253" y="270"/>
                </a:cxn>
                <a:cxn ang="0">
                  <a:pos x="313" y="301"/>
                </a:cxn>
                <a:cxn ang="0">
                  <a:pos x="379" y="258"/>
                </a:cxn>
                <a:cxn ang="0">
                  <a:pos x="445" y="252"/>
                </a:cxn>
                <a:cxn ang="0">
                  <a:pos x="457" y="210"/>
                </a:cxn>
                <a:cxn ang="0">
                  <a:pos x="499" y="192"/>
                </a:cxn>
                <a:cxn ang="0">
                  <a:pos x="541" y="174"/>
                </a:cxn>
                <a:cxn ang="0">
                  <a:pos x="595" y="156"/>
                </a:cxn>
                <a:cxn ang="0">
                  <a:pos x="583" y="132"/>
                </a:cxn>
                <a:cxn ang="0">
                  <a:pos x="529" y="126"/>
                </a:cxn>
                <a:cxn ang="0">
                  <a:pos x="529" y="96"/>
                </a:cxn>
                <a:cxn ang="0">
                  <a:pos x="541" y="72"/>
                </a:cxn>
                <a:cxn ang="0">
                  <a:pos x="499" y="60"/>
                </a:cxn>
                <a:cxn ang="0">
                  <a:pos x="403" y="84"/>
                </a:cxn>
                <a:cxn ang="0">
                  <a:pos x="367" y="54"/>
                </a:cxn>
                <a:cxn ang="0">
                  <a:pos x="307" y="54"/>
                </a:cxn>
                <a:cxn ang="0">
                  <a:pos x="289" y="36"/>
                </a:cxn>
                <a:cxn ang="0">
                  <a:pos x="217" y="0"/>
                </a:cxn>
                <a:cxn ang="0">
                  <a:pos x="193" y="30"/>
                </a:cxn>
                <a:cxn ang="0">
                  <a:pos x="169" y="66"/>
                </a:cxn>
                <a:cxn ang="0">
                  <a:pos x="121" y="48"/>
                </a:cxn>
                <a:cxn ang="0">
                  <a:pos x="54" y="54"/>
                </a:cxn>
                <a:cxn ang="0">
                  <a:pos x="12" y="78"/>
                </a:cxn>
                <a:cxn ang="0">
                  <a:pos x="0" y="102"/>
                </a:cxn>
                <a:cxn ang="0">
                  <a:pos x="6" y="108"/>
                </a:cxn>
                <a:cxn ang="0">
                  <a:pos x="42" y="126"/>
                </a:cxn>
              </a:cxnLst>
              <a:rect l="0" t="0" r="r" b="b"/>
              <a:pathLst>
                <a:path w="595" h="301">
                  <a:moveTo>
                    <a:pt x="42" y="126"/>
                  </a:moveTo>
                  <a:lnTo>
                    <a:pt x="48" y="186"/>
                  </a:lnTo>
                  <a:lnTo>
                    <a:pt x="127" y="210"/>
                  </a:lnTo>
                  <a:lnTo>
                    <a:pt x="181" y="264"/>
                  </a:lnTo>
                  <a:lnTo>
                    <a:pt x="253" y="270"/>
                  </a:lnTo>
                  <a:lnTo>
                    <a:pt x="313" y="301"/>
                  </a:lnTo>
                  <a:lnTo>
                    <a:pt x="379" y="258"/>
                  </a:lnTo>
                  <a:lnTo>
                    <a:pt x="445" y="252"/>
                  </a:lnTo>
                  <a:lnTo>
                    <a:pt x="457" y="210"/>
                  </a:lnTo>
                  <a:lnTo>
                    <a:pt x="499" y="192"/>
                  </a:lnTo>
                  <a:lnTo>
                    <a:pt x="541" y="174"/>
                  </a:lnTo>
                  <a:lnTo>
                    <a:pt x="595" y="156"/>
                  </a:lnTo>
                  <a:lnTo>
                    <a:pt x="583" y="132"/>
                  </a:lnTo>
                  <a:lnTo>
                    <a:pt x="529" y="126"/>
                  </a:lnTo>
                  <a:lnTo>
                    <a:pt x="529" y="96"/>
                  </a:lnTo>
                  <a:lnTo>
                    <a:pt x="541" y="72"/>
                  </a:lnTo>
                  <a:lnTo>
                    <a:pt x="499" y="60"/>
                  </a:lnTo>
                  <a:lnTo>
                    <a:pt x="403" y="84"/>
                  </a:lnTo>
                  <a:lnTo>
                    <a:pt x="367" y="54"/>
                  </a:lnTo>
                  <a:lnTo>
                    <a:pt x="307" y="54"/>
                  </a:lnTo>
                  <a:lnTo>
                    <a:pt x="289" y="36"/>
                  </a:lnTo>
                  <a:lnTo>
                    <a:pt x="217" y="0"/>
                  </a:lnTo>
                  <a:lnTo>
                    <a:pt x="193" y="30"/>
                  </a:lnTo>
                  <a:lnTo>
                    <a:pt x="169" y="66"/>
                  </a:lnTo>
                  <a:lnTo>
                    <a:pt x="121" y="48"/>
                  </a:lnTo>
                  <a:lnTo>
                    <a:pt x="54" y="54"/>
                  </a:lnTo>
                  <a:lnTo>
                    <a:pt x="12" y="78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2" y="126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1" name="Freeform 446"/>
            <p:cNvSpPr>
              <a:spLocks/>
            </p:cNvSpPr>
            <p:nvPr/>
          </p:nvSpPr>
          <p:spPr bwMode="auto">
            <a:xfrm>
              <a:off x="6925049" y="3980037"/>
              <a:ext cx="201446" cy="362923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0" y="23"/>
                </a:cxn>
                <a:cxn ang="0">
                  <a:pos x="15" y="47"/>
                </a:cxn>
                <a:cxn ang="0">
                  <a:pos x="15" y="60"/>
                </a:cxn>
                <a:cxn ang="0">
                  <a:pos x="22" y="78"/>
                </a:cxn>
                <a:cxn ang="0">
                  <a:pos x="19" y="93"/>
                </a:cxn>
                <a:cxn ang="0">
                  <a:pos x="23" y="110"/>
                </a:cxn>
                <a:cxn ang="0">
                  <a:pos x="26" y="118"/>
                </a:cxn>
                <a:cxn ang="0">
                  <a:pos x="19" y="126"/>
                </a:cxn>
                <a:cxn ang="0">
                  <a:pos x="13" y="159"/>
                </a:cxn>
                <a:cxn ang="0">
                  <a:pos x="33" y="182"/>
                </a:cxn>
                <a:cxn ang="0">
                  <a:pos x="34" y="178"/>
                </a:cxn>
                <a:cxn ang="0">
                  <a:pos x="46" y="185"/>
                </a:cxn>
                <a:cxn ang="0">
                  <a:pos x="46" y="190"/>
                </a:cxn>
                <a:cxn ang="0">
                  <a:pos x="56" y="188"/>
                </a:cxn>
                <a:cxn ang="0">
                  <a:pos x="59" y="184"/>
                </a:cxn>
                <a:cxn ang="0">
                  <a:pos x="43" y="174"/>
                </a:cxn>
                <a:cxn ang="0">
                  <a:pos x="27" y="149"/>
                </a:cxn>
                <a:cxn ang="0">
                  <a:pos x="19" y="138"/>
                </a:cxn>
                <a:cxn ang="0">
                  <a:pos x="32" y="113"/>
                </a:cxn>
                <a:cxn ang="0">
                  <a:pos x="57" y="108"/>
                </a:cxn>
                <a:cxn ang="0">
                  <a:pos x="70" y="119"/>
                </a:cxn>
                <a:cxn ang="0">
                  <a:pos x="63" y="97"/>
                </a:cxn>
                <a:cxn ang="0">
                  <a:pos x="72" y="87"/>
                </a:cxn>
                <a:cxn ang="0">
                  <a:pos x="101" y="87"/>
                </a:cxn>
                <a:cxn ang="0">
                  <a:pos x="107" y="73"/>
                </a:cxn>
                <a:cxn ang="0">
                  <a:pos x="95" y="50"/>
                </a:cxn>
                <a:cxn ang="0">
                  <a:pos x="85" y="37"/>
                </a:cxn>
                <a:cxn ang="0">
                  <a:pos x="48" y="27"/>
                </a:cxn>
                <a:cxn ang="0">
                  <a:pos x="36" y="0"/>
                </a:cxn>
                <a:cxn ang="0">
                  <a:pos x="7" y="9"/>
                </a:cxn>
              </a:cxnLst>
              <a:rect l="0" t="0" r="r" b="b"/>
              <a:pathLst>
                <a:path w="107" h="190">
                  <a:moveTo>
                    <a:pt x="7" y="9"/>
                  </a:moveTo>
                  <a:lnTo>
                    <a:pt x="0" y="23"/>
                  </a:lnTo>
                  <a:lnTo>
                    <a:pt x="15" y="47"/>
                  </a:lnTo>
                  <a:lnTo>
                    <a:pt x="15" y="60"/>
                  </a:lnTo>
                  <a:lnTo>
                    <a:pt x="22" y="78"/>
                  </a:lnTo>
                  <a:lnTo>
                    <a:pt x="19" y="93"/>
                  </a:lnTo>
                  <a:lnTo>
                    <a:pt x="23" y="110"/>
                  </a:lnTo>
                  <a:lnTo>
                    <a:pt x="26" y="118"/>
                  </a:lnTo>
                  <a:lnTo>
                    <a:pt x="19" y="126"/>
                  </a:lnTo>
                  <a:lnTo>
                    <a:pt x="13" y="159"/>
                  </a:lnTo>
                  <a:lnTo>
                    <a:pt x="33" y="182"/>
                  </a:lnTo>
                  <a:lnTo>
                    <a:pt x="34" y="178"/>
                  </a:lnTo>
                  <a:lnTo>
                    <a:pt x="46" y="185"/>
                  </a:lnTo>
                  <a:lnTo>
                    <a:pt x="46" y="190"/>
                  </a:lnTo>
                  <a:lnTo>
                    <a:pt x="56" y="188"/>
                  </a:lnTo>
                  <a:lnTo>
                    <a:pt x="59" y="184"/>
                  </a:lnTo>
                  <a:lnTo>
                    <a:pt x="43" y="174"/>
                  </a:lnTo>
                  <a:lnTo>
                    <a:pt x="27" y="149"/>
                  </a:lnTo>
                  <a:lnTo>
                    <a:pt x="19" y="138"/>
                  </a:lnTo>
                  <a:lnTo>
                    <a:pt x="32" y="113"/>
                  </a:lnTo>
                  <a:lnTo>
                    <a:pt x="57" y="108"/>
                  </a:lnTo>
                  <a:lnTo>
                    <a:pt x="70" y="119"/>
                  </a:lnTo>
                  <a:lnTo>
                    <a:pt x="63" y="97"/>
                  </a:lnTo>
                  <a:lnTo>
                    <a:pt x="72" y="87"/>
                  </a:lnTo>
                  <a:lnTo>
                    <a:pt x="101" y="87"/>
                  </a:lnTo>
                  <a:lnTo>
                    <a:pt x="107" y="73"/>
                  </a:lnTo>
                  <a:lnTo>
                    <a:pt x="95" y="50"/>
                  </a:lnTo>
                  <a:lnTo>
                    <a:pt x="85" y="37"/>
                  </a:lnTo>
                  <a:lnTo>
                    <a:pt x="48" y="27"/>
                  </a:lnTo>
                  <a:lnTo>
                    <a:pt x="36" y="0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4BA6D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2" name="Freeform 447"/>
            <p:cNvSpPr>
              <a:spLocks/>
            </p:cNvSpPr>
            <p:nvPr/>
          </p:nvSpPr>
          <p:spPr bwMode="auto">
            <a:xfrm>
              <a:off x="6792850" y="3775701"/>
              <a:ext cx="226627" cy="44526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55" y="17"/>
                </a:cxn>
                <a:cxn ang="0">
                  <a:pos x="40" y="26"/>
                </a:cxn>
                <a:cxn ang="0">
                  <a:pos x="15" y="60"/>
                </a:cxn>
                <a:cxn ang="0">
                  <a:pos x="7" y="85"/>
                </a:cxn>
                <a:cxn ang="0">
                  <a:pos x="0" y="98"/>
                </a:cxn>
                <a:cxn ang="0">
                  <a:pos x="23" y="123"/>
                </a:cxn>
                <a:cxn ang="0">
                  <a:pos x="31" y="142"/>
                </a:cxn>
                <a:cxn ang="0">
                  <a:pos x="26" y="161"/>
                </a:cxn>
                <a:cxn ang="0">
                  <a:pos x="44" y="165"/>
                </a:cxn>
                <a:cxn ang="0">
                  <a:pos x="58" y="157"/>
                </a:cxn>
                <a:cxn ang="0">
                  <a:pos x="65" y="148"/>
                </a:cxn>
                <a:cxn ang="0">
                  <a:pos x="80" y="188"/>
                </a:cxn>
                <a:cxn ang="0">
                  <a:pos x="86" y="211"/>
                </a:cxn>
                <a:cxn ang="0">
                  <a:pos x="85" y="233"/>
                </a:cxn>
                <a:cxn ang="0">
                  <a:pos x="99" y="212"/>
                </a:cxn>
                <a:cxn ang="0">
                  <a:pos x="92" y="188"/>
                </a:cxn>
                <a:cxn ang="0">
                  <a:pos x="80" y="173"/>
                </a:cxn>
                <a:cxn ang="0">
                  <a:pos x="86" y="161"/>
                </a:cxn>
                <a:cxn ang="0">
                  <a:pos x="85" y="151"/>
                </a:cxn>
                <a:cxn ang="0">
                  <a:pos x="69" y="130"/>
                </a:cxn>
                <a:cxn ang="0">
                  <a:pos x="77" y="114"/>
                </a:cxn>
                <a:cxn ang="0">
                  <a:pos x="106" y="106"/>
                </a:cxn>
                <a:cxn ang="0">
                  <a:pos x="120" y="91"/>
                </a:cxn>
                <a:cxn ang="0">
                  <a:pos x="111" y="91"/>
                </a:cxn>
                <a:cxn ang="0">
                  <a:pos x="104" y="87"/>
                </a:cxn>
                <a:cxn ang="0">
                  <a:pos x="93" y="84"/>
                </a:cxn>
                <a:cxn ang="0">
                  <a:pos x="98" y="73"/>
                </a:cxn>
                <a:cxn ang="0">
                  <a:pos x="88" y="60"/>
                </a:cxn>
                <a:cxn ang="0">
                  <a:pos x="77" y="42"/>
                </a:cxn>
                <a:cxn ang="0">
                  <a:pos x="86" y="34"/>
                </a:cxn>
                <a:cxn ang="0">
                  <a:pos x="86" y="13"/>
                </a:cxn>
                <a:cxn ang="0">
                  <a:pos x="72" y="0"/>
                </a:cxn>
              </a:cxnLst>
              <a:rect l="0" t="0" r="r" b="b"/>
              <a:pathLst>
                <a:path w="120" h="233">
                  <a:moveTo>
                    <a:pt x="72" y="0"/>
                  </a:moveTo>
                  <a:lnTo>
                    <a:pt x="55" y="17"/>
                  </a:lnTo>
                  <a:lnTo>
                    <a:pt x="40" y="26"/>
                  </a:lnTo>
                  <a:lnTo>
                    <a:pt x="15" y="60"/>
                  </a:lnTo>
                  <a:lnTo>
                    <a:pt x="7" y="85"/>
                  </a:lnTo>
                  <a:lnTo>
                    <a:pt x="0" y="98"/>
                  </a:lnTo>
                  <a:lnTo>
                    <a:pt x="23" y="123"/>
                  </a:lnTo>
                  <a:lnTo>
                    <a:pt x="31" y="142"/>
                  </a:lnTo>
                  <a:lnTo>
                    <a:pt x="26" y="161"/>
                  </a:lnTo>
                  <a:lnTo>
                    <a:pt x="44" y="165"/>
                  </a:lnTo>
                  <a:lnTo>
                    <a:pt x="58" y="157"/>
                  </a:lnTo>
                  <a:lnTo>
                    <a:pt x="65" y="148"/>
                  </a:lnTo>
                  <a:lnTo>
                    <a:pt x="80" y="188"/>
                  </a:lnTo>
                  <a:lnTo>
                    <a:pt x="86" y="211"/>
                  </a:lnTo>
                  <a:lnTo>
                    <a:pt x="85" y="233"/>
                  </a:lnTo>
                  <a:lnTo>
                    <a:pt x="99" y="212"/>
                  </a:lnTo>
                  <a:lnTo>
                    <a:pt x="92" y="188"/>
                  </a:lnTo>
                  <a:lnTo>
                    <a:pt x="80" y="173"/>
                  </a:lnTo>
                  <a:lnTo>
                    <a:pt x="86" y="161"/>
                  </a:lnTo>
                  <a:lnTo>
                    <a:pt x="85" y="151"/>
                  </a:lnTo>
                  <a:lnTo>
                    <a:pt x="69" y="130"/>
                  </a:lnTo>
                  <a:lnTo>
                    <a:pt x="77" y="114"/>
                  </a:lnTo>
                  <a:lnTo>
                    <a:pt x="106" y="106"/>
                  </a:lnTo>
                  <a:lnTo>
                    <a:pt x="120" y="91"/>
                  </a:lnTo>
                  <a:lnTo>
                    <a:pt x="111" y="91"/>
                  </a:lnTo>
                  <a:lnTo>
                    <a:pt x="104" y="87"/>
                  </a:lnTo>
                  <a:lnTo>
                    <a:pt x="93" y="84"/>
                  </a:lnTo>
                  <a:lnTo>
                    <a:pt x="98" y="73"/>
                  </a:lnTo>
                  <a:lnTo>
                    <a:pt x="88" y="60"/>
                  </a:lnTo>
                  <a:lnTo>
                    <a:pt x="77" y="42"/>
                  </a:lnTo>
                  <a:lnTo>
                    <a:pt x="86" y="34"/>
                  </a:lnTo>
                  <a:lnTo>
                    <a:pt x="86" y="1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4BA6D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3" name="Line 449"/>
            <p:cNvSpPr>
              <a:spLocks noChangeShapeType="1"/>
            </p:cNvSpPr>
            <p:nvPr/>
          </p:nvSpPr>
          <p:spPr bwMode="auto">
            <a:xfrm>
              <a:off x="7441255" y="4053232"/>
              <a:ext cx="0" cy="0"/>
            </a:xfrm>
            <a:prstGeom prst="line">
              <a:avLst/>
            </a:prstGeom>
            <a:grp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3E647E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204" name="Freeform 506"/>
            <p:cNvSpPr>
              <a:spLocks/>
            </p:cNvSpPr>
            <p:nvPr/>
          </p:nvSpPr>
          <p:spPr bwMode="auto">
            <a:xfrm>
              <a:off x="7589193" y="3339583"/>
              <a:ext cx="122755" cy="155538"/>
            </a:xfrm>
            <a:custGeom>
              <a:avLst/>
              <a:gdLst/>
              <a:ahLst/>
              <a:cxnLst>
                <a:cxn ang="0">
                  <a:pos x="32" y="12"/>
                </a:cxn>
                <a:cxn ang="0">
                  <a:pos x="34" y="32"/>
                </a:cxn>
                <a:cxn ang="0">
                  <a:pos x="20" y="22"/>
                </a:cxn>
                <a:cxn ang="0">
                  <a:pos x="6" y="3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6" y="56"/>
                </a:cxn>
                <a:cxn ang="0">
                  <a:pos x="6" y="56"/>
                </a:cxn>
                <a:cxn ang="0">
                  <a:pos x="10" y="56"/>
                </a:cxn>
                <a:cxn ang="0">
                  <a:pos x="10" y="56"/>
                </a:cxn>
                <a:cxn ang="0">
                  <a:pos x="30" y="70"/>
                </a:cxn>
                <a:cxn ang="0">
                  <a:pos x="34" y="84"/>
                </a:cxn>
                <a:cxn ang="0">
                  <a:pos x="34" y="84"/>
                </a:cxn>
                <a:cxn ang="0">
                  <a:pos x="36" y="92"/>
                </a:cxn>
                <a:cxn ang="0">
                  <a:pos x="40" y="98"/>
                </a:cxn>
                <a:cxn ang="0">
                  <a:pos x="70" y="88"/>
                </a:cxn>
                <a:cxn ang="0">
                  <a:pos x="70" y="84"/>
                </a:cxn>
                <a:cxn ang="0">
                  <a:pos x="70" y="84"/>
                </a:cxn>
                <a:cxn ang="0">
                  <a:pos x="68" y="82"/>
                </a:cxn>
                <a:cxn ang="0">
                  <a:pos x="66" y="78"/>
                </a:cxn>
                <a:cxn ang="0">
                  <a:pos x="64" y="76"/>
                </a:cxn>
                <a:cxn ang="0">
                  <a:pos x="64" y="76"/>
                </a:cxn>
                <a:cxn ang="0">
                  <a:pos x="64" y="60"/>
                </a:cxn>
                <a:cxn ang="0">
                  <a:pos x="64" y="60"/>
                </a:cxn>
                <a:cxn ang="0">
                  <a:pos x="64" y="46"/>
                </a:cxn>
                <a:cxn ang="0">
                  <a:pos x="64" y="46"/>
                </a:cxn>
                <a:cxn ang="0">
                  <a:pos x="54" y="26"/>
                </a:cxn>
                <a:cxn ang="0">
                  <a:pos x="54" y="26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78" y="4"/>
                </a:cxn>
                <a:cxn ang="0">
                  <a:pos x="52" y="0"/>
                </a:cxn>
                <a:cxn ang="0">
                  <a:pos x="32" y="12"/>
                </a:cxn>
              </a:cxnLst>
              <a:rect l="0" t="0" r="r" b="b"/>
              <a:pathLst>
                <a:path w="78" h="98">
                  <a:moveTo>
                    <a:pt x="32" y="12"/>
                  </a:moveTo>
                  <a:lnTo>
                    <a:pt x="34" y="32"/>
                  </a:lnTo>
                  <a:lnTo>
                    <a:pt x="20" y="22"/>
                  </a:lnTo>
                  <a:lnTo>
                    <a:pt x="6" y="3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30" y="70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6" y="92"/>
                  </a:lnTo>
                  <a:lnTo>
                    <a:pt x="40" y="98"/>
                  </a:lnTo>
                  <a:lnTo>
                    <a:pt x="70" y="88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68" y="82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78" y="4"/>
                  </a:lnTo>
                  <a:lnTo>
                    <a:pt x="52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4BA6D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5" name="Freeform 517"/>
            <p:cNvSpPr>
              <a:spLocks/>
            </p:cNvSpPr>
            <p:nvPr/>
          </p:nvSpPr>
          <p:spPr bwMode="auto">
            <a:xfrm>
              <a:off x="7636406" y="3479873"/>
              <a:ext cx="84986" cy="103693"/>
            </a:xfrm>
            <a:custGeom>
              <a:avLst/>
              <a:gdLst>
                <a:gd name="T0" fmla="*/ 15875 w 54"/>
                <a:gd name="T1" fmla="*/ 19050 h 66"/>
                <a:gd name="T2" fmla="*/ 15875 w 54"/>
                <a:gd name="T3" fmla="*/ 19050 h 66"/>
                <a:gd name="T4" fmla="*/ 15875 w 54"/>
                <a:gd name="T5" fmla="*/ 57150 h 66"/>
                <a:gd name="T6" fmla="*/ 15875 w 54"/>
                <a:gd name="T7" fmla="*/ 57150 h 66"/>
                <a:gd name="T8" fmla="*/ 0 w 54"/>
                <a:gd name="T9" fmla="*/ 104775 h 66"/>
                <a:gd name="T10" fmla="*/ 0 w 54"/>
                <a:gd name="T11" fmla="*/ 104775 h 66"/>
                <a:gd name="T12" fmla="*/ 31750 w 54"/>
                <a:gd name="T13" fmla="*/ 104775 h 66"/>
                <a:gd name="T14" fmla="*/ 31750 w 54"/>
                <a:gd name="T15" fmla="*/ 104775 h 66"/>
                <a:gd name="T16" fmla="*/ 63500 w 54"/>
                <a:gd name="T17" fmla="*/ 95250 h 66"/>
                <a:gd name="T18" fmla="*/ 63500 w 54"/>
                <a:gd name="T19" fmla="*/ 95250 h 66"/>
                <a:gd name="T20" fmla="*/ 79375 w 54"/>
                <a:gd name="T21" fmla="*/ 82550 h 66"/>
                <a:gd name="T22" fmla="*/ 79375 w 54"/>
                <a:gd name="T23" fmla="*/ 82550 h 66"/>
                <a:gd name="T24" fmla="*/ 85725 w 54"/>
                <a:gd name="T25" fmla="*/ 57150 h 66"/>
                <a:gd name="T26" fmla="*/ 63500 w 54"/>
                <a:gd name="T27" fmla="*/ 0 h 66"/>
                <a:gd name="T28" fmla="*/ 15875 w 54"/>
                <a:gd name="T29" fmla="*/ 15875 h 66"/>
                <a:gd name="T30" fmla="*/ 15875 w 54"/>
                <a:gd name="T31" fmla="*/ 15875 h 66"/>
                <a:gd name="T32" fmla="*/ 15875 w 54"/>
                <a:gd name="T33" fmla="*/ 19050 h 66"/>
                <a:gd name="T34" fmla="*/ 15875 w 54"/>
                <a:gd name="T35" fmla="*/ 19050 h 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4"/>
                <a:gd name="T55" fmla="*/ 0 h 66"/>
                <a:gd name="T56" fmla="*/ 54 w 54"/>
                <a:gd name="T57" fmla="*/ 66 h 6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4" h="66">
                  <a:moveTo>
                    <a:pt x="10" y="12"/>
                  </a:moveTo>
                  <a:lnTo>
                    <a:pt x="10" y="12"/>
                  </a:lnTo>
                  <a:lnTo>
                    <a:pt x="10" y="36"/>
                  </a:lnTo>
                  <a:lnTo>
                    <a:pt x="0" y="66"/>
                  </a:lnTo>
                  <a:lnTo>
                    <a:pt x="20" y="66"/>
                  </a:lnTo>
                  <a:lnTo>
                    <a:pt x="40" y="60"/>
                  </a:lnTo>
                  <a:lnTo>
                    <a:pt x="50" y="52"/>
                  </a:lnTo>
                  <a:lnTo>
                    <a:pt x="54" y="36"/>
                  </a:lnTo>
                  <a:lnTo>
                    <a:pt x="40" y="0"/>
                  </a:lnTo>
                  <a:lnTo>
                    <a:pt x="10" y="1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4BA6D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6" name="Freeform 213"/>
            <p:cNvSpPr>
              <a:spLocks/>
            </p:cNvSpPr>
            <p:nvPr/>
          </p:nvSpPr>
          <p:spPr bwMode="auto">
            <a:xfrm>
              <a:off x="2131257" y="3208441"/>
              <a:ext cx="374563" cy="201286"/>
            </a:xfrm>
            <a:custGeom>
              <a:avLst/>
              <a:gdLst>
                <a:gd name="T0" fmla="*/ 27592 w 2276475"/>
                <a:gd name="T1" fmla="*/ 4167 h 1209675"/>
                <a:gd name="T2" fmla="*/ 20564 w 2276475"/>
                <a:gd name="T3" fmla="*/ 521 h 1209675"/>
                <a:gd name="T4" fmla="*/ 14317 w 2276475"/>
                <a:gd name="T5" fmla="*/ 0 h 1209675"/>
                <a:gd name="T6" fmla="*/ 5466 w 2276475"/>
                <a:gd name="T7" fmla="*/ 6771 h 1209675"/>
                <a:gd name="T8" fmla="*/ 0 w 2276475"/>
                <a:gd name="T9" fmla="*/ 13803 h 1209675"/>
                <a:gd name="T10" fmla="*/ 2863 w 2276475"/>
                <a:gd name="T11" fmla="*/ 14584 h 1209675"/>
                <a:gd name="T12" fmla="*/ 5466 w 2276475"/>
                <a:gd name="T13" fmla="*/ 12761 h 1209675"/>
                <a:gd name="T14" fmla="*/ 6247 w 2276475"/>
                <a:gd name="T15" fmla="*/ 12240 h 1209675"/>
                <a:gd name="T16" fmla="*/ 13536 w 2276475"/>
                <a:gd name="T17" fmla="*/ 8855 h 1209675"/>
                <a:gd name="T18" fmla="*/ 27072 w 2276475"/>
                <a:gd name="T19" fmla="*/ 7813 h 1209675"/>
                <a:gd name="T20" fmla="*/ 30976 w 2276475"/>
                <a:gd name="T21" fmla="*/ 8334 h 1209675"/>
                <a:gd name="T22" fmla="*/ 23167 w 2276475"/>
                <a:gd name="T23" fmla="*/ 9376 h 1209675"/>
                <a:gd name="T24" fmla="*/ 18482 w 2276475"/>
                <a:gd name="T25" fmla="*/ 11719 h 1209675"/>
                <a:gd name="T26" fmla="*/ 16399 w 2276475"/>
                <a:gd name="T27" fmla="*/ 18751 h 1209675"/>
                <a:gd name="T28" fmla="*/ 17440 w 2276475"/>
                <a:gd name="T29" fmla="*/ 28387 h 1209675"/>
                <a:gd name="T30" fmla="*/ 22907 w 2276475"/>
                <a:gd name="T31" fmla="*/ 31512 h 1209675"/>
                <a:gd name="T32" fmla="*/ 25249 w 2276475"/>
                <a:gd name="T33" fmla="*/ 24741 h 1209675"/>
                <a:gd name="T34" fmla="*/ 22386 w 2276475"/>
                <a:gd name="T35" fmla="*/ 15886 h 1209675"/>
                <a:gd name="T36" fmla="*/ 27332 w 2276475"/>
                <a:gd name="T37" fmla="*/ 12240 h 1209675"/>
                <a:gd name="T38" fmla="*/ 29414 w 2276475"/>
                <a:gd name="T39" fmla="*/ 10157 h 1209675"/>
                <a:gd name="T40" fmla="*/ 32798 w 2276475"/>
                <a:gd name="T41" fmla="*/ 13803 h 1209675"/>
                <a:gd name="T42" fmla="*/ 33319 w 2276475"/>
                <a:gd name="T43" fmla="*/ 17970 h 1209675"/>
                <a:gd name="T44" fmla="*/ 35401 w 2276475"/>
                <a:gd name="T45" fmla="*/ 21356 h 1209675"/>
                <a:gd name="T46" fmla="*/ 38265 w 2276475"/>
                <a:gd name="T47" fmla="*/ 26043 h 1209675"/>
                <a:gd name="T48" fmla="*/ 45553 w 2276475"/>
                <a:gd name="T49" fmla="*/ 23960 h 1209675"/>
                <a:gd name="T50" fmla="*/ 49978 w 2276475"/>
                <a:gd name="T51" fmla="*/ 19272 h 1209675"/>
                <a:gd name="T52" fmla="*/ 62213 w 2276475"/>
                <a:gd name="T53" fmla="*/ 16147 h 1209675"/>
                <a:gd name="T54" fmla="*/ 59089 w 2276475"/>
                <a:gd name="T55" fmla="*/ 14063 h 1209675"/>
                <a:gd name="T56" fmla="*/ 49197 w 2276475"/>
                <a:gd name="T57" fmla="*/ 16407 h 1209675"/>
                <a:gd name="T58" fmla="*/ 43731 w 2276475"/>
                <a:gd name="T59" fmla="*/ 21356 h 1209675"/>
                <a:gd name="T60" fmla="*/ 36703 w 2276475"/>
                <a:gd name="T61" fmla="*/ 19532 h 1209675"/>
                <a:gd name="T62" fmla="*/ 38265 w 2276475"/>
                <a:gd name="T63" fmla="*/ 11719 h 1209675"/>
                <a:gd name="T64" fmla="*/ 41649 w 2276475"/>
                <a:gd name="T65" fmla="*/ 11719 h 1209675"/>
                <a:gd name="T66" fmla="*/ 43471 w 2276475"/>
                <a:gd name="T67" fmla="*/ 8073 h 1209675"/>
                <a:gd name="T68" fmla="*/ 33579 w 2276475"/>
                <a:gd name="T69" fmla="*/ 4688 h 1209675"/>
                <a:gd name="T70" fmla="*/ 27592 w 2276475"/>
                <a:gd name="T71" fmla="*/ 4167 h 12096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76475"/>
                <a:gd name="T109" fmla="*/ 0 h 1209675"/>
                <a:gd name="T110" fmla="*/ 2276475 w 2276475"/>
                <a:gd name="T111" fmla="*/ 1209675 h 12096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76475" h="1209675">
                  <a:moveTo>
                    <a:pt x="1009650" y="152400"/>
                  </a:moveTo>
                  <a:lnTo>
                    <a:pt x="752475" y="19050"/>
                  </a:lnTo>
                  <a:lnTo>
                    <a:pt x="523875" y="0"/>
                  </a:lnTo>
                  <a:lnTo>
                    <a:pt x="200025" y="247650"/>
                  </a:lnTo>
                  <a:lnTo>
                    <a:pt x="0" y="504825"/>
                  </a:lnTo>
                  <a:lnTo>
                    <a:pt x="104775" y="533400"/>
                  </a:lnTo>
                  <a:lnTo>
                    <a:pt x="200025" y="466725"/>
                  </a:lnTo>
                  <a:cubicBezTo>
                    <a:pt x="209437" y="460209"/>
                    <a:pt x="228600" y="447675"/>
                    <a:pt x="228600" y="447675"/>
                  </a:cubicBezTo>
                  <a:lnTo>
                    <a:pt x="495300" y="323850"/>
                  </a:lnTo>
                  <a:lnTo>
                    <a:pt x="990600" y="285750"/>
                  </a:lnTo>
                  <a:lnTo>
                    <a:pt x="1133475" y="304800"/>
                  </a:lnTo>
                  <a:lnTo>
                    <a:pt x="847725" y="342900"/>
                  </a:lnTo>
                  <a:lnTo>
                    <a:pt x="676275" y="428625"/>
                  </a:lnTo>
                  <a:lnTo>
                    <a:pt x="600075" y="685800"/>
                  </a:lnTo>
                  <a:lnTo>
                    <a:pt x="638175" y="1038225"/>
                  </a:lnTo>
                  <a:cubicBezTo>
                    <a:pt x="704850" y="1209675"/>
                    <a:pt x="771525" y="1114425"/>
                    <a:pt x="838200" y="1152525"/>
                  </a:cubicBezTo>
                  <a:lnTo>
                    <a:pt x="923925" y="904875"/>
                  </a:lnTo>
                  <a:cubicBezTo>
                    <a:pt x="889000" y="796925"/>
                    <a:pt x="854075" y="774700"/>
                    <a:pt x="819150" y="581025"/>
                  </a:cubicBezTo>
                  <a:cubicBezTo>
                    <a:pt x="879475" y="460375"/>
                    <a:pt x="939800" y="492125"/>
                    <a:pt x="1000125" y="447675"/>
                  </a:cubicBezTo>
                  <a:lnTo>
                    <a:pt x="1076325" y="371475"/>
                  </a:lnTo>
                  <a:lnTo>
                    <a:pt x="1200150" y="504825"/>
                  </a:lnTo>
                  <a:lnTo>
                    <a:pt x="1219200" y="657225"/>
                  </a:lnTo>
                  <a:lnTo>
                    <a:pt x="1295400" y="781050"/>
                  </a:lnTo>
                  <a:cubicBezTo>
                    <a:pt x="1330325" y="838200"/>
                    <a:pt x="1289050" y="904875"/>
                    <a:pt x="1400175" y="952500"/>
                  </a:cubicBezTo>
                  <a:lnTo>
                    <a:pt x="1666875" y="876300"/>
                  </a:lnTo>
                  <a:lnTo>
                    <a:pt x="1828800" y="704850"/>
                  </a:lnTo>
                  <a:lnTo>
                    <a:pt x="2276475" y="590550"/>
                  </a:lnTo>
                  <a:lnTo>
                    <a:pt x="2162175" y="514350"/>
                  </a:lnTo>
                  <a:lnTo>
                    <a:pt x="1800225" y="600075"/>
                  </a:lnTo>
                  <a:lnTo>
                    <a:pt x="1600200" y="781050"/>
                  </a:lnTo>
                  <a:lnTo>
                    <a:pt x="1343025" y="714375"/>
                  </a:lnTo>
                  <a:lnTo>
                    <a:pt x="1400175" y="428625"/>
                  </a:lnTo>
                  <a:lnTo>
                    <a:pt x="1524000" y="428625"/>
                  </a:lnTo>
                  <a:lnTo>
                    <a:pt x="1590675" y="295275"/>
                  </a:lnTo>
                  <a:lnTo>
                    <a:pt x="1228725" y="171450"/>
                  </a:lnTo>
                  <a:lnTo>
                    <a:pt x="1009650" y="15240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rgbClr val="3E647E"/>
                </a:solidFill>
                <a:ea typeface="ＭＳ Ｐゴシック" pitchFamily="34" charset="-128"/>
                <a:cs typeface="Arial" charset="0"/>
              </a:endParaRPr>
            </a:p>
          </p:txBody>
        </p:sp>
      </p:grpSp>
      <p:sp>
        <p:nvSpPr>
          <p:cNvPr id="209" name="Rounded Rectangle 427"/>
          <p:cNvSpPr/>
          <p:nvPr/>
        </p:nvSpPr>
        <p:spPr>
          <a:xfrm>
            <a:off x="1070232" y="5142856"/>
            <a:ext cx="337890" cy="166617"/>
          </a:xfrm>
          <a:prstGeom prst="roundRect">
            <a:avLst/>
          </a:prstGeom>
          <a:solidFill>
            <a:srgbClr val="2F516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0" name="Rounded Rectangle 428"/>
          <p:cNvSpPr/>
          <p:nvPr/>
        </p:nvSpPr>
        <p:spPr>
          <a:xfrm>
            <a:off x="1088941" y="5376277"/>
            <a:ext cx="312330" cy="120367"/>
          </a:xfrm>
          <a:prstGeom prst="roundRect">
            <a:avLst/>
          </a:prstGeom>
          <a:solidFill>
            <a:srgbClr val="4BA6D2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1" name="Rounded Rectangle 429"/>
          <p:cNvSpPr/>
          <p:nvPr/>
        </p:nvSpPr>
        <p:spPr>
          <a:xfrm>
            <a:off x="1088941" y="5575743"/>
            <a:ext cx="338137" cy="166687"/>
          </a:xfrm>
          <a:prstGeom prst="roundRect">
            <a:avLst/>
          </a:prstGeom>
          <a:gradFill rotWithShape="1">
            <a:gsLst>
              <a:gs pos="0">
                <a:srgbClr val="F79646">
                  <a:lumMod val="60000"/>
                  <a:lumOff val="40000"/>
                </a:srgbClr>
              </a:gs>
              <a:gs pos="50000">
                <a:srgbClr val="F79646">
                  <a:lumMod val="40000"/>
                  <a:lumOff val="60000"/>
                </a:srgbClr>
              </a:gs>
              <a:gs pos="100000">
                <a:srgbClr val="F79646">
                  <a:lumMod val="20000"/>
                  <a:lumOff val="8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22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RETINOPATIA DIABETICA</a:t>
            </a:r>
            <a:endParaRPr lang="es-U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1976" y="1815353"/>
            <a:ext cx="7516905" cy="4308967"/>
          </a:xfrm>
        </p:spPr>
        <p:txBody>
          <a:bodyPr/>
          <a:lstStyle/>
          <a:p>
            <a:r>
              <a:rPr lang="es-UY" dirty="0" smtClean="0"/>
              <a:t>Tipos:</a:t>
            </a:r>
          </a:p>
          <a:p>
            <a:endParaRPr lang="es-UY" dirty="0" smtClean="0"/>
          </a:p>
          <a:p>
            <a:r>
              <a:rPr lang="es-UY" dirty="0" smtClean="0"/>
              <a:t>Tipo 1  </a:t>
            </a:r>
            <a:r>
              <a:rPr lang="es-UY" dirty="0" err="1" smtClean="0"/>
              <a:t>Insulino</a:t>
            </a:r>
            <a:r>
              <a:rPr lang="es-UY" dirty="0" smtClean="0"/>
              <a:t> dependiente </a:t>
            </a:r>
          </a:p>
          <a:p>
            <a:r>
              <a:rPr lang="es-UY" dirty="0"/>
              <a:t> </a:t>
            </a:r>
            <a:r>
              <a:rPr lang="es-UY" dirty="0" smtClean="0"/>
              <a:t>            Enfermedad autoinmune</a:t>
            </a:r>
          </a:p>
          <a:p>
            <a:endParaRPr lang="es-UY" dirty="0" smtClean="0"/>
          </a:p>
          <a:p>
            <a:r>
              <a:rPr lang="es-UY" dirty="0" smtClean="0"/>
              <a:t>Tipo 2  No </a:t>
            </a:r>
            <a:r>
              <a:rPr lang="es-UY" dirty="0" err="1" smtClean="0"/>
              <a:t>insulino</a:t>
            </a:r>
            <a:r>
              <a:rPr lang="es-UY" dirty="0" smtClean="0"/>
              <a:t> dependiente</a:t>
            </a:r>
          </a:p>
          <a:p>
            <a:r>
              <a:rPr lang="es-UY" dirty="0"/>
              <a:t> </a:t>
            </a:r>
            <a:r>
              <a:rPr lang="es-UY" dirty="0" smtClean="0"/>
              <a:t>             Resistencia a la insulina</a:t>
            </a:r>
          </a:p>
          <a:p>
            <a:r>
              <a:rPr lang="es-UY" dirty="0"/>
              <a:t> </a:t>
            </a:r>
            <a:r>
              <a:rPr lang="es-UY" dirty="0" smtClean="0"/>
              <a:t>              Déficit en la producción</a:t>
            </a:r>
          </a:p>
          <a:p>
            <a:r>
              <a:rPr lang="es-UY" dirty="0"/>
              <a:t> </a:t>
            </a:r>
            <a:r>
              <a:rPr lang="es-UY" dirty="0" smtClean="0"/>
              <a:t>              46% historia familiar</a:t>
            </a: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7896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201706" y="322729"/>
            <a:ext cx="8942294" cy="833718"/>
          </a:xfrm>
        </p:spPr>
        <p:txBody>
          <a:bodyPr/>
          <a:lstStyle/>
          <a:p>
            <a:pPr eaLnBrk="1" hangingPunct="1"/>
            <a:r>
              <a:rPr lang="en-GB" sz="3600" dirty="0" smtClean="0"/>
              <a:t>EMD: FACTORES DE RIESGO PRIMARIOS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800" i="1" dirty="0" smtClean="0"/>
          </a:p>
        </p:txBody>
      </p:sp>
      <p:sp>
        <p:nvSpPr>
          <p:cNvPr id="3584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2038" y="6384925"/>
            <a:ext cx="36353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7A6A9A-E991-4AA6-84BB-FE06F9165A8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/>
          </a:p>
        </p:txBody>
      </p:sp>
      <p:sp>
        <p:nvSpPr>
          <p:cNvPr id="35843" name="TextBox 6"/>
          <p:cNvSpPr txBox="1">
            <a:spLocks noChangeArrowheads="1"/>
          </p:cNvSpPr>
          <p:nvPr/>
        </p:nvSpPr>
        <p:spPr bwMode="auto">
          <a:xfrm>
            <a:off x="811213" y="6642100"/>
            <a:ext cx="82073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/>
            <a:r>
              <a:rPr lang="en-US" sz="900"/>
              <a:t>1. Klein R, et al. Ophthalmology 1995;102:7-16; 2. </a:t>
            </a:r>
            <a:r>
              <a:rPr lang="en-GB" sz="900"/>
              <a:t>Chen E, et al. Curr Med Res Opin 2010;26:1587-97; 3. Klein R, et al. Ophthalmology 2009;116:497-503</a:t>
            </a:r>
          </a:p>
        </p:txBody>
      </p:sp>
      <p:graphicFrame>
        <p:nvGraphicFramePr>
          <p:cNvPr id="22" name="Diagram 21"/>
          <p:cNvGraphicFramePr/>
          <p:nvPr/>
        </p:nvGraphicFramePr>
        <p:xfrm>
          <a:off x="1524000" y="1434812"/>
          <a:ext cx="6096000" cy="4965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630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RETINOPATIA DIABEICA</a:t>
            </a:r>
            <a:endParaRPr lang="es-U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0952" y="2687887"/>
            <a:ext cx="7243495" cy="3449880"/>
          </a:xfrm>
        </p:spPr>
        <p:txBody>
          <a:bodyPr/>
          <a:lstStyle/>
          <a:p>
            <a:endParaRPr lang="es-UY" dirty="0"/>
          </a:p>
        </p:txBody>
      </p:sp>
      <p:pic>
        <p:nvPicPr>
          <p:cNvPr id="4" name="Picture 4" descr="R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7776"/>
            <a:ext cx="7058025" cy="453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5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RETINOPATIA DIABETICA</a:t>
            </a:r>
            <a:endParaRPr lang="es-UY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Y" dirty="0" smtClean="0"/>
              <a:t>MANEJO </a:t>
            </a:r>
          </a:p>
          <a:p>
            <a:endParaRPr lang="es-UY" dirty="0" smtClean="0"/>
          </a:p>
          <a:p>
            <a:r>
              <a:rPr lang="es-UY" dirty="0"/>
              <a:t> </a:t>
            </a:r>
            <a:r>
              <a:rPr lang="es-UY" dirty="0" smtClean="0"/>
              <a:t>Control de factores de riesgo</a:t>
            </a:r>
          </a:p>
          <a:p>
            <a:r>
              <a:rPr lang="es-UY" dirty="0"/>
              <a:t> </a:t>
            </a:r>
            <a:r>
              <a:rPr lang="es-UY" dirty="0" smtClean="0"/>
              <a:t>Control de glicemia: hemoglobina </a:t>
            </a:r>
            <a:r>
              <a:rPr lang="es-UY" dirty="0" err="1" smtClean="0"/>
              <a:t>glicosilada</a:t>
            </a:r>
            <a:endParaRPr lang="es-UY" dirty="0" smtClean="0"/>
          </a:p>
          <a:p>
            <a:r>
              <a:rPr lang="es-UY" dirty="0" smtClean="0"/>
              <a:t> Controles oftalmológicos seriados</a:t>
            </a:r>
          </a:p>
          <a:p>
            <a:r>
              <a:rPr lang="es-UY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6988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GLOBO OCULAR</a:t>
            </a:r>
            <a:endParaRPr lang="es-UY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 dirty="0"/>
          </a:p>
        </p:txBody>
      </p:sp>
      <p:pic>
        <p:nvPicPr>
          <p:cNvPr id="4" name="Picture 2" descr="File:Schematic diagram of the human eye en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0745" y="2486772"/>
            <a:ext cx="4694237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454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RETINOPATIA DIABETICA</a:t>
            </a:r>
            <a:endParaRPr lang="es-U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Y" dirty="0" smtClean="0"/>
              <a:t>Tratamiento:</a:t>
            </a:r>
          </a:p>
          <a:p>
            <a:endParaRPr lang="es-UY" dirty="0"/>
          </a:p>
          <a:p>
            <a:r>
              <a:rPr lang="es-UY" dirty="0" smtClean="0"/>
              <a:t>Corticoides</a:t>
            </a:r>
          </a:p>
          <a:p>
            <a:r>
              <a:rPr lang="es-UY" dirty="0" smtClean="0"/>
              <a:t>Láser</a:t>
            </a:r>
          </a:p>
          <a:p>
            <a:r>
              <a:rPr lang="es-UY" dirty="0" err="1" smtClean="0"/>
              <a:t>Antiangiogénicos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702726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RETINOPATIA  DIABETICA</a:t>
            </a:r>
            <a:endParaRPr lang="es-U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 dirty="0"/>
          </a:p>
        </p:txBody>
      </p:sp>
      <p:pic>
        <p:nvPicPr>
          <p:cNvPr id="4" name="Picture 5" descr="imagen_r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86" y="1894710"/>
            <a:ext cx="5792788" cy="432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91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/>
          <p:cNvSpPr/>
          <p:nvPr/>
        </p:nvSpPr>
        <p:spPr>
          <a:xfrm>
            <a:off x="250920" y="981000"/>
            <a:ext cx="8713800" cy="5877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ES" sz="2400" b="0" i="0" u="none" strike="noStrike" cap="none" baseline="0">
                <a:ln>
                  <a:noFill/>
                </a:ln>
                <a:solidFill>
                  <a:srgbClr val="073E87"/>
                </a:solidFill>
                <a:latin typeface="Candara" pitchFamily="34"/>
                <a:ea typeface="Microsoft YaHei" pitchFamily="2"/>
                <a:cs typeface="Microsoft YaHei" pitchFamily="2"/>
              </a:rPr>
              <a:t>Distrofia retiniana mas frecuente</a:t>
            </a:r>
          </a:p>
          <a:p>
            <a:pPr marL="0" marR="0" lvl="0" indent="0" algn="l" rtl="0" hangingPunct="1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ES" sz="2400" b="0" i="0" u="none" strike="noStrike" cap="none" baseline="0">
                <a:ln>
                  <a:noFill/>
                </a:ln>
                <a:solidFill>
                  <a:srgbClr val="073E87"/>
                </a:solidFill>
                <a:latin typeface="Candara" pitchFamily="34"/>
                <a:ea typeface="Microsoft YaHei" pitchFamily="2"/>
                <a:cs typeface="Microsoft YaHei" pitchFamily="2"/>
              </a:rPr>
              <a:t>Hereditaria</a:t>
            </a:r>
          </a:p>
          <a:p>
            <a:pPr marL="0" marR="0" lvl="1" indent="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ES" sz="2000" b="0" i="0" u="none" strike="noStrike" cap="none" baseline="0">
                <a:ln>
                  <a:noFill/>
                </a:ln>
                <a:solidFill>
                  <a:srgbClr val="073E87"/>
                </a:solidFill>
                <a:latin typeface="Candara" pitchFamily="34"/>
                <a:ea typeface="Microsoft YaHei" pitchFamily="2"/>
                <a:cs typeface="Microsoft YaHei" pitchFamily="2"/>
              </a:rPr>
              <a:t>Autosómica recesiva (la más frecuente)</a:t>
            </a:r>
          </a:p>
          <a:p>
            <a:pPr marL="0" marR="0" lvl="1" indent="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ES" sz="2000" b="0" i="0" u="none" strike="noStrike" cap="none" baseline="0">
                <a:ln>
                  <a:noFill/>
                </a:ln>
                <a:solidFill>
                  <a:srgbClr val="073E87"/>
                </a:solidFill>
                <a:latin typeface="Candara" pitchFamily="34"/>
                <a:ea typeface="Microsoft YaHei" pitchFamily="2"/>
                <a:cs typeface="Microsoft YaHei" pitchFamily="2"/>
              </a:rPr>
              <a:t>Autosómica dominante</a:t>
            </a:r>
          </a:p>
          <a:p>
            <a:pPr marL="0" marR="0" lvl="1" indent="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ES" sz="2000" b="0" i="0" u="none" strike="noStrike" cap="none" baseline="0">
                <a:ln>
                  <a:noFill/>
                </a:ln>
                <a:solidFill>
                  <a:srgbClr val="073E87"/>
                </a:solidFill>
                <a:latin typeface="Candara" pitchFamily="34"/>
                <a:ea typeface="Microsoft YaHei" pitchFamily="2"/>
                <a:cs typeface="Microsoft YaHei" pitchFamily="2"/>
              </a:rPr>
              <a:t>Ligada al sexo</a:t>
            </a:r>
          </a:p>
          <a:p>
            <a:pPr marL="0" marR="0" lvl="0" indent="0" algn="l" rtl="0" hangingPunct="1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ES" sz="2400" b="0" i="0" u="none" strike="noStrike" cap="none" baseline="0">
                <a:ln>
                  <a:noFill/>
                </a:ln>
                <a:solidFill>
                  <a:srgbClr val="073E87"/>
                </a:solidFill>
                <a:latin typeface="Candara" pitchFamily="34"/>
                <a:ea typeface="Microsoft YaHei" pitchFamily="2"/>
                <a:cs typeface="Microsoft YaHei" pitchFamily="2"/>
              </a:rPr>
              <a:t>En el fondo de ojo:</a:t>
            </a:r>
          </a:p>
          <a:p>
            <a:pPr marL="0" marR="0" lvl="1" indent="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ES" sz="2000" b="0" i="0" u="none" strike="noStrike" cap="none" baseline="0">
                <a:ln>
                  <a:noFill/>
                </a:ln>
                <a:solidFill>
                  <a:srgbClr val="073E87"/>
                </a:solidFill>
                <a:latin typeface="Candara" pitchFamily="34"/>
                <a:ea typeface="Microsoft YaHei" pitchFamily="2"/>
                <a:cs typeface="Microsoft YaHei" pitchFamily="2"/>
              </a:rPr>
              <a:t>Atrofia papila</a:t>
            </a:r>
          </a:p>
          <a:p>
            <a:pPr marL="0" marR="0" lvl="1" indent="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ES" sz="2000" b="0" i="0" u="none" strike="noStrike" cap="none" baseline="0">
                <a:ln>
                  <a:noFill/>
                </a:ln>
                <a:solidFill>
                  <a:srgbClr val="073E87"/>
                </a:solidFill>
                <a:latin typeface="Candara" pitchFamily="34"/>
                <a:ea typeface="Microsoft YaHei" pitchFamily="2"/>
                <a:cs typeface="Microsoft YaHei" pitchFamily="2"/>
              </a:rPr>
              <a:t>Estrechamiento de las arterias</a:t>
            </a:r>
          </a:p>
          <a:p>
            <a:pPr marL="0" marR="0" lvl="1" indent="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ES" sz="2000" b="0" i="0" u="none" strike="noStrike" cap="none" baseline="0">
                <a:ln>
                  <a:noFill/>
                </a:ln>
                <a:solidFill>
                  <a:srgbClr val="073E87"/>
                </a:solidFill>
                <a:latin typeface="Candara" pitchFamily="34"/>
                <a:ea typeface="Microsoft YaHei" pitchFamily="2"/>
                <a:cs typeface="Microsoft YaHei" pitchFamily="2"/>
              </a:rPr>
              <a:t>Alteración de la distribución del pigmento retiniano en la periferia media (espículas óseas)</a:t>
            </a:r>
          </a:p>
          <a:p>
            <a:pPr marL="0" marR="0" lvl="1" indent="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ES" sz="2000" b="0" i="0" u="none" strike="noStrike" cap="none" baseline="0">
                <a:ln>
                  <a:noFill/>
                </a:ln>
                <a:solidFill>
                  <a:srgbClr val="073E87"/>
                </a:solidFill>
                <a:latin typeface="Candara" pitchFamily="34"/>
                <a:ea typeface="Microsoft YaHei" pitchFamily="2"/>
                <a:cs typeface="Microsoft YaHei" pitchFamily="2"/>
              </a:rPr>
              <a:t>Maculopatía</a:t>
            </a:r>
          </a:p>
          <a:p>
            <a:pPr marL="0" marR="0" lvl="0" indent="0" algn="l" rtl="0" hangingPunct="1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ES" sz="2400" b="0" i="0" u="none" strike="noStrike" cap="none" baseline="0">
                <a:ln>
                  <a:noFill/>
                </a:ln>
                <a:solidFill>
                  <a:srgbClr val="073E87"/>
                </a:solidFill>
                <a:latin typeface="Candara" pitchFamily="34"/>
                <a:ea typeface="Microsoft YaHei" pitchFamily="2"/>
                <a:cs typeface="Microsoft YaHei" pitchFamily="2"/>
              </a:rPr>
              <a:t>Sintomas</a:t>
            </a:r>
          </a:p>
          <a:p>
            <a:pPr marL="0" marR="0" lvl="1" indent="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ES" sz="2000" b="0" i="0" u="none" strike="noStrike" cap="none" baseline="0">
                <a:ln>
                  <a:noFill/>
                </a:ln>
                <a:solidFill>
                  <a:srgbClr val="073E87"/>
                </a:solidFill>
                <a:latin typeface="Candara" pitchFamily="34"/>
                <a:ea typeface="Microsoft YaHei" pitchFamily="2"/>
                <a:cs typeface="Microsoft YaHei" pitchFamily="2"/>
              </a:rPr>
              <a:t>Ceguera nocturna (ERG escotópico muy alterado)</a:t>
            </a:r>
          </a:p>
          <a:p>
            <a:pPr marL="0" marR="0" lvl="1" indent="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ES" sz="2000" b="0" i="0" u="none" strike="noStrike" cap="none" baseline="0">
                <a:ln>
                  <a:noFill/>
                </a:ln>
                <a:solidFill>
                  <a:srgbClr val="073E87"/>
                </a:solidFill>
                <a:latin typeface="Candara" pitchFamily="34"/>
                <a:ea typeface="Microsoft YaHei" pitchFamily="2"/>
                <a:cs typeface="Microsoft YaHei" pitchFamily="2"/>
              </a:rPr>
              <a:t>Alteración de campo visual periférico  (visión tubular)</a:t>
            </a:r>
          </a:p>
          <a:p>
            <a:pPr marL="0" marR="0" lvl="1" indent="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ES" sz="2000" b="0" i="0" u="none" strike="noStrike" cap="none" baseline="0">
                <a:ln>
                  <a:noFill/>
                </a:ln>
                <a:solidFill>
                  <a:srgbClr val="073E87"/>
                </a:solidFill>
                <a:latin typeface="Candara" pitchFamily="34"/>
                <a:ea typeface="Microsoft YaHei" pitchFamily="2"/>
                <a:cs typeface="Microsoft YaHei" pitchFamily="2"/>
              </a:rPr>
              <a:t>Ceguera</a:t>
            </a:r>
          </a:p>
        </p:txBody>
      </p:sp>
      <p:sp>
        <p:nvSpPr>
          <p:cNvPr id="3" name="Forma libre 2"/>
          <p:cNvSpPr/>
          <p:nvPr/>
        </p:nvSpPr>
        <p:spPr>
          <a:xfrm>
            <a:off x="468360" y="0"/>
            <a:ext cx="8229600" cy="113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ES" sz="44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andara" pitchFamily="34"/>
                <a:ea typeface="Microsoft YaHei" pitchFamily="2"/>
                <a:cs typeface="Microsoft YaHei" pitchFamily="2"/>
              </a:rPr>
              <a:t>Retinosis Pigmentaria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Picture 6" descr="mv-v14-922-f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2" y="1669895"/>
            <a:ext cx="7407275" cy="315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retinitis_pigmento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061" y="4703669"/>
            <a:ext cx="21717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1177677919828_l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180" y="4829481"/>
            <a:ext cx="4392612" cy="202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62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RETINOSIS PIGMENTARIA</a:t>
            </a:r>
            <a:endParaRPr lang="es-U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 dirty="0"/>
          </a:p>
        </p:txBody>
      </p:sp>
      <p:pic>
        <p:nvPicPr>
          <p:cNvPr id="4" name="Picture 5" descr="sim-r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59" y="1411941"/>
            <a:ext cx="7667323" cy="488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78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/>
          <p:cNvSpPr/>
          <p:nvPr/>
        </p:nvSpPr>
        <p:spPr>
          <a:xfrm>
            <a:off x="871559" y="1484279"/>
            <a:ext cx="7408799" cy="2736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63239" marR="0" lvl="0" indent="-255600" algn="l" rtl="0" hangingPunct="1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363239" algn="l"/>
                <a:tab pos="812158" algn="l"/>
                <a:tab pos="1261438" algn="l"/>
                <a:tab pos="1710719" algn="l"/>
                <a:tab pos="2159999" algn="l"/>
                <a:tab pos="2609279" algn="l"/>
                <a:tab pos="3058559" algn="l"/>
                <a:tab pos="3507839" algn="l"/>
                <a:tab pos="3957119" algn="l"/>
                <a:tab pos="4406398" algn="l"/>
                <a:tab pos="4855679" algn="l"/>
                <a:tab pos="5304958" algn="l"/>
                <a:tab pos="5754239" algn="l"/>
                <a:tab pos="6203519" algn="l"/>
                <a:tab pos="6652799" algn="l"/>
                <a:tab pos="7102079" algn="l"/>
                <a:tab pos="7551359" algn="l"/>
                <a:tab pos="8000639" algn="l"/>
                <a:tab pos="8449918" algn="l"/>
                <a:tab pos="8899199" algn="l"/>
                <a:tab pos="9348479" algn="l"/>
              </a:tabLst>
            </a:pPr>
            <a:endParaRPr lang="es-UY" sz="2200" b="0" i="0" u="none" strike="noStrike" cap="none" baseline="0">
              <a:ln>
                <a:noFill/>
              </a:ln>
              <a:solidFill>
                <a:srgbClr val="073E87"/>
              </a:solidFill>
              <a:latin typeface="Candara" pitchFamily="34"/>
              <a:ea typeface="Microsoft YaHei" pitchFamily="2"/>
              <a:cs typeface="Microsoft YaHei" pitchFamily="2"/>
            </a:endParaRPr>
          </a:p>
          <a:p>
            <a:pPr marL="363239" marR="0" lvl="0" indent="-255600" algn="l" rtl="0" hangingPunct="1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363239" algn="l"/>
                <a:tab pos="812158" algn="l"/>
                <a:tab pos="1261438" algn="l"/>
                <a:tab pos="1710719" algn="l"/>
                <a:tab pos="2159999" algn="l"/>
                <a:tab pos="2609279" algn="l"/>
                <a:tab pos="3058559" algn="l"/>
                <a:tab pos="3507839" algn="l"/>
                <a:tab pos="3957119" algn="l"/>
                <a:tab pos="4406398" algn="l"/>
                <a:tab pos="4855679" algn="l"/>
                <a:tab pos="5304958" algn="l"/>
                <a:tab pos="5754239" algn="l"/>
                <a:tab pos="6203519" algn="l"/>
                <a:tab pos="6652799" algn="l"/>
                <a:tab pos="7102079" algn="l"/>
                <a:tab pos="7551359" algn="l"/>
                <a:tab pos="8000639" algn="l"/>
                <a:tab pos="8449918" algn="l"/>
                <a:tab pos="8899199" algn="l"/>
                <a:tab pos="9348479" algn="l"/>
              </a:tabLst>
            </a:pPr>
            <a:endParaRPr lang="es-UY" sz="2200" b="0" i="0" u="none" strike="noStrike" cap="none" baseline="0">
              <a:ln>
                <a:noFill/>
              </a:ln>
              <a:solidFill>
                <a:srgbClr val="073E87"/>
              </a:solidFill>
              <a:latin typeface="Candara" pitchFamily="34"/>
              <a:ea typeface="Microsoft YaHei" pitchFamily="2"/>
              <a:cs typeface="Microsoft YaHei" pitchFamily="2"/>
            </a:endParaRPr>
          </a:p>
          <a:p>
            <a:pPr marL="363239" marR="0" lvl="0" indent="-255600" algn="l" rtl="0" hangingPunct="1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363239" algn="l"/>
                <a:tab pos="812158" algn="l"/>
                <a:tab pos="1261438" algn="l"/>
                <a:tab pos="1710719" algn="l"/>
                <a:tab pos="2159999" algn="l"/>
                <a:tab pos="2609279" algn="l"/>
                <a:tab pos="3058559" algn="l"/>
                <a:tab pos="3507839" algn="l"/>
                <a:tab pos="3957119" algn="l"/>
                <a:tab pos="4406398" algn="l"/>
                <a:tab pos="4855679" algn="l"/>
                <a:tab pos="5304958" algn="l"/>
                <a:tab pos="5754239" algn="l"/>
                <a:tab pos="6203519" algn="l"/>
                <a:tab pos="6652799" algn="l"/>
                <a:tab pos="7102079" algn="l"/>
                <a:tab pos="7551359" algn="l"/>
                <a:tab pos="8000639" algn="l"/>
                <a:tab pos="8449918" algn="l"/>
                <a:tab pos="8899199" algn="l"/>
                <a:tab pos="9348479" algn="l"/>
              </a:tabLst>
            </a:pPr>
            <a:endParaRPr lang="es-UY" sz="2200" b="0" i="0" u="none" strike="noStrike" cap="none" baseline="0">
              <a:ln>
                <a:noFill/>
              </a:ln>
              <a:solidFill>
                <a:srgbClr val="073E87"/>
              </a:solidFill>
              <a:latin typeface="Candara" pitchFamily="34"/>
              <a:ea typeface="Microsoft YaHei" pitchFamily="2"/>
              <a:cs typeface="Microsoft YaHei" pitchFamily="2"/>
            </a:endParaRPr>
          </a:p>
          <a:p>
            <a:pPr marL="365040" marR="0" lvl="0" indent="-254160" algn="l" rtl="0" hangingPunct="1">
              <a:lnSpc>
                <a:spcPct val="80000"/>
              </a:lnSpc>
              <a:spcBef>
                <a:spcPts val="2398"/>
              </a:spcBef>
              <a:spcAft>
                <a:spcPts val="0"/>
              </a:spcAft>
              <a:buNone/>
              <a:tabLst>
                <a:tab pos="365040" algn="l"/>
                <a:tab pos="813959" algn="l"/>
                <a:tab pos="1263239" algn="l"/>
                <a:tab pos="1712520" algn="l"/>
                <a:tab pos="2161800" algn="l"/>
                <a:tab pos="2611080" algn="l"/>
                <a:tab pos="3060360" algn="l"/>
                <a:tab pos="3509640" algn="l"/>
                <a:tab pos="3958920" algn="l"/>
                <a:tab pos="4408199" algn="l"/>
                <a:tab pos="4857480" algn="l"/>
                <a:tab pos="5306759" algn="l"/>
                <a:tab pos="5756040" algn="l"/>
                <a:tab pos="6205320" algn="l"/>
                <a:tab pos="6654600" algn="l"/>
                <a:tab pos="7103880" algn="l"/>
                <a:tab pos="7553160" algn="l"/>
                <a:tab pos="8002440" algn="l"/>
                <a:tab pos="8451719" algn="l"/>
                <a:tab pos="8901000" algn="l"/>
                <a:tab pos="9350280" algn="l"/>
              </a:tabLst>
            </a:pPr>
            <a:r>
              <a:rPr lang="es-UY" sz="7400" b="0" i="0" u="none" strike="noStrike" cap="none" baseline="0">
                <a:ln>
                  <a:noFill/>
                </a:ln>
                <a:solidFill>
                  <a:srgbClr val="073E87"/>
                </a:solidFill>
                <a:latin typeface="comic" pitchFamily="82"/>
                <a:ea typeface="Microsoft YaHei" pitchFamily="2"/>
                <a:cs typeface="Microsoft YaHei" pitchFamily="2"/>
              </a:rPr>
              <a:t>              </a:t>
            </a:r>
            <a:r>
              <a:rPr lang="es-UY" sz="9600" b="0" i="0" u="none" strike="noStrike" cap="none" baseline="0">
                <a:ln>
                  <a:noFill/>
                </a:ln>
                <a:solidFill>
                  <a:srgbClr val="073E87"/>
                </a:solidFill>
                <a:latin typeface="comic" pitchFamily="82"/>
                <a:ea typeface="Microsoft YaHei" pitchFamily="2"/>
                <a:cs typeface="Microsoft YaHei" pitchFamily="2"/>
              </a:rPr>
              <a:t>FIN…</a:t>
            </a:r>
          </a:p>
        </p:txBody>
      </p:sp>
      <p:sp>
        <p:nvSpPr>
          <p:cNvPr id="3" name="Forma libre 2"/>
          <p:cNvSpPr/>
          <p:nvPr/>
        </p:nvSpPr>
        <p:spPr>
          <a:xfrm>
            <a:off x="457200" y="290520"/>
            <a:ext cx="8229600" cy="1346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UY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>
            <a:lum bright="-50000"/>
            <a:alphaModFix/>
          </a:blip>
          <a:srcRect/>
          <a:stretch>
            <a:fillRect/>
          </a:stretch>
        </p:blipFill>
        <p:spPr>
          <a:xfrm>
            <a:off x="324000" y="5519880"/>
            <a:ext cx="914400" cy="121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>
            <a:lum bright="-50000"/>
            <a:alphaModFix/>
          </a:blip>
          <a:srcRect/>
          <a:stretch>
            <a:fillRect/>
          </a:stretch>
        </p:blipFill>
        <p:spPr>
          <a:xfrm>
            <a:off x="5148360" y="5821200"/>
            <a:ext cx="3600360" cy="609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 txBox="1">
            <a:spLocks noGrp="1"/>
          </p:cNvSpPr>
          <p:nvPr>
            <p:ph type="body" idx="4294967295"/>
          </p:nvPr>
        </p:nvSpPr>
        <p:spPr>
          <a:xfrm>
            <a:off x="1152000" y="1728000"/>
            <a:ext cx="6840000" cy="3384000"/>
          </a:xfrm>
        </p:spPr>
        <p:txBody>
          <a:bodyPr wrap="square"/>
          <a:lstStyle/>
          <a:p>
            <a:pPr lvl="0">
              <a:spcBef>
                <a:spcPts val="799"/>
              </a:spcBef>
            </a:pPr>
            <a:r>
              <a:rPr lang="es-ES"/>
              <a:t>                              </a:t>
            </a:r>
          </a:p>
          <a:p>
            <a:pPr lvl="0">
              <a:spcBef>
                <a:spcPts val="799"/>
              </a:spcBef>
            </a:pPr>
            <a:r>
              <a:rPr lang="es-ES"/>
              <a:t> Estructura transparente</a:t>
            </a:r>
          </a:p>
          <a:p>
            <a:pPr lvl="0">
              <a:spcBef>
                <a:spcPts val="799"/>
              </a:spcBef>
            </a:pPr>
            <a:endParaRPr lang="es-ES"/>
          </a:p>
          <a:p>
            <a:pPr lvl="0">
              <a:spcBef>
                <a:spcPts val="799"/>
              </a:spcBef>
            </a:pPr>
            <a:r>
              <a:rPr lang="es-ES"/>
              <a:t> Poder refractivo 42 dioptrias</a:t>
            </a:r>
          </a:p>
          <a:p>
            <a:pPr lvl="0">
              <a:spcBef>
                <a:spcPts val="799"/>
              </a:spcBef>
            </a:pPr>
            <a:endParaRPr lang="es-ES"/>
          </a:p>
          <a:p>
            <a:pPr lvl="0">
              <a:spcBef>
                <a:spcPts val="799"/>
              </a:spcBef>
            </a:pPr>
            <a:r>
              <a:rPr lang="es-ES"/>
              <a:t> Diametro: 12 mm horizontal</a:t>
            </a:r>
          </a:p>
          <a:p>
            <a:pPr lvl="0">
              <a:spcBef>
                <a:spcPts val="799"/>
              </a:spcBef>
            </a:pPr>
            <a:r>
              <a:rPr lang="es-ES"/>
              <a:t>                      11 mm vertical</a:t>
            </a:r>
          </a:p>
          <a:p>
            <a:pPr lvl="0">
              <a:spcBef>
                <a:spcPts val="799"/>
              </a:spcBef>
            </a:pPr>
            <a:r>
              <a:rPr lang="es-ES"/>
              <a:t> Radio de curvatura  7,8 mm</a:t>
            </a:r>
          </a:p>
          <a:p>
            <a:pPr lvl="0">
              <a:spcBef>
                <a:spcPts val="799"/>
              </a:spcBef>
            </a:pPr>
            <a:endParaRPr lang="es-ES"/>
          </a:p>
          <a:p>
            <a:pPr lvl="0">
              <a:spcBef>
                <a:spcPts val="799"/>
              </a:spcBef>
            </a:pPr>
            <a:r>
              <a:rPr lang="es-ES"/>
              <a:t> Espesor: 0,6 mm en el centro</a:t>
            </a:r>
          </a:p>
          <a:p>
            <a:pPr lvl="0">
              <a:spcBef>
                <a:spcPts val="799"/>
              </a:spcBef>
            </a:pPr>
            <a:r>
              <a:rPr lang="es-ES"/>
              <a:t>                1,0 mm en la periferia</a:t>
            </a:r>
          </a:p>
        </p:txBody>
      </p:sp>
      <p:sp>
        <p:nvSpPr>
          <p:cNvPr id="3" name="Título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s-UY"/>
              <a:t>CORNEA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 txBox="1">
            <a:spLocks noGrp="1"/>
          </p:cNvSpPr>
          <p:nvPr>
            <p:ph type="body" idx="4294967295"/>
          </p:nvPr>
        </p:nvSpPr>
        <p:spPr>
          <a:xfrm>
            <a:off x="1224000" y="2015999"/>
            <a:ext cx="6408000" cy="3888000"/>
          </a:xfrm>
        </p:spPr>
        <p:txBody>
          <a:bodyPr wrap="square"/>
          <a:lstStyle/>
          <a:p>
            <a:pPr lvl="0">
              <a:spcBef>
                <a:spcPts val="697"/>
              </a:spcBef>
            </a:pPr>
            <a:r>
              <a:rPr lang="es-ES" sz="2800"/>
              <a:t>                        </a:t>
            </a:r>
          </a:p>
          <a:p>
            <a:pPr lvl="0">
              <a:spcBef>
                <a:spcPts val="697"/>
              </a:spcBef>
            </a:pPr>
            <a:endParaRPr lang="es-ES" sz="2800"/>
          </a:p>
          <a:p>
            <a:pPr lvl="0">
              <a:spcBef>
                <a:spcPts val="697"/>
              </a:spcBef>
            </a:pPr>
            <a:r>
              <a:rPr lang="es-ES" sz="2800"/>
              <a:t>IRIS: actúa como diafragma (pupila)</a:t>
            </a:r>
          </a:p>
          <a:p>
            <a:pPr lvl="0">
              <a:spcBef>
                <a:spcPts val="697"/>
              </a:spcBef>
            </a:pPr>
            <a:endParaRPr lang="es-ES" sz="2800"/>
          </a:p>
          <a:p>
            <a:pPr lvl="0">
              <a:spcBef>
                <a:spcPts val="697"/>
              </a:spcBef>
            </a:pPr>
            <a:r>
              <a:rPr lang="es-ES" sz="2800"/>
              <a:t>         capas:  estroma</a:t>
            </a:r>
          </a:p>
          <a:p>
            <a:pPr lvl="0">
              <a:spcBef>
                <a:spcPts val="697"/>
              </a:spcBef>
            </a:pPr>
            <a:r>
              <a:rPr lang="es-ES" sz="2800"/>
              <a:t>                      capa muscular  -m.dilatador</a:t>
            </a:r>
          </a:p>
          <a:p>
            <a:pPr lvl="0">
              <a:spcBef>
                <a:spcPts val="697"/>
              </a:spcBef>
            </a:pPr>
            <a:r>
              <a:rPr lang="es-ES" sz="2800"/>
              <a:t>                                                     esfínter</a:t>
            </a:r>
          </a:p>
          <a:p>
            <a:pPr lvl="0">
              <a:spcBef>
                <a:spcPts val="697"/>
              </a:spcBef>
            </a:pPr>
            <a:r>
              <a:rPr lang="es-ES" sz="2800"/>
              <a:t>                      epitelio pigmentario</a:t>
            </a:r>
          </a:p>
          <a:p>
            <a:pPr lvl="0">
              <a:spcBef>
                <a:spcPts val="697"/>
              </a:spcBef>
            </a:pPr>
            <a:r>
              <a:rPr lang="es-ES" sz="2800"/>
              <a:t> </a:t>
            </a:r>
          </a:p>
        </p:txBody>
      </p:sp>
      <p:sp>
        <p:nvSpPr>
          <p:cNvPr id="3" name="Título 2"/>
          <p:cNvSpPr txBox="1">
            <a:spLocks noGrp="1"/>
          </p:cNvSpPr>
          <p:nvPr>
            <p:ph type="title" idx="4294967295"/>
          </p:nvPr>
        </p:nvSpPr>
        <p:spPr>
          <a:xfrm>
            <a:off x="457200" y="432000"/>
            <a:ext cx="8228160" cy="1250999"/>
          </a:xfrm>
        </p:spPr>
        <p:txBody>
          <a:bodyPr/>
          <a:lstStyle/>
          <a:p>
            <a:pPr lvl="0"/>
            <a:r>
              <a:rPr lang="es-UY"/>
              <a:t>TRACTO UVEAL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 txBox="1">
            <a:spLocks noGrp="1"/>
          </p:cNvSpPr>
          <p:nvPr>
            <p:ph type="body" idx="4294967295"/>
          </p:nvPr>
        </p:nvSpPr>
        <p:spPr>
          <a:xfrm>
            <a:off x="792000" y="2088000"/>
            <a:ext cx="7407360" cy="4320000"/>
          </a:xfrm>
        </p:spPr>
        <p:txBody>
          <a:bodyPr wrap="square"/>
          <a:lstStyle/>
          <a:p>
            <a:pPr lvl="0">
              <a:spcBef>
                <a:spcPts val="799"/>
              </a:spcBef>
            </a:pPr>
            <a:r>
              <a:rPr lang="es-ES"/>
              <a:t>  Funciones: acomodación</a:t>
            </a:r>
          </a:p>
          <a:p>
            <a:pPr lvl="0">
              <a:spcBef>
                <a:spcPts val="799"/>
              </a:spcBef>
            </a:pPr>
            <a:r>
              <a:rPr lang="es-ES"/>
              <a:t>                       nutrición del seg. anterior</a:t>
            </a:r>
          </a:p>
          <a:p>
            <a:pPr lvl="0">
              <a:spcBef>
                <a:spcPts val="799"/>
              </a:spcBef>
            </a:pPr>
            <a:r>
              <a:rPr lang="es-ES"/>
              <a:t>                       secreción de humor acuoso</a:t>
            </a:r>
          </a:p>
          <a:p>
            <a:pPr lvl="0">
              <a:spcBef>
                <a:spcPts val="799"/>
              </a:spcBef>
            </a:pPr>
            <a:r>
              <a:rPr lang="es-ES"/>
              <a:t>    Porciones: pars plana</a:t>
            </a:r>
          </a:p>
          <a:p>
            <a:pPr lvl="0">
              <a:spcBef>
                <a:spcPts val="799"/>
              </a:spcBef>
            </a:pPr>
            <a:r>
              <a:rPr lang="es-ES"/>
              <a:t>                      pars plicata - procesos ciliares</a:t>
            </a:r>
          </a:p>
          <a:p>
            <a:pPr lvl="0">
              <a:spcBef>
                <a:spcPts val="799"/>
              </a:spcBef>
            </a:pPr>
            <a:r>
              <a:rPr lang="es-ES"/>
              <a:t>                      Musculo ciliar – longitudinal</a:t>
            </a:r>
          </a:p>
          <a:p>
            <a:pPr lvl="0">
              <a:spcBef>
                <a:spcPts val="799"/>
              </a:spcBef>
            </a:pPr>
            <a:r>
              <a:rPr lang="es-ES"/>
              <a:t>                                                     circular                          </a:t>
            </a:r>
          </a:p>
        </p:txBody>
      </p:sp>
      <p:sp>
        <p:nvSpPr>
          <p:cNvPr id="3" name="Título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s-UY"/>
              <a:t>CUERPO CILIAR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 txBox="1">
            <a:spLocks noGrp="1"/>
          </p:cNvSpPr>
          <p:nvPr>
            <p:ph type="body" idx="4294967295"/>
          </p:nvPr>
        </p:nvSpPr>
        <p:spPr>
          <a:xfrm>
            <a:off x="871559" y="2304000"/>
            <a:ext cx="7407360" cy="3820320"/>
          </a:xfrm>
        </p:spPr>
        <p:txBody>
          <a:bodyPr wrap="square"/>
          <a:lstStyle/>
          <a:p>
            <a:pPr marL="0" lvl="0" indent="0">
              <a:spcBef>
                <a:spcPts val="799"/>
              </a:spcBef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endParaRPr lang="es-ES"/>
          </a:p>
          <a:p>
            <a:pPr lvl="0">
              <a:spcBef>
                <a:spcPts val="799"/>
              </a:spcBef>
            </a:pPr>
            <a:r>
              <a:rPr lang="es-ES"/>
              <a:t>   Abundante pigmento</a:t>
            </a:r>
          </a:p>
          <a:p>
            <a:pPr lvl="0">
              <a:spcBef>
                <a:spcPts val="799"/>
              </a:spcBef>
            </a:pPr>
            <a:r>
              <a:rPr lang="es-ES"/>
              <a:t>   Capa vascular nutre 2/3 externos de retina</a:t>
            </a:r>
          </a:p>
          <a:p>
            <a:pPr lvl="0">
              <a:spcBef>
                <a:spcPts val="799"/>
              </a:spcBef>
            </a:pPr>
            <a:r>
              <a:rPr lang="es-ES"/>
              <a:t>                         vasos mayores</a:t>
            </a:r>
          </a:p>
          <a:p>
            <a:pPr lvl="0">
              <a:spcBef>
                <a:spcPts val="799"/>
              </a:spcBef>
            </a:pPr>
            <a:r>
              <a:rPr lang="es-ES"/>
              <a:t>                          coriocapilar</a:t>
            </a:r>
          </a:p>
          <a:p>
            <a:pPr lvl="0">
              <a:spcBef>
                <a:spcPts val="799"/>
              </a:spcBef>
            </a:pPr>
            <a:r>
              <a:rPr lang="es-ES"/>
              <a:t>   Se adhiere a EP de retina por membrana de Bruch                      </a:t>
            </a:r>
          </a:p>
        </p:txBody>
      </p:sp>
      <p:sp>
        <p:nvSpPr>
          <p:cNvPr id="3" name="Título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s-UY"/>
              <a:t>COROIDES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determin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ítulo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ítulo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2012</Words>
  <Application>Microsoft Office PowerPoint</Application>
  <PresentationFormat>Presentación en pantalla (4:3)</PresentationFormat>
  <Paragraphs>344</Paragraphs>
  <Slides>55</Slides>
  <Notes>26</Notes>
  <HiddenSlides>0</HiddenSlides>
  <MMClips>0</MMClips>
  <ScaleCrop>false</ScaleCrop>
  <HeadingPairs>
    <vt:vector size="8" baseType="variant">
      <vt:variant>
        <vt:lpstr>Fuentes usadas</vt:lpstr>
      </vt:variant>
      <vt:variant>
        <vt:i4>15</vt:i4>
      </vt:variant>
      <vt:variant>
        <vt:lpstr>Tema</vt:lpstr>
      </vt:variant>
      <vt:variant>
        <vt:i4>4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55</vt:i4>
      </vt:variant>
    </vt:vector>
  </HeadingPairs>
  <TitlesOfParts>
    <vt:vector size="74" baseType="lpstr">
      <vt:lpstr>Microsoft YaHei</vt:lpstr>
      <vt:lpstr>ＭＳ Ｐゴシック</vt:lpstr>
      <vt:lpstr>Arial</vt:lpstr>
      <vt:lpstr>Baskerville Old Face</vt:lpstr>
      <vt:lpstr>Bradley Hand ITC</vt:lpstr>
      <vt:lpstr>Calibri</vt:lpstr>
      <vt:lpstr>Candara</vt:lpstr>
      <vt:lpstr>Century Schoolbook</vt:lpstr>
      <vt:lpstr>comic</vt:lpstr>
      <vt:lpstr>Mangal</vt:lpstr>
      <vt:lpstr>News Gothic MT</vt:lpstr>
      <vt:lpstr>Segoe UI</vt:lpstr>
      <vt:lpstr>Symbol</vt:lpstr>
      <vt:lpstr>Times New Roman</vt:lpstr>
      <vt:lpstr>Wingdings</vt:lpstr>
      <vt:lpstr>Predeterminado</vt:lpstr>
      <vt:lpstr>Título1</vt:lpstr>
      <vt:lpstr>Título2</vt:lpstr>
      <vt:lpstr>Office Theme</vt:lpstr>
      <vt:lpstr>Presentación de PowerPoint</vt:lpstr>
      <vt:lpstr>ANATOMIA OCULAR</vt:lpstr>
      <vt:lpstr>ANATOMIA OCULAR RELACIONADA A LAS PATOLOGIAS  GLOBO OCULAR</vt:lpstr>
      <vt:lpstr>GLOBO OCULAR</vt:lpstr>
      <vt:lpstr>GLOBO OCULAR</vt:lpstr>
      <vt:lpstr>CORNEA</vt:lpstr>
      <vt:lpstr>TRACTO UVEAL</vt:lpstr>
      <vt:lpstr>CUERPO CILIAR</vt:lpstr>
      <vt:lpstr>COROIDES</vt:lpstr>
      <vt:lpstr>RETINA</vt:lpstr>
      <vt:lpstr>POLO POSTERIOR</vt:lpstr>
      <vt:lpstr>COMPLEJO RETINA, EPR, COROIDES</vt:lpstr>
      <vt:lpstr>Presentación de PowerPoint</vt:lpstr>
      <vt:lpstr>Presentación de PowerPoint</vt:lpstr>
      <vt:lpstr>GLOBO OCULAR</vt:lpstr>
      <vt:lpstr>Presentación de PowerPoint</vt:lpstr>
      <vt:lpstr>VIA VISUAL</vt:lpstr>
      <vt:lpstr>PREVALENCIA EN EL MUNDO DE BAJA VISION Y CEGUERA </vt:lpstr>
      <vt:lpstr>CAUSAS DE CEGUERA Y B.V.</vt:lpstr>
      <vt:lpstr>CAUSAS GLOBALES DE CEGUERA</vt:lpstr>
      <vt:lpstr>EVALUACION RAPIDA DE LA CEGUERA EVITABLE (RAAB)</vt:lpstr>
      <vt:lpstr>RESULTADOS</vt:lpstr>
      <vt:lpstr>EPIDEMIOLOGIA</vt:lpstr>
      <vt:lpstr>EPIDEMIOLOGIA</vt:lpstr>
      <vt:lpstr>Presentación de PowerPoint</vt:lpstr>
      <vt:lpstr>DEGENERACION MACULAR RELACIONADA A LA EDAD</vt:lpstr>
      <vt:lpstr>DEGENERACION MACULAR RELACIONADA A LA EDAD</vt:lpstr>
      <vt:lpstr>FACTORES DE RIESGO DE DMRE</vt:lpstr>
      <vt:lpstr>ESCOTOMA CENTRAL EN DMRE</vt:lpstr>
      <vt:lpstr>DISFUNCION DE EPR EN DMRE</vt:lpstr>
      <vt:lpstr>Pre-symptomatic AMD1,2  Clearance of waste starts to falter</vt:lpstr>
      <vt:lpstr>Early AMD1,2  The RPE fails to clear waste from Bruch’s membrane</vt:lpstr>
      <vt:lpstr>Intermediate AMD1  The RPE fails to adequately nourish the retina</vt:lpstr>
      <vt:lpstr>Advanced AMD1,2  Growth of abnormal new blood vessels throughout the RPE and retina results in bleeding and exudation into the macula</vt:lpstr>
      <vt:lpstr>TRATAMAIENTO DE LA DMRE HUMEDA</vt:lpstr>
      <vt:lpstr>GLAUCOMA</vt:lpstr>
      <vt:lpstr>GLAUCOMA</vt:lpstr>
      <vt:lpstr>GLAUCOMA</vt:lpstr>
      <vt:lpstr>MIOPIA PATOLOGICA</vt:lpstr>
      <vt:lpstr>MIOPIA PATOLOGICA</vt:lpstr>
      <vt:lpstr>MIOPIA PATOLOGICA</vt:lpstr>
      <vt:lpstr>MIOPIA PATOLOGICA</vt:lpstr>
      <vt:lpstr>MIOPIA PATOLOGICA</vt:lpstr>
      <vt:lpstr>EPIDEMIOLOGIA DEL EDEMA MACULAR DIABETICO </vt:lpstr>
      <vt:lpstr>RETINOPATIA DIABETICA CAUSA 4,8% DE LA CEGUERA GLOGAL</vt:lpstr>
      <vt:lpstr>RETINOPATIA DIABETICA</vt:lpstr>
      <vt:lpstr>EMD: FACTORES DE RIESGO PRIMARIOS </vt:lpstr>
      <vt:lpstr>RETINOPATIA DIABEICA</vt:lpstr>
      <vt:lpstr>RETINOPATIA DIABETICA</vt:lpstr>
      <vt:lpstr>RETINOPATIA DIABETICA</vt:lpstr>
      <vt:lpstr>RETINOPATIA  DIABETICA</vt:lpstr>
      <vt:lpstr>Presentación de PowerPoint</vt:lpstr>
      <vt:lpstr>Presentación de PowerPoint</vt:lpstr>
      <vt:lpstr>RETINOSIS PIGMENTARIA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PERFECCIONAMIENTO  PROFECIONAL EN OPTICA  OFTALMICA</dc:title>
  <dc:creator>Ana</dc:creator>
  <cp:lastModifiedBy>Alicia Balier</cp:lastModifiedBy>
  <cp:revision>100</cp:revision>
  <dcterms:created xsi:type="dcterms:W3CDTF">2009-05-11T22:43:58Z</dcterms:created>
  <dcterms:modified xsi:type="dcterms:W3CDTF">2014-07-07T12:41:13Z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7</vt:r8>
  </property>
</Properties>
</file>