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84" r:id="rId7"/>
    <p:sldId id="295" r:id="rId8"/>
    <p:sldId id="262" r:id="rId9"/>
    <p:sldId id="263" r:id="rId10"/>
    <p:sldId id="264" r:id="rId11"/>
    <p:sldId id="285" r:id="rId12"/>
    <p:sldId id="265" r:id="rId13"/>
    <p:sldId id="281" r:id="rId14"/>
    <p:sldId id="267" r:id="rId15"/>
    <p:sldId id="274" r:id="rId16"/>
    <p:sldId id="278" r:id="rId17"/>
    <p:sldId id="279" r:id="rId18"/>
    <p:sldId id="286" r:id="rId19"/>
    <p:sldId id="287" r:id="rId20"/>
    <p:sldId id="280" r:id="rId21"/>
    <p:sldId id="288" r:id="rId22"/>
    <p:sldId id="289" r:id="rId23"/>
    <p:sldId id="282" r:id="rId24"/>
    <p:sldId id="283" r:id="rId25"/>
    <p:sldId id="290" r:id="rId26"/>
    <p:sldId id="291" r:id="rId27"/>
    <p:sldId id="292" r:id="rId28"/>
    <p:sldId id="29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5FA"/>
    <a:srgbClr val="D2E10D"/>
    <a:srgbClr val="CC0000"/>
    <a:srgbClr val="74D6C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4FAAD-7DB7-41DF-8F96-0232FC9C17E7}" type="datetimeFigureOut">
              <a:rPr lang="es-ES" smtClean="0"/>
              <a:pPr/>
              <a:t>19/10/2012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E62F-46BC-46F5-9F30-AD200CC052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6182-D1C6-4583-B01D-470FC06D9CA2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972-1BBF-4AD7-82E6-70F45CD2D765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537A-D555-4CD8-B1F3-59F48D9A0FB7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AA1612-6672-48B9-9B71-499F3B48B1FB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3842-C37E-44A1-82A7-649FF6826BFA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BB69-2259-4339-9BB5-2BD74F9C57CD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E70D-122A-4276-BF44-F5E2EB9AACCE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C4525-AE0F-4AE0-9CEB-50222B81E34E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3059-8FA9-4F10-A9ED-53F22E9E8740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7659EA-617D-4B8C-9519-3F76D17E2D56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7CB5-304C-4FF2-B703-E8E32D58EC8E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D5DF3B-EAE9-4BE7-9826-9593AC3CEA3A}" type="datetime1">
              <a:rPr lang="es-ES" smtClean="0"/>
              <a:pPr/>
              <a:t>19/10/2012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Escuela para Padres: " Familias Caminando con Confianza"</a:t>
            </a: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0A806E-448E-404E-BCFB-A044323DF5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Compaq_Propietario\Escritorio\ONCE%20FOAL%20Ps.%20R\escuela_de_padres_exp_practica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:\Campamento familiar Agosto 2012\07-09-2012\DSC019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1591"/>
            <a:ext cx="6552727" cy="4875601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552728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s-ES" sz="1400" b="1" dirty="0"/>
              <a:t>Encuentro de Psicólogos. El trabajo con Estudiantes con Discapacidad Visual“ </a:t>
            </a:r>
            <a:endParaRPr lang="es-ES" sz="1400" b="1" dirty="0" smtClean="0"/>
          </a:p>
          <a:p>
            <a:pPr algn="ctr"/>
            <a:r>
              <a:rPr lang="es-ES" sz="1400" b="1" dirty="0" smtClean="0"/>
              <a:t>Ciudad </a:t>
            </a:r>
            <a:r>
              <a:rPr lang="es-ES" sz="1400" b="1" dirty="0"/>
              <a:t>de Panamá, del 5 al 9 de Noviembre 2012 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914400" y="6416675"/>
            <a:ext cx="7330008" cy="365125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sz="1400" dirty="0" smtClean="0"/>
              <a:t>"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8064" y="4725144"/>
            <a:ext cx="2664296" cy="307777"/>
          </a:xfrm>
          <a:prstGeom prst="rect">
            <a:avLst/>
          </a:prstGeom>
          <a:solidFill>
            <a:srgbClr val="FDB5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  <a:latin typeface="Lucida Handwriting" pitchFamily="66" charset="0"/>
              </a:rPr>
              <a:t>Lic. Yadira González C.</a:t>
            </a:r>
            <a:endParaRPr lang="es-ES" sz="1400" b="1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7" name="6 Imagen" descr="logo infracnov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687005" cy="567159"/>
          </a:xfrm>
          <a:prstGeom prst="rect">
            <a:avLst/>
          </a:prstGeom>
          <a:noFill/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724128" y="1844824"/>
            <a:ext cx="1368152" cy="1008112"/>
          </a:xfrm>
          <a:prstGeom prst="rect">
            <a:avLst/>
          </a:prstGeom>
          <a:solidFill>
            <a:srgbClr val="74D6C3"/>
          </a:solidFill>
          <a:ln w="38100">
            <a:solidFill>
              <a:srgbClr val="FDB5FA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Handwriting" pitchFamily="66" charset="0"/>
              </a:rPr>
              <a:t>ESCUELA PARA PADRES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Elaborar y aplicar un cuestionario de evaluación diagnóstica al inicio, durante el proceso de forma mensual y al final del año. 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Programar los temas de cada una de las sesiones, procurando que los mismos sean del máximo interés para los padres asistentes.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Convocar por escrito y mediante comunicación telefónica la celebración de las reuniones.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Gestionar la preparación de los recursos técnicos, espaciales y humanos necesarios para llevar a cabo cada una de las reuniones.</a:t>
            </a:r>
          </a:p>
          <a:p>
            <a:pPr lvl="0" algn="just"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Dirigir y/o coordinar la celebración de las reuniones.</a:t>
            </a:r>
            <a:endParaRPr lang="es-E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331640" y="6203667"/>
            <a:ext cx="5976664" cy="384048"/>
          </a:xfrm>
        </p:spPr>
        <p:txBody>
          <a:bodyPr/>
          <a:lstStyle/>
          <a:p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Century Gothic" pitchFamily="34" charset="0"/>
              </a:rPr>
              <a:t>ACTIVIDADES DE PREPARACIÓN</a:t>
            </a:r>
            <a:endParaRPr lang="es-ES" sz="3600" b="1" i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547664" y="6203667"/>
            <a:ext cx="6120680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INICIO DE TALLERES </a:t>
            </a:r>
            <a:endParaRPr lang="es-ES" sz="3600" b="1" dirty="0">
              <a:latin typeface="Century Gothic" pitchFamily="34" charset="0"/>
            </a:endParaRPr>
          </a:p>
        </p:txBody>
      </p:sp>
      <p:pic>
        <p:nvPicPr>
          <p:cNvPr id="5" name="4 Marcador de contenido" descr="C:\Documents and Settings\Compaq_Propietario\Escritorio\fotos epp caminando\Presentación1.jpg"/>
          <p:cNvPicPr>
            <a:picLocks noGrp="1"/>
          </p:cNvPicPr>
          <p:nvPr>
            <p:ph idx="1"/>
          </p:nvPr>
        </p:nvPicPr>
        <p:blipFill>
          <a:blip r:embed="rId2" cstate="print"/>
          <a:srcRect l="21476" t="13043" r="23788" b="24534"/>
          <a:stretch>
            <a:fillRect/>
          </a:stretch>
        </p:blipFill>
        <p:spPr bwMode="auto">
          <a:xfrm>
            <a:off x="2069470" y="1669515"/>
            <a:ext cx="5005060" cy="428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88024"/>
          </a:xfrm>
        </p:spPr>
        <p:txBody>
          <a:bodyPr>
            <a:normAutofit/>
          </a:bodyPr>
          <a:lstStyle/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MX" dirty="0" smtClean="0"/>
          </a:p>
          <a:p>
            <a:pPr algn="just"/>
            <a:endParaRPr lang="es-ES" dirty="0" smtClean="0"/>
          </a:p>
          <a:p>
            <a:pPr algn="just"/>
            <a:endParaRPr lang="es-MX" dirty="0" smtClean="0"/>
          </a:p>
          <a:p>
            <a:pPr algn="just"/>
            <a:endParaRPr lang="es-ES" dirty="0" smtClean="0"/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Tiene carácter teórico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 Fomenta la máxima participación de los miembros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19672" y="6203667"/>
            <a:ext cx="583264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METODOLOGIA </a:t>
            </a:r>
            <a:endParaRPr lang="es-ES" sz="3600" b="1" dirty="0">
              <a:latin typeface="Century Gothic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660232" y="1916832"/>
            <a:ext cx="1800200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GRUPAL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827584" y="1700808"/>
            <a:ext cx="1656184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ACTIVA</a:t>
            </a:r>
            <a:endParaRPr lang="es-E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7 Proceso alternativo"/>
          <p:cNvSpPr/>
          <p:nvPr/>
        </p:nvSpPr>
        <p:spPr>
          <a:xfrm>
            <a:off x="3131840" y="3573016"/>
            <a:ext cx="2664296" cy="648072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PARTICIPATIVA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Proceso alternativo"/>
          <p:cNvSpPr/>
          <p:nvPr/>
        </p:nvSpPr>
        <p:spPr>
          <a:xfrm>
            <a:off x="2915816" y="2204864"/>
            <a:ext cx="3168352" cy="54064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DINAMIZADORA</a:t>
            </a:r>
            <a:r>
              <a:rPr lang="es-MX" sz="2800" b="1" dirty="0" smtClean="0">
                <a:latin typeface="Century Gothic" pitchFamily="34" charset="0"/>
              </a:rPr>
              <a:t> </a:t>
            </a:r>
            <a:endParaRPr lang="es-ES" sz="28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Dinámicas de grupo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Técnicas de diálogo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Motivación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Estudios de caso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Técnicas para fomentar</a:t>
            </a:r>
            <a:r>
              <a:rPr lang="es-ES" b="1" i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la participación y 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solidFill>
                  <a:schemeClr val="bg1"/>
                </a:solidFill>
              </a:rPr>
              <a:t>Desarrollo de la cooperación entre los participantes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91680" y="6203667"/>
            <a:ext cx="5976664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TECNICAS </a:t>
            </a:r>
            <a:endParaRPr lang="es-ES" sz="3600" b="1" dirty="0">
              <a:latin typeface="Century Gothic" pitchFamily="34" charset="0"/>
            </a:endParaRPr>
          </a:p>
        </p:txBody>
      </p:sp>
      <p:pic>
        <p:nvPicPr>
          <p:cNvPr id="5" name="4 Marcador de contenido" descr="C:\Documents and Settings\Compaq_Propietario\Escritorio\fotos epp caminando\Presentación7.jpg"/>
          <p:cNvPicPr>
            <a:picLocks/>
          </p:cNvPicPr>
          <p:nvPr/>
        </p:nvPicPr>
        <p:blipFill>
          <a:blip r:embed="rId2" cstate="print"/>
          <a:srcRect l="36062" t="39548" r="37362" b="31196"/>
          <a:stretch>
            <a:fillRect/>
          </a:stretch>
        </p:blipFill>
        <p:spPr bwMode="auto">
          <a:xfrm>
            <a:off x="5148064" y="1556792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s-ES" sz="8000" dirty="0" smtClean="0">
                <a:solidFill>
                  <a:schemeClr val="bg1"/>
                </a:solidFill>
                <a:latin typeface="Century Gothic" pitchFamily="34" charset="0"/>
              </a:rPr>
              <a:t>Temporalización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Población meta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Ubicación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Beneficiarios 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Responsables 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Recursos espaciales, técnicos y materiales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Patrocinio  </a:t>
            </a:r>
          </a:p>
          <a:p>
            <a:pPr>
              <a:lnSpc>
                <a:spcPct val="170000"/>
              </a:lnSpc>
            </a:pPr>
            <a:r>
              <a:rPr lang="es-MX" sz="8000" dirty="0" smtClean="0">
                <a:solidFill>
                  <a:schemeClr val="bg1"/>
                </a:solidFill>
                <a:latin typeface="Century Gothic" pitchFamily="34" charset="0"/>
              </a:rPr>
              <a:t>Evaluación, seguimiento y técnicas a emplear  </a:t>
            </a:r>
          </a:p>
          <a:p>
            <a:endParaRPr lang="es-MX" sz="8000" dirty="0" smtClean="0"/>
          </a:p>
          <a:p>
            <a:endParaRPr lang="es-MX" sz="8000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763688" y="6203667"/>
            <a:ext cx="583264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INFORMACION GENERAL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50306"/>
          <a:ext cx="8229600" cy="4440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65312"/>
                <a:gridCol w="2160240"/>
                <a:gridCol w="2746648"/>
              </a:tblGrid>
              <a:tr h="367082">
                <a:tc>
                  <a:txBody>
                    <a:bodyPr/>
                    <a:lstStyle/>
                    <a:p>
                      <a:r>
                        <a:rPr lang="es-MX" b="1" dirty="0" smtClean="0"/>
                        <a:t>MES</a:t>
                      </a:r>
                      <a:r>
                        <a:rPr lang="es-MX" b="1" baseline="0" dirty="0" smtClean="0"/>
                        <a:t>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DIA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ACTIVIDAD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TEMA </a:t>
                      </a:r>
                      <a:endParaRPr lang="es-ES" b="1" dirty="0"/>
                    </a:p>
                  </a:txBody>
                  <a:tcPr/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Marzo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16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Celebración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Día del Padre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96458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Marzo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23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Taller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Orientación Familiar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7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Abril </a:t>
                      </a:r>
                      <a:endParaRPr lang="es-ES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es-ES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Taller </a:t>
                      </a:r>
                      <a:endParaRPr lang="es-ES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Orientación familiar </a:t>
                      </a:r>
                      <a:endParaRPr lang="es-ES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Mayo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11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Celebración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Día de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la Madre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Junio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22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Taller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Orientación Familiar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Julio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20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Taller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Orientación Familiar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Agosto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24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y 25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Taller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Encuentro Familiar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Septiembre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21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Taller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Orientación Familiar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Octubre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26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Taller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Orientación Familiar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67082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Noviembre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23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entury Gothic" pitchFamily="34" charset="0"/>
                        </a:rPr>
                        <a:t>Clausura</a:t>
                      </a:r>
                      <a:r>
                        <a:rPr lang="es-MX" baseline="0" dirty="0" smtClean="0">
                          <a:latin typeface="Century Gothic" pitchFamily="34" charset="0"/>
                        </a:rPr>
                        <a:t> y Entrega Diplomas </a:t>
                      </a:r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763688" y="6203667"/>
            <a:ext cx="5976664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CALENDARIO DE REUNIONES EPP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C:\Documents and Settings\Compaq_Propietario\Escritorio\fotos epp caminando\Presentación5.jpg"/>
          <p:cNvPicPr>
            <a:picLocks noGrp="1"/>
          </p:cNvPicPr>
          <p:nvPr>
            <p:ph idx="1"/>
          </p:nvPr>
        </p:nvPicPr>
        <p:blipFill>
          <a:blip r:embed="rId2" cstate="print"/>
          <a:srcRect l="35427" t="29661" r="35459" b="33051"/>
          <a:stretch>
            <a:fillRect/>
          </a:stretch>
        </p:blipFill>
        <p:spPr bwMode="auto">
          <a:xfrm>
            <a:off x="1403648" y="1628800"/>
            <a:ext cx="64807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91680" y="6203667"/>
            <a:ext cx="619268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ORIENTACION FAMILIAR 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C:\Documents and Settings\Compaq_Propietario\Escritorio\fotos epp caminando\Presentación3.jpg"/>
          <p:cNvPicPr>
            <a:picLocks noGrp="1"/>
          </p:cNvPicPr>
          <p:nvPr>
            <p:ph idx="1"/>
          </p:nvPr>
        </p:nvPicPr>
        <p:blipFill>
          <a:blip r:embed="rId2" cstate="print"/>
          <a:srcRect l="24661" t="20904" r="44813" b="49717"/>
          <a:stretch>
            <a:fillRect/>
          </a:stretch>
        </p:blipFill>
        <p:spPr bwMode="auto">
          <a:xfrm>
            <a:off x="1043608" y="1628800"/>
            <a:ext cx="38164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763688" y="6203667"/>
            <a:ext cx="6120680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CELEBRACION</a:t>
            </a:r>
            <a:endParaRPr lang="es-ES" sz="3600" b="1" dirty="0">
              <a:latin typeface="Century Gothic" pitchFamily="34" charset="0"/>
            </a:endParaRPr>
          </a:p>
        </p:txBody>
      </p:sp>
      <p:pic>
        <p:nvPicPr>
          <p:cNvPr id="6" name="5 Imagen" descr="C:\Documents and Settings\Compaq_Propietario\Escritorio\fotos epp caminando\Presentación4.jpg"/>
          <p:cNvPicPr/>
          <p:nvPr/>
        </p:nvPicPr>
        <p:blipFill>
          <a:blip r:embed="rId3" cstate="print"/>
          <a:srcRect l="33733" t="26271" r="38038" b="43503"/>
          <a:stretch>
            <a:fillRect/>
          </a:stretch>
        </p:blipFill>
        <p:spPr bwMode="auto">
          <a:xfrm>
            <a:off x="4860032" y="3789040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91680" y="6203667"/>
            <a:ext cx="5904656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ENCUENTRO FAMILIAR </a:t>
            </a:r>
            <a:endParaRPr lang="es-ES" sz="3600" b="1" dirty="0">
              <a:latin typeface="Century Gothic" pitchFamily="34" charset="0"/>
            </a:endParaRPr>
          </a:p>
        </p:txBody>
      </p:sp>
      <p:pic>
        <p:nvPicPr>
          <p:cNvPr id="5" name="4 Marcador de contenido" descr="C:\Documents and Settings\Compaq_Propietario\Escritorio\fotos epp caminando\Presentación2.jpg"/>
          <p:cNvPicPr>
            <a:picLocks noGrp="1"/>
          </p:cNvPicPr>
          <p:nvPr>
            <p:ph idx="1"/>
          </p:nvPr>
        </p:nvPicPr>
        <p:blipFill>
          <a:blip r:embed="rId2" cstate="print"/>
          <a:srcRect l="12279" t="6497" r="9520" b="19209"/>
          <a:stretch>
            <a:fillRect/>
          </a:stretch>
        </p:blipFill>
        <p:spPr bwMode="auto">
          <a:xfrm>
            <a:off x="1363711" y="1524000"/>
            <a:ext cx="6416578" cy="4572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907704" y="6237312"/>
            <a:ext cx="583264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ENCUENTRO FAMILIAR </a:t>
            </a:r>
            <a:endParaRPr lang="es-ES" sz="3600" dirty="0"/>
          </a:p>
        </p:txBody>
      </p:sp>
      <p:pic>
        <p:nvPicPr>
          <p:cNvPr id="5" name="4 Marcador de contenido" descr="C:\Documents and Settings\Compaq_Propietario\Escritorio\fotos epp caminando\Presentación1.jpg"/>
          <p:cNvPicPr>
            <a:picLocks noGrp="1"/>
          </p:cNvPicPr>
          <p:nvPr>
            <p:ph idx="1"/>
          </p:nvPr>
        </p:nvPicPr>
        <p:blipFill>
          <a:blip r:embed="rId2" cstate="print"/>
          <a:srcRect l="32251" t="16667" r="28058" b="39548"/>
          <a:stretch>
            <a:fillRect/>
          </a:stretch>
        </p:blipFill>
        <p:spPr bwMode="auto">
          <a:xfrm>
            <a:off x="1979712" y="1772816"/>
            <a:ext cx="5040559" cy="3538571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403648" y="6356350"/>
            <a:ext cx="6192688" cy="365125"/>
          </a:xfrm>
        </p:spPr>
        <p:txBody>
          <a:bodyPr/>
          <a:lstStyle/>
          <a:p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es-ES" b="1" dirty="0" smtClean="0"/>
              <a:t>¿</a:t>
            </a:r>
            <a:br>
              <a:rPr lang="es-ES" b="1" dirty="0" smtClean="0"/>
            </a:br>
            <a:r>
              <a:rPr lang="es-ES" b="1" dirty="0" smtClean="0"/>
              <a:t>¿</a:t>
            </a:r>
            <a:r>
              <a:rPr lang="es-ES" sz="4000" b="1" dirty="0" smtClean="0">
                <a:latin typeface="Century Gothic" pitchFamily="34" charset="0"/>
              </a:rPr>
              <a:t>QUE </a:t>
            </a:r>
            <a:r>
              <a:rPr lang="es-ES" sz="4000" b="1" dirty="0">
                <a:latin typeface="Century Gothic" pitchFamily="34" charset="0"/>
              </a:rPr>
              <a:t>ES ESCUELA PARA PADRES?</a:t>
            </a:r>
            <a:r>
              <a:rPr lang="es-ES" sz="4000" dirty="0">
                <a:latin typeface="Century Gothic" pitchFamily="34" charset="0"/>
              </a:rPr>
              <a:t/>
            </a:r>
            <a:br>
              <a:rPr lang="es-ES" sz="4000" dirty="0">
                <a:latin typeface="Century Gothic" pitchFamily="34" charset="0"/>
              </a:rPr>
            </a:br>
            <a:endParaRPr lang="es-ES" sz="4000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1410355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971600" y="155679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MX" sz="2000" dirty="0" smtClean="0">
              <a:latin typeface="Century Gothic" pitchFamily="34" charset="0"/>
              <a:cs typeface="Arial" pitchFamily="34" charset="0"/>
            </a:endParaRPr>
          </a:p>
          <a:p>
            <a:endParaRPr lang="es-MX" dirty="0" smtClean="0">
              <a:latin typeface="Century Gothic" pitchFamily="34" charset="0"/>
              <a:cs typeface="Arial" pitchFamily="34" charset="0"/>
            </a:endParaRPr>
          </a:p>
          <a:p>
            <a:endParaRPr lang="es-MX" dirty="0" smtClean="0">
              <a:latin typeface="Century Gothic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7584" y="1600523"/>
            <a:ext cx="741682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“Es un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proceso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educativo permanente, no formal (no institucionalizado) que tiene por objeto ofrecer a los padres de familia oportunidades para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participar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en el conocimiento critico de la realidad, y para provocar un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cambio de actitudes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frente a la problemática familiar y social existente” </a:t>
            </a: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Century Gothic" pitchFamily="34" charset="0"/>
              </a:rPr>
              <a:t>PAZ, Dennis, CORTEZ, Zoila </a:t>
            </a:r>
            <a:r>
              <a:rPr lang="es-ES" sz="1600" dirty="0" smtClean="0">
                <a:latin typeface="Century Gothic" pitchFamily="34" charset="0"/>
              </a:rPr>
              <a:t>(1989) </a:t>
            </a:r>
            <a:r>
              <a:rPr lang="es-ES" sz="1600" i="1" dirty="0" smtClean="0">
                <a:latin typeface="Century Gothic" pitchFamily="34" charset="0"/>
              </a:rPr>
              <a:t>Orientación para Padres, Programa y resultados</a:t>
            </a:r>
            <a:r>
              <a:rPr lang="es-ES" sz="1600" dirty="0" smtClean="0">
                <a:latin typeface="Century Gothic" pitchFamily="34" charset="0"/>
              </a:rPr>
              <a:t>. Investigación. Escuela Superior del Profesorado. Honduras.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 algn="just">
              <a:lnSpc>
                <a:spcPct val="160000"/>
              </a:lnSpc>
              <a:buNone/>
            </a:pPr>
            <a:r>
              <a:rPr lang="es-ES" sz="2300" dirty="0" smtClean="0">
                <a:solidFill>
                  <a:schemeClr val="bg1"/>
                </a:solidFill>
                <a:latin typeface="Century Gothic" pitchFamily="34" charset="0"/>
              </a:rPr>
              <a:t>1.     Los padres no se sienten solos en las dificultades.</a:t>
            </a:r>
          </a:p>
          <a:p>
            <a:pPr marL="457200" lvl="0" indent="-457200" algn="just">
              <a:lnSpc>
                <a:spcPct val="160000"/>
              </a:lnSpc>
              <a:buNone/>
            </a:pPr>
            <a:r>
              <a:rPr lang="es-ES" sz="2300" dirty="0" smtClean="0">
                <a:solidFill>
                  <a:schemeClr val="bg1"/>
                </a:solidFill>
                <a:latin typeface="Century Gothic" pitchFamily="34" charset="0"/>
              </a:rPr>
              <a:t>2.    Tener padres capacitados en discapacidad visual. </a:t>
            </a:r>
          </a:p>
          <a:p>
            <a:pPr marL="457200" lvl="0" indent="-457200" algn="just">
              <a:lnSpc>
                <a:spcPct val="160000"/>
              </a:lnSpc>
              <a:buNone/>
            </a:pPr>
            <a:r>
              <a:rPr lang="es-ES" sz="2300" dirty="0" smtClean="0">
                <a:solidFill>
                  <a:schemeClr val="bg1"/>
                </a:solidFill>
                <a:latin typeface="Century Gothic" pitchFamily="34" charset="0"/>
              </a:rPr>
              <a:t>3.   Contar con  padres con mayor experiencia que contestan preguntas a  otros de recién ingreso. </a:t>
            </a:r>
          </a:p>
          <a:p>
            <a:pPr marL="457200" lvl="0" indent="-457200" algn="just">
              <a:lnSpc>
                <a:spcPct val="160000"/>
              </a:lnSpc>
              <a:buNone/>
            </a:pPr>
            <a:r>
              <a:rPr lang="es-ES" sz="2300" dirty="0" smtClean="0">
                <a:solidFill>
                  <a:schemeClr val="bg1"/>
                </a:solidFill>
                <a:latin typeface="Century Gothic" pitchFamily="34" charset="0"/>
              </a:rPr>
              <a:t>4.  La mayoría de los padres que reciben ayuda y aumentan sus conocimientos sobre si mismos y sobre sus hijos con discapacidad  pueden hacer frente a sus problemas y solucionarlos a su  modo.</a:t>
            </a:r>
          </a:p>
          <a:p>
            <a:pPr marL="457200" lvl="0" indent="-457200" algn="just">
              <a:lnSpc>
                <a:spcPct val="160000"/>
              </a:lnSpc>
              <a:buNone/>
            </a:pPr>
            <a:r>
              <a:rPr lang="es-ES" sz="2300" dirty="0" smtClean="0">
                <a:solidFill>
                  <a:schemeClr val="bg1"/>
                </a:solidFill>
                <a:latin typeface="Century Gothic" pitchFamily="34" charset="0"/>
              </a:rPr>
              <a:t>5.   Escuchar como otros alumnos y sus padres han manejado un reto. </a:t>
            </a:r>
          </a:p>
          <a:p>
            <a:pPr marL="457200" lvl="0" indent="-457200" algn="just">
              <a:lnSpc>
                <a:spcPct val="160000"/>
              </a:lnSpc>
              <a:buNone/>
            </a:pPr>
            <a:r>
              <a:rPr lang="es-ES" sz="2300" dirty="0" smtClean="0">
                <a:solidFill>
                  <a:schemeClr val="bg1"/>
                </a:solidFill>
                <a:latin typeface="Century Gothic" pitchFamily="34" charset="0"/>
              </a:rPr>
              <a:t>6. Brindar suficiente tiempo en los talleres para que los padres compartan los temas entre ellos, dialoguen, y se expresen en público. 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547664" y="6203667"/>
            <a:ext cx="5904656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LOGROS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 algn="just">
              <a:lnSpc>
                <a:spcPct val="170000"/>
              </a:lnSpc>
              <a:buNone/>
            </a:pPr>
            <a:r>
              <a:rPr lang="es-ES" sz="1800" dirty="0" smtClean="0">
                <a:solidFill>
                  <a:schemeClr val="bg1"/>
                </a:solidFill>
                <a:latin typeface="Century Gothic" pitchFamily="34" charset="0"/>
              </a:rPr>
              <a:t>7. Oportunidad para exponer los logros de su hijo o de ellos como padres. </a:t>
            </a:r>
          </a:p>
          <a:p>
            <a:pPr marL="342900" lvl="0" indent="-342900" algn="just">
              <a:lnSpc>
                <a:spcPct val="170000"/>
              </a:lnSpc>
              <a:buNone/>
            </a:pPr>
            <a:r>
              <a:rPr lang="es-ES" sz="1800" dirty="0" smtClean="0">
                <a:solidFill>
                  <a:schemeClr val="bg1"/>
                </a:solidFill>
                <a:latin typeface="Century Gothic" pitchFamily="34" charset="0"/>
              </a:rPr>
              <a:t>8. Conciencia que se requiere perseverancia, paciencia, dedicación y huir del conformismo para lograr el máximo potencial del alumno o de la persona en general.</a:t>
            </a:r>
          </a:p>
          <a:p>
            <a:pPr marL="342900" lvl="0" indent="-342900" algn="just">
              <a:lnSpc>
                <a:spcPct val="170000"/>
              </a:lnSpc>
              <a:buNone/>
            </a:pPr>
            <a:r>
              <a:rPr lang="es-ES" sz="1800" dirty="0" smtClean="0">
                <a:solidFill>
                  <a:schemeClr val="bg1"/>
                </a:solidFill>
                <a:latin typeface="Century Gothic" pitchFamily="34" charset="0"/>
              </a:rPr>
              <a:t>9. Elegir con los padres los temas y darles una calendarización desde el inicio con títulos llamativos y fechas, para que ellos recuerden y se motiven a asistir. </a:t>
            </a:r>
          </a:p>
          <a:p>
            <a:pPr marL="342900" lvl="0" indent="-342900" algn="just">
              <a:lnSpc>
                <a:spcPct val="170000"/>
              </a:lnSpc>
              <a:buNone/>
            </a:pPr>
            <a:r>
              <a:rPr lang="es-ES" sz="1800" dirty="0" smtClean="0">
                <a:solidFill>
                  <a:schemeClr val="bg1"/>
                </a:solidFill>
                <a:latin typeface="Century Gothic" pitchFamily="34" charset="0"/>
              </a:rPr>
              <a:t>10. Contar con los materiales y recursos para la realización de los talleres.  </a:t>
            </a:r>
          </a:p>
          <a:p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91680" y="6203667"/>
            <a:ext cx="5976664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LOGROS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11. Bajo el auspicio de la Fundación Once América Latina FOAL como parte del Proyecto “Ampliando Oportunidades para Personas con Discapacidad”,  se  elaboró e imprimió el Manual de Escuela para padres “Aprendiendo a ser Padres Triunfadores”, responsables Lic. Milena Flores y Yadira A. González C. donde se recopiló algunos talleres impartidos durante el año 2008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000" dirty="0" smtClean="0"/>
              <a:t>12. B</a:t>
            </a:r>
            <a:r>
              <a:rPr lang="es-ES" sz="2000" dirty="0" smtClean="0">
                <a:latin typeface="Century Gothic" pitchFamily="34" charset="0"/>
              </a:rPr>
              <a:t>rindar apoyo y serenidad en un clima de </a:t>
            </a:r>
            <a:r>
              <a:rPr lang="es-ES" sz="2000" b="1" dirty="0" smtClean="0">
                <a:solidFill>
                  <a:srgbClr val="FFC000"/>
                </a:solidFill>
                <a:latin typeface="Century Gothic" pitchFamily="34" charset="0"/>
              </a:rPr>
              <a:t>confianza </a:t>
            </a:r>
            <a:r>
              <a:rPr lang="es-ES" sz="2000" dirty="0" smtClean="0">
                <a:latin typeface="Century Gothic" pitchFamily="34" charset="0"/>
              </a:rPr>
              <a:t>en el que puedan conformar grupos de auto-ayuda que fortalezcan los vínculos y representen un espacio de crecimiento familiar y de responsabilidad. Esto, de manera directa beneficia a sus hijos,  pues los padres aprenden a darles apoyo efectivo a través del aprendizaje de herramientas que promuevan la autonomía e independencia de cada niño y joven con discapacidad.  </a:t>
            </a:r>
          </a:p>
          <a:p>
            <a:pPr lvl="0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es-MX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91680" y="6203667"/>
            <a:ext cx="5976664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LOGROS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Espacio muy pequeño para realizar actividades recreativas.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La Falta de recursos de los padres.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Al programar 2 actividades dentro de un mes que requieren de la presencia de los padres, no asisten a EPP por falta de tiempo y recursos económicos.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Desmotivación sobre los temas.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Falta de conciencia de la importancia de los talleres.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Falta de apoyo en la familia.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Falta de asistencia de todos los miembros de la familia. 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No tener con quien dejar a los otros niños.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Padres que son nuevos y cualquier tema les provoca catarsis o emotividad (no están acostumbrados a hablar abiertamente de sus hijos y de su propia lucha).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Padres que aun tienen un punto de vista distinto sobre el proceso de rehabilitación y lo expresan en los talleres.</a:t>
            </a: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91680" y="6203667"/>
            <a:ext cx="5976664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LIMITACIONES</a:t>
            </a:r>
            <a:r>
              <a:rPr lang="es-MX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“No </a:t>
            </a: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sabía que mi hijo ciego de 11 años no realizaba educación física en la escuela y como todo niño, le interesa mucho el futbol. Fue por los maestros itinerantes que me di cuenta de esta limitación y pienso que de mi parte esto fue ignorar su condición física, debo estar más pendiente y buscar opciones para que él participe en la escuela y que haga deporte fuera de ella.”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“A veces nuestros hijos no comparten igual que otros jugando en la calle porque lo vemos peligroso. Mis vecinos no conocen mucho a mi hijo, siempre tenemos temor; pero podemos tratar de “exponerlo” más, aún entre familiares a veces nos cuesta o resentimos a alguno que no los trata bien; pero tampoco les enseñamos.” </a:t>
            </a: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19672" y="6203667"/>
            <a:ext cx="5976664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EXPERIENCIAS COMPARTIDAS 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Yo cuido a mi nieto de 3 años, sus padres no pudieron cuidar de él. A pesar de su discapacidad visual, yo lo involucro con otros niños, lo llevo a piñatas, hago que participe en todo igual que los demás. El debe hacer deberes en la casa y me ha servido mucho que los hermanos y primos mayores cuidan de él y juegan con él.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Como madre de un niño ciego legal, de 2 años y medio, pienso que siempre tendemos a hacerlos dependientes de nosotros, nos parece que aún son bebes, cuando ellos ya quieren ser niños.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  <a:latin typeface="Century Gothic" pitchFamily="34" charset="0"/>
              </a:rPr>
              <a:t>En este taller aprendí que es mejor guiarlos, cuidarlos; pero no limitarle su movimiento y su desplazamiento motor, porque así se hacen más independientes.</a:t>
            </a: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763688" y="6203667"/>
            <a:ext cx="6120680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EXPERIENCIAS COMPARTIDAS 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475656" y="6237312"/>
            <a:ext cx="6048672" cy="384048"/>
          </a:xfrm>
        </p:spPr>
        <p:txBody>
          <a:bodyPr/>
          <a:lstStyle/>
          <a:p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899592" y="332656"/>
            <a:ext cx="7416824" cy="576064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PREPACION DE UN TALLER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627784" y="1524000"/>
            <a:ext cx="6059016" cy="4572000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Century Gothic" pitchFamily="34" charset="0"/>
              </a:rPr>
              <a:t>Había una joven que era ciega y se odiaba por ser así, Elena tenia un novio al que amaba mucho y él a ella: un día alguien le donó los ojos, cuando ella pudo ver a su novio supo que era ciego y Elena le dijo que ya no lo amaba a él por ser así; dos días después el joven falleció,  él se suicidó y dejo una nota que decía: “cuida mis ojitos que ahora son tuyos”.</a:t>
            </a:r>
            <a:endParaRPr lang="es-ES" sz="2400" dirty="0">
              <a:latin typeface="Century Gothic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6038800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ESTUDIO DE CASO </a:t>
            </a:r>
            <a:endParaRPr lang="es-ES" sz="3600" b="1" dirty="0">
              <a:latin typeface="Century Gothic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t="31348" r="78057" b="42006"/>
          <a:stretch>
            <a:fillRect/>
          </a:stretch>
        </p:blipFill>
        <p:spPr bwMode="auto">
          <a:xfrm>
            <a:off x="755576" y="1772816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6563072" cy="4683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HN" b="1" dirty="0" smtClean="0"/>
              <a:t>OBJETIVO</a:t>
            </a:r>
            <a:endParaRPr lang="es-ES" dirty="0" smtClean="0"/>
          </a:p>
          <a:p>
            <a:pPr algn="just">
              <a:buNone/>
            </a:pPr>
            <a:r>
              <a:rPr lang="es-HN" dirty="0" smtClean="0">
                <a:latin typeface="Century Gothic" pitchFamily="34" charset="0"/>
              </a:rPr>
              <a:t>    Enseñar hábitos sobre la imagen, y autocuidado personal, salud, seguridad y el equilibrio afectivo en las personas con discapacidad visual promoviendo la autonomía personal y la integración social</a:t>
            </a:r>
            <a:r>
              <a:rPr lang="es-HN" dirty="0" smtClean="0">
                <a:latin typeface="Comic Sans MS" pitchFamily="66" charset="0"/>
              </a:rPr>
              <a:t>. </a:t>
            </a:r>
            <a:endParaRPr lang="es-ES" dirty="0" smtClean="0">
              <a:latin typeface="Comic Sans MS" pitchFamily="66" charset="0"/>
            </a:endParaRPr>
          </a:p>
          <a:p>
            <a:endParaRPr lang="es-ES" dirty="0" smtClean="0"/>
          </a:p>
          <a:p>
            <a:pPr marL="514350" indent="-514350">
              <a:buNone/>
            </a:pPr>
            <a:r>
              <a:rPr lang="es-HN" sz="2300" b="1" dirty="0" smtClean="0">
                <a:latin typeface="Century Gothic" pitchFamily="34" charset="0"/>
              </a:rPr>
              <a:t>CONTENIDO</a:t>
            </a:r>
            <a:endParaRPr lang="es-ES" sz="2300" dirty="0" smtClean="0">
              <a:latin typeface="Century Gothic" pitchFamily="34" charset="0"/>
            </a:endParaRPr>
          </a:p>
          <a:p>
            <a:pPr marL="514350" lvl="0" indent="-514350">
              <a:buFont typeface="Wingdings" pitchFamily="2" charset="2"/>
              <a:buChar char="§"/>
            </a:pPr>
            <a:r>
              <a:rPr lang="es-HN" sz="2300" b="1" dirty="0" smtClean="0">
                <a:latin typeface="Century Gothic" pitchFamily="34" charset="0"/>
              </a:rPr>
              <a:t>Qué son hábitos </a:t>
            </a:r>
            <a:endParaRPr lang="es-ES" sz="2300" dirty="0" smtClean="0">
              <a:latin typeface="Century Gothic" pitchFamily="34" charset="0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es-HN" sz="2300" b="1" dirty="0" smtClean="0">
                <a:latin typeface="Century Gothic" pitchFamily="34" charset="0"/>
              </a:rPr>
              <a:t>Autonomía personal en la vida diaria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s-HN" sz="2300" b="1" dirty="0" smtClean="0">
                <a:latin typeface="Century Gothic" pitchFamily="34" charset="0"/>
              </a:rPr>
              <a:t>Preparar para la vida adulta </a:t>
            </a:r>
          </a:p>
          <a:p>
            <a:pPr marL="514350" lvl="0" indent="-514350">
              <a:buFont typeface="+mj-lt"/>
              <a:buAutoNum type="arabicPeriod"/>
            </a:pPr>
            <a:endParaRPr lang="es-HN" sz="2300" b="1" dirty="0" smtClean="0">
              <a:latin typeface="Century Gothic" pitchFamily="34" charset="0"/>
            </a:endParaRPr>
          </a:p>
          <a:p>
            <a:pPr marL="514350" lvl="0" indent="-514350">
              <a:buNone/>
            </a:pPr>
            <a:r>
              <a:rPr lang="es-HN" sz="2300" b="1" dirty="0" smtClean="0">
                <a:latin typeface="Century Gothic" pitchFamily="34" charset="0"/>
              </a:rPr>
              <a:t>TRABAJO PRACTICO</a:t>
            </a:r>
          </a:p>
          <a:p>
            <a:pPr marL="514350" lvl="0" indent="-514350">
              <a:buNone/>
            </a:pPr>
            <a:r>
              <a:rPr lang="es-HN" sz="2300" b="1" dirty="0" smtClean="0">
                <a:latin typeface="Century Gothic" pitchFamily="34" charset="0"/>
              </a:rPr>
              <a:t>PREGUNTAS DE REFLEXION</a:t>
            </a:r>
          </a:p>
          <a:p>
            <a:pPr marL="514350" lvl="0" indent="-514350">
              <a:buNone/>
            </a:pPr>
            <a:r>
              <a:rPr lang="es-HN" sz="2300" b="1" dirty="0" smtClean="0">
                <a:latin typeface="Century Gothic" pitchFamily="34" charset="0"/>
              </a:rPr>
              <a:t>EXPERIENCIAS</a:t>
            </a:r>
            <a:r>
              <a:rPr lang="es-HN" sz="2300" b="1" dirty="0" smtClean="0">
                <a:latin typeface="Century Gothic" pitchFamily="34" charset="0"/>
              </a:rPr>
              <a:t>. </a:t>
            </a:r>
          </a:p>
          <a:p>
            <a:pPr lvl="0"/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19672" y="6203667"/>
            <a:ext cx="583264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HN" sz="3600" b="1" dirty="0" smtClean="0">
                <a:latin typeface="Century Gothic" pitchFamily="34" charset="0"/>
              </a:rPr>
              <a:t/>
            </a:r>
            <a:br>
              <a:rPr lang="es-HN" sz="3600" b="1" dirty="0" smtClean="0">
                <a:latin typeface="Century Gothic" pitchFamily="34" charset="0"/>
              </a:rPr>
            </a:br>
            <a:r>
              <a:rPr lang="es-HN" sz="3600" b="1" dirty="0" smtClean="0">
                <a:latin typeface="Century Gothic" pitchFamily="34" charset="0"/>
              </a:rPr>
              <a:t/>
            </a:r>
            <a:br>
              <a:rPr lang="es-HN" sz="3600" b="1" dirty="0" smtClean="0">
                <a:latin typeface="Century Gothic" pitchFamily="34" charset="0"/>
              </a:rPr>
            </a:br>
            <a:r>
              <a:rPr lang="es-HN" sz="3600" b="1" dirty="0" smtClean="0">
                <a:latin typeface="Century Gothic" pitchFamily="34" charset="0"/>
              </a:rPr>
              <a:t>TALLER: “HABITOS Y AUTONOMIA” </a:t>
            </a:r>
            <a:r>
              <a:rPr lang="es-ES" sz="3600" b="1" dirty="0" smtClean="0">
                <a:latin typeface="Century Gothic" pitchFamily="34" charset="0"/>
              </a:rPr>
              <a:t/>
            </a:r>
            <a:br>
              <a:rPr lang="es-ES" sz="3600" b="1" dirty="0" smtClean="0">
                <a:latin typeface="Century Gothic" pitchFamily="34" charset="0"/>
              </a:rPr>
            </a:br>
            <a:endParaRPr lang="es-ES" sz="3600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132856"/>
            <a:ext cx="1620018" cy="1930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524000"/>
            <a:ext cx="7776864" cy="4572000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“Es un programa que facilita a los padres y madres de los alumnos o a sus encargados, no sólo capacitación para ser mejores educadores, sino que </a:t>
            </a:r>
            <a:r>
              <a:rPr lang="es-ES" sz="2000" b="1" dirty="0" smtClean="0">
                <a:solidFill>
                  <a:srgbClr val="92D050"/>
                </a:solidFill>
                <a:latin typeface="Century Gothic" pitchFamily="34" charset="0"/>
              </a:rPr>
              <a:t>crea el espacio para socializar e integrarse 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mas con el complejo afán formativo de toda una comunidad educativa cuyo punto de referencia será siempre el educando” </a:t>
            </a:r>
            <a:r>
              <a:rPr lang="es-ES" sz="1600" b="1" dirty="0" smtClean="0">
                <a:latin typeface="Century Gothic" pitchFamily="34" charset="0"/>
              </a:rPr>
              <a:t>GUILLEN, W (1992) </a:t>
            </a:r>
            <a:r>
              <a:rPr lang="es-ES" sz="1600" i="1" dirty="0" smtClean="0">
                <a:latin typeface="Century Gothic" pitchFamily="34" charset="0"/>
              </a:rPr>
              <a:t>La Escuela para Padres. Una experiencia para construir la Comunidad Educativa</a:t>
            </a:r>
            <a:r>
              <a:rPr lang="es-ES" sz="1600" dirty="0" smtClean="0">
                <a:latin typeface="Century Gothic" pitchFamily="34" charset="0"/>
              </a:rPr>
              <a:t>. Honduras.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es-E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331640" y="6203667"/>
            <a:ext cx="6480720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Century Gothic" pitchFamily="34" charset="0"/>
              </a:rPr>
              <a:t>¿QUE ES ESCUELA PARA PADRES?</a:t>
            </a:r>
            <a:r>
              <a:rPr lang="es-ES" sz="3600" dirty="0" smtClean="0">
                <a:latin typeface="Century Gothic" pitchFamily="34" charset="0"/>
              </a:rPr>
              <a:t/>
            </a:r>
            <a:br>
              <a:rPr lang="es-ES" sz="3600" dirty="0" smtClean="0">
                <a:latin typeface="Century Gothic" pitchFamily="34" charset="0"/>
              </a:rPr>
            </a:br>
            <a:endParaRPr lang="es-ES" sz="3600" dirty="0">
              <a:latin typeface="Century Gothic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91680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600200"/>
            <a:ext cx="7848872" cy="37730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El modelo de escuela de padres descrito por </a:t>
            </a:r>
            <a:r>
              <a:rPr lang="es-ES" sz="2000" u="sng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Martínez, García e Inglés (2005)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considera que «la escuela de padres pretenderá la formación de los mismos en todos aquellos temas </a:t>
            </a:r>
            <a:r>
              <a:rPr lang="es-ES" sz="2000" b="1" dirty="0" smtClean="0">
                <a:solidFill>
                  <a:srgbClr val="92D050"/>
                </a:solidFill>
                <a:latin typeface="Century Gothic" pitchFamily="34" charset="0"/>
              </a:rPr>
              <a:t>(psicológicos, pedagógicos o de ambiente)</a:t>
            </a:r>
            <a:r>
              <a:rPr lang="es-ES" sz="2000" dirty="0" smtClean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que tienen que ver con la educación de sus hijos con problemas visuales, con un </a:t>
            </a:r>
            <a:r>
              <a:rPr lang="es-ES" sz="2000" b="1" dirty="0" smtClean="0">
                <a:solidFill>
                  <a:srgbClr val="FFC000"/>
                </a:solidFill>
                <a:latin typeface="Century Gothic" pitchFamily="34" charset="0"/>
              </a:rPr>
              <a:t>método</a:t>
            </a:r>
            <a:r>
              <a:rPr lang="es-ES" sz="2000" dirty="0" smtClean="0">
                <a:latin typeface="Century Gothic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que se aparta de la clásica charla esporádica, clase magistral o mera exposición de temas». </a:t>
            </a:r>
            <a:endParaRPr lang="es-E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547664" y="6165304"/>
            <a:ext cx="6048672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600" b="1" dirty="0" smtClean="0">
                <a:latin typeface="Century Gothic" pitchFamily="34" charset="0"/>
              </a:rPr>
              <a:t>¿QUE ES ESCUELA PARA PADRES?</a:t>
            </a:r>
            <a:br>
              <a:rPr lang="es-ES" sz="3600" b="1" dirty="0" smtClean="0">
                <a:latin typeface="Century Gothic" pitchFamily="34" charset="0"/>
              </a:rPr>
            </a:br>
            <a:endParaRPr lang="es-ES" sz="18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331640" y="6203667"/>
            <a:ext cx="6120680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sz="1400" dirty="0" smtClean="0"/>
              <a:t>"</a:t>
            </a:r>
            <a:endParaRPr lang="es-ES" sz="1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MX" sz="3600" b="1" dirty="0" smtClean="0">
                <a:latin typeface="Century Gothic" pitchFamily="34" charset="0"/>
              </a:rPr>
              <a:t>QUE NECESITAN LOS </a:t>
            </a:r>
            <a:br>
              <a:rPr lang="es-MX" sz="3600" b="1" dirty="0" smtClean="0">
                <a:latin typeface="Century Gothic" pitchFamily="34" charset="0"/>
              </a:rPr>
            </a:br>
            <a:r>
              <a:rPr lang="es-MX" sz="3600" b="1" dirty="0" smtClean="0">
                <a:latin typeface="Century Gothic" pitchFamily="34" charset="0"/>
              </a:rPr>
              <a:t>PADRES DE FAMILIA? </a:t>
            </a:r>
            <a:endParaRPr lang="es-ES" sz="3600" b="1" dirty="0">
              <a:latin typeface="Century Gothic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1646604"/>
            <a:ext cx="79208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Una educación y formación permanente para ser los primeros educadores de sus hijos, a través del </a:t>
            </a:r>
            <a:r>
              <a:rPr lang="es-ES" sz="2000" b="1" dirty="0" smtClean="0">
                <a:solidFill>
                  <a:srgbClr val="92D050"/>
                </a:solidFill>
                <a:latin typeface="Century Gothic" pitchFamily="34" charset="0"/>
              </a:rPr>
              <a:t>aprendizaje e interiorización de aspectos biopsicosociales</a:t>
            </a: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 inherentes al desarrollo integral de las personas.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Fundamentados en enfoques psicopedagógicos y sociales. Autoaprendizaje a través de la</a:t>
            </a:r>
            <a:r>
              <a:rPr lang="es-ES" sz="2000" dirty="0" smtClean="0">
                <a:latin typeface="Century Gothic" pitchFamily="34" charset="0"/>
              </a:rPr>
              <a:t> </a:t>
            </a:r>
            <a:r>
              <a:rPr lang="es-ES" sz="2000" b="1" dirty="0" smtClean="0">
                <a:solidFill>
                  <a:srgbClr val="92D050"/>
                </a:solidFill>
                <a:latin typeface="Century Gothic" pitchFamily="34" charset="0"/>
              </a:rPr>
              <a:t>reflexión sobre su propia experiencia y del diálogo con otras parejas</a:t>
            </a:r>
            <a:r>
              <a:rPr lang="es-ES" sz="2000" dirty="0" smtClean="0">
                <a:solidFill>
                  <a:srgbClr val="92D050"/>
                </a:solidFill>
                <a:latin typeface="Century Gothic" pitchFamily="34" charset="0"/>
              </a:rPr>
              <a:t>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Century Gothic" pitchFamily="34" charset="0"/>
              </a:rPr>
              <a:t>En la EPP </a:t>
            </a:r>
            <a:r>
              <a:rPr lang="es-ES" sz="2000" b="1" dirty="0" smtClean="0">
                <a:solidFill>
                  <a:srgbClr val="FFC000"/>
                </a:solidFill>
                <a:latin typeface="Century Gothic" pitchFamily="34" charset="0"/>
              </a:rPr>
              <a:t>todos aprendemos de todos. </a:t>
            </a:r>
            <a:r>
              <a:rPr lang="es-ES" sz="2000" u="sng" dirty="0" smtClean="0">
                <a:latin typeface="Century Gothic" pitchFamily="34" charset="0"/>
              </a:rPr>
              <a:t>(Brunet y Negro, 1985)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63344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115616" y="6203667"/>
            <a:ext cx="6840760" cy="384048"/>
          </a:xfrm>
        </p:spPr>
        <p:txBody>
          <a:bodyPr/>
          <a:lstStyle/>
          <a:p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sz="1400" dirty="0" smtClean="0">
                <a:latin typeface="Lucida Handwriting" pitchFamily="66" charset="0"/>
              </a:rPr>
              <a:t>"</a:t>
            </a:r>
            <a:endParaRPr lang="es-ES" sz="1400" dirty="0">
              <a:latin typeface="Lucida Handwriting" pitchFamily="66" charset="0"/>
            </a:endParaRPr>
          </a:p>
        </p:txBody>
      </p:sp>
      <p:sp>
        <p:nvSpPr>
          <p:cNvPr id="5" name="4 Explosión 2"/>
          <p:cNvSpPr/>
          <p:nvPr/>
        </p:nvSpPr>
        <p:spPr>
          <a:xfrm>
            <a:off x="611560" y="404664"/>
            <a:ext cx="7992888" cy="576064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Century Gothic" pitchFamily="34" charset="0"/>
              </a:rPr>
              <a:t>NUESTRA ESCUELA DE PADRES INFRACNOVI </a:t>
            </a:r>
            <a:endParaRPr lang="es-ES" sz="2400" b="1" dirty="0">
              <a:latin typeface="Century Gothic" pitchFamily="34" charset="0"/>
            </a:endParaRPr>
          </a:p>
        </p:txBody>
      </p:sp>
      <p:pic>
        <p:nvPicPr>
          <p:cNvPr id="6" name="5 Imagen" descr="logo infracnov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687005" cy="5671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200" dirty="0" smtClean="0">
                <a:latin typeface="Century Gothic" pitchFamily="34" charset="0"/>
              </a:rPr>
              <a:t>Infracnovi cuenta con </a:t>
            </a:r>
            <a:r>
              <a:rPr lang="es-ES_tradnl" sz="2200" b="1" dirty="0" smtClean="0">
                <a:latin typeface="Century Gothic" pitchFamily="34" charset="0"/>
              </a:rPr>
              <a:t>Escuela Para Padres, EPP</a:t>
            </a:r>
            <a:r>
              <a:rPr lang="es-ES_tradnl" sz="2200" dirty="0" smtClean="0">
                <a:latin typeface="Century Gothic" pitchFamily="34" charset="0"/>
              </a:rPr>
              <a:t> desde el </a:t>
            </a:r>
            <a:r>
              <a:rPr lang="es-ES_tradnl" sz="2200" b="1" dirty="0" smtClean="0">
                <a:solidFill>
                  <a:srgbClr val="FFC000"/>
                </a:solidFill>
                <a:latin typeface="Century Gothic" pitchFamily="34" charset="0"/>
              </a:rPr>
              <a:t>2003</a:t>
            </a:r>
            <a:r>
              <a:rPr lang="es-ES_tradnl" sz="2200" dirty="0" smtClean="0">
                <a:latin typeface="Century Gothic" pitchFamily="34" charset="0"/>
              </a:rPr>
              <a:t>, durante estos años, </a:t>
            </a:r>
            <a:r>
              <a:rPr lang="es-ES" sz="2200" dirty="0" smtClean="0">
                <a:latin typeface="Century Gothic" pitchFamily="34" charset="0"/>
              </a:rPr>
              <a:t>se ha acumulado experiencias a través de la planificación de talleres dinámicos. Considerando para la temática </a:t>
            </a:r>
            <a:r>
              <a:rPr lang="es-ES" sz="2200" b="1" dirty="0" smtClean="0">
                <a:solidFill>
                  <a:srgbClr val="92D050"/>
                </a:solidFill>
                <a:latin typeface="Century Gothic" pitchFamily="34" charset="0"/>
              </a:rPr>
              <a:t>sugerencias</a:t>
            </a:r>
            <a:r>
              <a:rPr lang="es-ES" sz="2200" dirty="0" smtClean="0">
                <a:latin typeface="Century Gothic" pitchFamily="34" charset="0"/>
              </a:rPr>
              <a:t> </a:t>
            </a:r>
            <a:r>
              <a:rPr lang="es-ES" sz="2200" b="1" dirty="0" smtClean="0">
                <a:solidFill>
                  <a:srgbClr val="92D050"/>
                </a:solidFill>
                <a:latin typeface="Century Gothic" pitchFamily="34" charset="0"/>
              </a:rPr>
              <a:t>de los padres o </a:t>
            </a:r>
            <a:r>
              <a:rPr lang="es-ES" sz="2200" dirty="0" smtClean="0">
                <a:latin typeface="Century Gothic" pitchFamily="34" charset="0"/>
              </a:rPr>
              <a:t>  </a:t>
            </a:r>
            <a:r>
              <a:rPr lang="es-ES" sz="2200" b="1" dirty="0" smtClean="0">
                <a:solidFill>
                  <a:srgbClr val="92D050"/>
                </a:solidFill>
                <a:latin typeface="Century Gothic" pitchFamily="34" charset="0"/>
              </a:rPr>
              <a:t>necesidades de las personas con discapacidad visual</a:t>
            </a:r>
            <a:r>
              <a:rPr lang="es-ES" sz="2200" dirty="0" smtClean="0">
                <a:latin typeface="Century Gothic" pitchFamily="34" charset="0"/>
              </a:rPr>
              <a:t>; factor que imprime un sello novedoso a la metodología, permitiéndoles ser </a:t>
            </a:r>
            <a:r>
              <a:rPr lang="es-ES" sz="2200" b="1" dirty="0" smtClean="0">
                <a:solidFill>
                  <a:srgbClr val="FFC000"/>
                </a:solidFill>
                <a:latin typeface="Century Gothic" pitchFamily="34" charset="0"/>
              </a:rPr>
              <a:t>constructores</a:t>
            </a:r>
            <a:r>
              <a:rPr lang="es-ES" sz="2200" dirty="0" smtClean="0">
                <a:latin typeface="Century Gothic" pitchFamily="34" charset="0"/>
              </a:rPr>
              <a:t> de cada encuentro y </a:t>
            </a:r>
            <a:r>
              <a:rPr lang="es-ES" sz="2200" b="1" dirty="0" err="1" smtClean="0">
                <a:solidFill>
                  <a:srgbClr val="FFC000"/>
                </a:solidFill>
                <a:latin typeface="Century Gothic" pitchFamily="34" charset="0"/>
              </a:rPr>
              <a:t>co</a:t>
            </a:r>
            <a:r>
              <a:rPr lang="es-ES" sz="2200" b="1" dirty="0" smtClean="0">
                <a:solidFill>
                  <a:srgbClr val="FFC000"/>
                </a:solidFill>
                <a:latin typeface="Century Gothic" pitchFamily="34" charset="0"/>
              </a:rPr>
              <a:t>-protagonistas</a:t>
            </a:r>
            <a:r>
              <a:rPr lang="es-ES" sz="2200" dirty="0" smtClean="0">
                <a:latin typeface="Century Gothic" pitchFamily="34" charset="0"/>
              </a:rPr>
              <a:t> de esta experiencia transmitiendo sus vivencias a otras familias que inician el proceso de rehabilitación de sus hijos, </a:t>
            </a:r>
            <a:r>
              <a:rPr lang="es-ES_tradnl" sz="2200" dirty="0" smtClean="0">
                <a:latin typeface="Century Gothic" pitchFamily="34" charset="0"/>
              </a:rPr>
              <a:t>ya que: </a:t>
            </a:r>
            <a:r>
              <a:rPr lang="es-ES_tradnl" sz="2200" i="1" dirty="0" smtClean="0">
                <a:solidFill>
                  <a:srgbClr val="C00000"/>
                </a:solidFill>
                <a:latin typeface="Century Gothic" pitchFamily="34" charset="0"/>
              </a:rPr>
              <a:t>“Ser padre es la única profesión donde primero se obtiene el titulo y el aprendizaje viene después.”</a:t>
            </a:r>
            <a:r>
              <a:rPr lang="es-ES" sz="2200" dirty="0" smtClean="0">
                <a:solidFill>
                  <a:srgbClr val="C00000"/>
                </a:solidFill>
                <a:latin typeface="Century Gothic" pitchFamily="34" charset="0"/>
              </a:rPr>
              <a:t>  </a:t>
            </a:r>
          </a:p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763688" y="6203667"/>
            <a:ext cx="583264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SUS INICIOS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Capacitar a los padres y familiares para que puedan </a:t>
            </a:r>
            <a:r>
              <a:rPr lang="es-ES" b="1" dirty="0" smtClean="0">
                <a:solidFill>
                  <a:srgbClr val="FFC000"/>
                </a:solidFill>
              </a:rPr>
              <a:t>apoyar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en forma oportuna a los alumnos con discapacidad visual y puedan </a:t>
            </a:r>
            <a:r>
              <a:rPr lang="es-ES" b="1" dirty="0" smtClean="0">
                <a:solidFill>
                  <a:srgbClr val="FFC000"/>
                </a:solidFill>
              </a:rPr>
              <a:t>colaborar</a:t>
            </a:r>
            <a:r>
              <a:rPr lang="es-ES" dirty="0" smtClean="0">
                <a:solidFill>
                  <a:schemeClr val="bg1"/>
                </a:solidFill>
              </a:rPr>
              <a:t> en forma activa con la institución.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Lograr la máxima </a:t>
            </a:r>
            <a:r>
              <a:rPr lang="es-ES" b="1" dirty="0" smtClean="0">
                <a:solidFill>
                  <a:srgbClr val="FFC000"/>
                </a:solidFill>
              </a:rPr>
              <a:t>implicación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de los padres y, posteriormente, de los hermanos (si los hubiera) en el proceso educativo y atencional de su hijo con discapacidad visual, intentando </a:t>
            </a:r>
            <a:r>
              <a:rPr lang="es-ES" b="1" dirty="0" smtClean="0">
                <a:solidFill>
                  <a:srgbClr val="92D050"/>
                </a:solidFill>
              </a:rPr>
              <a:t>aminorar las actitudes negativas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(ansiedad, depresión, sobreprotección…) que presentan.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ES" dirty="0" smtClean="0">
                <a:solidFill>
                  <a:schemeClr val="bg1"/>
                </a:solidFill>
              </a:rPr>
              <a:t>Favorecer la normalización en las relaciones familiares, </a:t>
            </a:r>
            <a:r>
              <a:rPr lang="es-ES" b="1" dirty="0" smtClean="0">
                <a:solidFill>
                  <a:srgbClr val="FFC000"/>
                </a:solidFill>
              </a:rPr>
              <a:t>reduciendo la sobreprotección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que tanto los padres como otros familiares (abuelos, tíos…) ejercen sobre sus hijos con discapacidad visual y múltiple, todo ello a partir de espacios de reflexión, orientación e intercambio de experiencias que enriquezcan una buena comunicación y armonía familiar. 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403648" y="6203667"/>
            <a:ext cx="6192688" cy="384048"/>
          </a:xfrm>
        </p:spPr>
        <p:txBody>
          <a:bodyPr/>
          <a:lstStyle/>
          <a:p>
            <a:pPr algn="ctr"/>
            <a:r>
              <a:rPr lang="es-ES" sz="1400" dirty="0" smtClean="0">
                <a:latin typeface="Lucida Calligraphy" pitchFamily="66" charset="0"/>
              </a:rPr>
              <a:t>Escuela para Padres: " Familias Caminando con Confianza</a:t>
            </a:r>
            <a:r>
              <a:rPr lang="es-ES" dirty="0" smtClean="0"/>
              <a:t>"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OBJETIVOS GENERALES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Intercambiar dificultades y experiencias cotidianas.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Modificar actitudes y conductas erróneas. 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Comentar sobre las actitudes positivas que los padres deben fomentar para desarrollar una autoestima alta en sus hijos con necesidades especiales.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Identificar las conductas de los niños/as que deben ser corregidas.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Adquirir perspectivas de futuro más amplias al observar los logros alcanzados por otros niños mayores que el suyo.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Favorecer la expresión de sentimientos y emociones latentes en cada una de las familias y en el propio grupo de la escuela de padres.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Favorecer en los padres comportamientos como autoridad, establecimiento de normas y responsabilidades, autonomía personal, actitud de los otros hermanos, estudio…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Intercambiar experiencias y preocupaciones acerca del ocio y el tiempo libre (juegos y juguetes, radio, televisión, recreo escolar…).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Brindar a los padres de familia herramientas técnicas eficaces y eficientes  que ayuden  a encauzar la crianza de sus hijos e hija</a:t>
            </a:r>
          </a:p>
          <a:p>
            <a:pPr lvl="0" algn="just"/>
            <a:r>
              <a:rPr lang="es-ES" dirty="0" smtClean="0">
                <a:solidFill>
                  <a:schemeClr val="bg1"/>
                </a:solidFill>
              </a:rPr>
              <a:t>Dar a conocer los diferentes tipos de familias que pueden favorecer o distorsionar la personalidad del niño/a.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1619672" y="6203667"/>
            <a:ext cx="6120680" cy="384048"/>
          </a:xfrm>
        </p:spPr>
        <p:txBody>
          <a:bodyPr/>
          <a:lstStyle/>
          <a:p>
            <a:r>
              <a:rPr lang="es-ES" sz="1400" dirty="0" smtClean="0">
                <a:latin typeface="Lucida Calligraphy" pitchFamily="66" charset="0"/>
              </a:rPr>
              <a:t>Escuela para Padres: " Familias Caminando con Confianza"</a:t>
            </a:r>
            <a:endParaRPr lang="es-ES" sz="1400" dirty="0">
              <a:latin typeface="Lucida Calligraphy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Century Gothic" pitchFamily="34" charset="0"/>
              </a:rPr>
              <a:t>OBJETIVOS ESPECIFICOS </a:t>
            </a:r>
            <a:endParaRPr lang="es-ES" sz="3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609</TotalTime>
  <Words>2065</Words>
  <Application>Microsoft Office PowerPoint</Application>
  <PresentationFormat>Presentación en pantalla (4:3)</PresentationFormat>
  <Paragraphs>216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Papel</vt:lpstr>
      <vt:lpstr>Diapositiva 1</vt:lpstr>
      <vt:lpstr>¿ ¿QUE ES ESCUELA PARA PADRES? </vt:lpstr>
      <vt:lpstr>¿QUE ES ESCUELA PARA PADRES? </vt:lpstr>
      <vt:lpstr>¿QUE ES ESCUELA PARA PADRES? </vt:lpstr>
      <vt:lpstr>¿QUE NECESITAN LOS  PADRES DE FAMILIA? </vt:lpstr>
      <vt:lpstr>Diapositiva 6</vt:lpstr>
      <vt:lpstr>SUS INICIOS </vt:lpstr>
      <vt:lpstr>OBJETIVOS GENERALES </vt:lpstr>
      <vt:lpstr>OBJETIVOS ESPECIFICOS </vt:lpstr>
      <vt:lpstr>ACTIVIDADES DE PREPARACIÓN</vt:lpstr>
      <vt:lpstr>INICIO DE TALLERES </vt:lpstr>
      <vt:lpstr>METODOLOGIA </vt:lpstr>
      <vt:lpstr>TECNICAS </vt:lpstr>
      <vt:lpstr>INFORMACION GENERAL </vt:lpstr>
      <vt:lpstr>CALENDARIO DE REUNIONES EPP</vt:lpstr>
      <vt:lpstr>ORIENTACION FAMILIAR  </vt:lpstr>
      <vt:lpstr>CELEBRACION</vt:lpstr>
      <vt:lpstr>ENCUENTRO FAMILIAR </vt:lpstr>
      <vt:lpstr>ENCUENTRO FAMILIAR </vt:lpstr>
      <vt:lpstr>LOGROS</vt:lpstr>
      <vt:lpstr>LOGROS </vt:lpstr>
      <vt:lpstr>LOGROS </vt:lpstr>
      <vt:lpstr>LIMITACIONES </vt:lpstr>
      <vt:lpstr>EXPERIENCIAS COMPARTIDAS  </vt:lpstr>
      <vt:lpstr>EXPERIENCIAS COMPARTIDAS </vt:lpstr>
      <vt:lpstr>Diapositiva 26</vt:lpstr>
      <vt:lpstr>ESTUDIO DE CASO </vt:lpstr>
      <vt:lpstr>  TALLER: “HABITOS Y AUTONOMIA” 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62</cp:revision>
  <dcterms:created xsi:type="dcterms:W3CDTF">2012-10-16T01:56:06Z</dcterms:created>
  <dcterms:modified xsi:type="dcterms:W3CDTF">2012-10-20T04:28:36Z</dcterms:modified>
</cp:coreProperties>
</file>