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96" r:id="rId7"/>
    <p:sldId id="261" r:id="rId8"/>
    <p:sldId id="262" r:id="rId9"/>
    <p:sldId id="263" r:id="rId10"/>
    <p:sldId id="329" r:id="rId11"/>
    <p:sldId id="264" r:id="rId12"/>
    <p:sldId id="265" r:id="rId13"/>
    <p:sldId id="297" r:id="rId14"/>
    <p:sldId id="266" r:id="rId15"/>
    <p:sldId id="267" r:id="rId16"/>
    <p:sldId id="301" r:id="rId17"/>
    <p:sldId id="268" r:id="rId18"/>
    <p:sldId id="269" r:id="rId19"/>
    <p:sldId id="270" r:id="rId20"/>
    <p:sldId id="298" r:id="rId21"/>
    <p:sldId id="271" r:id="rId22"/>
    <p:sldId id="272" r:id="rId23"/>
    <p:sldId id="273" r:id="rId24"/>
    <p:sldId id="300" r:id="rId25"/>
    <p:sldId id="274" r:id="rId26"/>
    <p:sldId id="275" r:id="rId27"/>
    <p:sldId id="276" r:id="rId28"/>
    <p:sldId id="299" r:id="rId29"/>
    <p:sldId id="302" r:id="rId30"/>
    <p:sldId id="277" r:id="rId31"/>
    <p:sldId id="303" r:id="rId32"/>
    <p:sldId id="278" r:id="rId33"/>
    <p:sldId id="279" r:id="rId34"/>
    <p:sldId id="304" r:id="rId35"/>
    <p:sldId id="305" r:id="rId36"/>
    <p:sldId id="306" r:id="rId37"/>
    <p:sldId id="307" r:id="rId38"/>
    <p:sldId id="308" r:id="rId39"/>
    <p:sldId id="309" r:id="rId40"/>
    <p:sldId id="310" r:id="rId41"/>
    <p:sldId id="311" r:id="rId42"/>
    <p:sldId id="312" r:id="rId43"/>
    <p:sldId id="314" r:id="rId44"/>
    <p:sldId id="313" r:id="rId45"/>
    <p:sldId id="315" r:id="rId46"/>
    <p:sldId id="316" r:id="rId47"/>
    <p:sldId id="317" r:id="rId48"/>
    <p:sldId id="318" r:id="rId49"/>
    <p:sldId id="319" r:id="rId50"/>
    <p:sldId id="320" r:id="rId51"/>
    <p:sldId id="321" r:id="rId52"/>
    <p:sldId id="322" r:id="rId53"/>
    <p:sldId id="324" r:id="rId54"/>
    <p:sldId id="323" r:id="rId55"/>
    <p:sldId id="327" r:id="rId56"/>
    <p:sldId id="328" r:id="rId57"/>
    <p:sldId id="330" r:id="rId58"/>
    <p:sldId id="325" r:id="rId59"/>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C0D8A3-5C9A-4355-8B3C-8EDE064B224C}" type="datetimeFigureOut">
              <a:rPr lang="es-UY" smtClean="0"/>
              <a:t>10/07/2014</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77D08F7-737A-44AF-B570-F84D7BD8406F}" type="slidenum">
              <a:rPr lang="es-UY" smtClean="0"/>
              <a:t>‹Nº›</a:t>
            </a:fld>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C0D8A3-5C9A-4355-8B3C-8EDE064B224C}" type="datetimeFigureOut">
              <a:rPr lang="es-UY" smtClean="0"/>
              <a:t>10/07/2014</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77D08F7-737A-44AF-B570-F84D7BD8406F}" type="slidenum">
              <a:rPr lang="es-UY" smtClean="0"/>
              <a:t>‹Nº›</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BC0D8A3-5C9A-4355-8B3C-8EDE064B224C}" type="datetimeFigureOut">
              <a:rPr lang="es-UY" smtClean="0"/>
              <a:t>10/07/2014</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77D08F7-737A-44AF-B570-F84D7BD8406F}" type="slidenum">
              <a:rPr lang="es-UY" smtClean="0"/>
              <a:t>‹Nº›</a:t>
            </a:fld>
            <a:endParaRPr lang="es-UY"/>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C0D8A3-5C9A-4355-8B3C-8EDE064B224C}" type="datetimeFigureOut">
              <a:rPr lang="es-UY" smtClean="0"/>
              <a:t>10/07/2014</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77D08F7-737A-44AF-B570-F84D7BD8406F}" type="slidenum">
              <a:rPr lang="es-UY" smtClean="0"/>
              <a:t>‹Nº›</a:t>
            </a:fld>
            <a:endParaRPr lang="es-UY"/>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C0D8A3-5C9A-4355-8B3C-8EDE064B224C}" type="datetimeFigureOut">
              <a:rPr lang="es-UY" smtClean="0"/>
              <a:t>10/07/2014</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77D08F7-737A-44AF-B570-F84D7BD8406F}" type="slidenum">
              <a:rPr lang="es-UY" smtClean="0"/>
              <a:t>‹Nº›</a:t>
            </a:fld>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BC0D8A3-5C9A-4355-8B3C-8EDE064B224C}" type="datetimeFigureOut">
              <a:rPr lang="es-UY" smtClean="0"/>
              <a:t>10/07/2014</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E77D08F7-737A-44AF-B570-F84D7BD8406F}" type="slidenum">
              <a:rPr lang="es-UY" smtClean="0"/>
              <a:t>‹Nº›</a:t>
            </a:fld>
            <a:endParaRPr lang="es-UY"/>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C0D8A3-5C9A-4355-8B3C-8EDE064B224C}" type="datetimeFigureOut">
              <a:rPr lang="es-UY" smtClean="0"/>
              <a:t>10/07/2014</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E77D08F7-737A-44AF-B570-F84D7BD8406F}" type="slidenum">
              <a:rPr lang="es-UY" smtClean="0"/>
              <a:t>‹Nº›</a:t>
            </a:fld>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BC0D8A3-5C9A-4355-8B3C-8EDE064B224C}" type="datetimeFigureOut">
              <a:rPr lang="es-UY" smtClean="0"/>
              <a:t>10/07/2014</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E77D08F7-737A-44AF-B570-F84D7BD8406F}" type="slidenum">
              <a:rPr lang="es-UY" smtClean="0"/>
              <a:t>‹Nº›</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BC0D8A3-5C9A-4355-8B3C-8EDE064B224C}" type="datetimeFigureOut">
              <a:rPr lang="es-UY" smtClean="0"/>
              <a:t>10/07/2014</a:t>
            </a:fld>
            <a:endParaRPr lang="es-UY"/>
          </a:p>
        </p:txBody>
      </p:sp>
      <p:sp>
        <p:nvSpPr>
          <p:cNvPr id="3" name="Footer Placeholder 2"/>
          <p:cNvSpPr>
            <a:spLocks noGrp="1"/>
          </p:cNvSpPr>
          <p:nvPr>
            <p:ph type="ftr" sz="quarter" idx="11"/>
          </p:nvPr>
        </p:nvSpPr>
        <p:spPr/>
        <p:txBody>
          <a:bodyPr/>
          <a:lstStyle/>
          <a:p>
            <a:endParaRPr lang="es-UY"/>
          </a:p>
        </p:txBody>
      </p:sp>
      <p:sp>
        <p:nvSpPr>
          <p:cNvPr id="4" name="Slide Number Placeholder 3"/>
          <p:cNvSpPr>
            <a:spLocks noGrp="1"/>
          </p:cNvSpPr>
          <p:nvPr>
            <p:ph type="sldNum" sz="quarter" idx="12"/>
          </p:nvPr>
        </p:nvSpPr>
        <p:spPr/>
        <p:txBody>
          <a:bodyPr/>
          <a:lstStyle/>
          <a:p>
            <a:fld id="{E77D08F7-737A-44AF-B570-F84D7BD8406F}" type="slidenum">
              <a:rPr lang="es-UY" smtClean="0"/>
              <a:t>‹Nº›</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BC0D8A3-5C9A-4355-8B3C-8EDE064B224C}" type="datetimeFigureOut">
              <a:rPr lang="es-UY" smtClean="0"/>
              <a:t>10/07/2014</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E77D08F7-737A-44AF-B570-F84D7BD8406F}" type="slidenum">
              <a:rPr lang="es-UY" smtClean="0"/>
              <a:t>‹Nº›</a:t>
            </a:fld>
            <a:endParaRPr lang="es-UY"/>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C0D8A3-5C9A-4355-8B3C-8EDE064B224C}" type="datetimeFigureOut">
              <a:rPr lang="es-UY" smtClean="0"/>
              <a:t>10/07/2014</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E77D08F7-737A-44AF-B570-F84D7BD8406F}" type="slidenum">
              <a:rPr lang="es-UY" smtClean="0"/>
              <a:t>‹Nº›</a:t>
            </a:fld>
            <a:endParaRPr lang="es-UY"/>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BC0D8A3-5C9A-4355-8B3C-8EDE064B224C}" type="datetimeFigureOut">
              <a:rPr lang="es-UY" smtClean="0"/>
              <a:t>10/07/2014</a:t>
            </a:fld>
            <a:endParaRPr lang="es-UY"/>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UY"/>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77D08F7-737A-44AF-B570-F84D7BD8406F}" type="slidenum">
              <a:rPr lang="es-UY" smtClean="0"/>
              <a:t>‹Nº›</a:t>
            </a:fld>
            <a:endParaRPr lang="es-UY"/>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UY" b="1" dirty="0" smtClean="0">
                <a:solidFill>
                  <a:schemeClr val="tx1"/>
                </a:solidFill>
                <a:latin typeface="Berlin Sans FB Demi" pitchFamily="34" charset="0"/>
              </a:rPr>
              <a:t>Diferentes test para la  valoración  de las Función visuales </a:t>
            </a:r>
            <a:endParaRPr lang="es-UY" b="1" dirty="0">
              <a:solidFill>
                <a:schemeClr val="tx1"/>
              </a:solidFill>
              <a:latin typeface="Berlin Sans FB Demi" pitchFamily="34" charset="0"/>
            </a:endParaRPr>
          </a:p>
        </p:txBody>
      </p:sp>
      <p:sp>
        <p:nvSpPr>
          <p:cNvPr id="3" name="2 Subtítulo"/>
          <p:cNvSpPr>
            <a:spLocks noGrp="1"/>
          </p:cNvSpPr>
          <p:nvPr>
            <p:ph type="subTitle" idx="1"/>
          </p:nvPr>
        </p:nvSpPr>
        <p:spPr/>
        <p:txBody>
          <a:bodyPr/>
          <a:lstStyle/>
          <a:p>
            <a:endParaRPr lang="es-UY" dirty="0" smtClean="0"/>
          </a:p>
          <a:p>
            <a:endParaRPr lang="es-UY" dirty="0"/>
          </a:p>
          <a:p>
            <a:r>
              <a:rPr lang="es-UY" b="1" dirty="0" smtClean="0">
                <a:solidFill>
                  <a:schemeClr val="tx1"/>
                </a:solidFill>
                <a:latin typeface="Bradley Hand ITC" pitchFamily="66" charset="0"/>
              </a:rPr>
              <a:t>Br . Alicia Pereira</a:t>
            </a:r>
            <a:endParaRPr lang="es-UY" b="1" dirty="0">
              <a:solidFill>
                <a:schemeClr val="tx1"/>
              </a:solidFill>
              <a:latin typeface="Bradley Hand ITC" pitchFamily="66" charset="0"/>
            </a:endParaRPr>
          </a:p>
        </p:txBody>
      </p:sp>
      <p:pic>
        <p:nvPicPr>
          <p:cNvPr id="4" name="3 Imagen" descr="C:\Users\USUARIO\Downloads\image001.jpg"/>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706031"/>
            <a:ext cx="3600450" cy="864096"/>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7584" y="5517232"/>
            <a:ext cx="1102990" cy="969640"/>
          </a:xfrm>
          <a:prstGeom prst="rect">
            <a:avLst/>
          </a:prstGeom>
          <a:noFill/>
        </p:spPr>
      </p:pic>
    </p:spTree>
    <p:extLst>
      <p:ext uri="{BB962C8B-B14F-4D97-AF65-F5344CB8AC3E}">
        <p14:creationId xmlns:p14="http://schemas.microsoft.com/office/powerpoint/2010/main" val="4106412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7170" name="Picture 2" descr="C:\Users\USUARIO\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2961456" cy="300379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UARIO\Desktop\images (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4" y="856370"/>
            <a:ext cx="3456384" cy="35807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UARIO\Desktop\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789040"/>
            <a:ext cx="345638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13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348880"/>
            <a:ext cx="7408333" cy="3777283"/>
          </a:xfrm>
        </p:spPr>
        <p:txBody>
          <a:bodyPr>
            <a:normAutofit fontScale="92500" lnSpcReduction="20000"/>
          </a:bodyPr>
          <a:lstStyle/>
          <a:p>
            <a:r>
              <a:rPr lang="es-UY" b="1" dirty="0"/>
              <a:t>El campo visual es lo que abarca la mirada cuando se dirige hacia algún punto fijo, que es cualquier punto que se mire directamente, y dentro del cual se sitúan los objetos que nuestra vista alcanza</a:t>
            </a:r>
            <a:r>
              <a:rPr lang="es-UY" b="1" dirty="0" smtClean="0"/>
              <a:t>. El </a:t>
            </a:r>
            <a:r>
              <a:rPr lang="es-UY" b="1" dirty="0"/>
              <a:t>campo visual es el área dentro de la cual se perciben imágenes alrededor de un objeto determinado sobre el cual se mantiene la vista fija. El campo visual varía de persona a persona dentro de un cierto intervalo.</a:t>
            </a:r>
          </a:p>
          <a:p>
            <a:pPr marL="0" indent="0">
              <a:buNone/>
            </a:pPr>
            <a:r>
              <a:rPr lang="es-UY" b="1" dirty="0" smtClean="0"/>
              <a:t>   El </a:t>
            </a:r>
            <a:r>
              <a:rPr lang="es-UY" b="1" dirty="0"/>
              <a:t>ojo humano dispone de un campo visual . Cada ojo </a:t>
            </a:r>
            <a:r>
              <a:rPr lang="es-UY" b="1" dirty="0" smtClean="0"/>
              <a:t>        ve </a:t>
            </a:r>
            <a:r>
              <a:rPr lang="es-UY" b="1" dirty="0"/>
              <a:t>aproximadamente 150º sobre el plano horizontal y con la superposición de ambos se abarcan los 180º. Sobre el plano vertical sólo son unos 130º, 60º por encima de la horizontal y 70º por debajo.</a:t>
            </a:r>
          </a:p>
          <a:p>
            <a:endParaRPr lang="es-UY" dirty="0"/>
          </a:p>
        </p:txBody>
      </p:sp>
      <p:sp>
        <p:nvSpPr>
          <p:cNvPr id="2" name="1 Título"/>
          <p:cNvSpPr>
            <a:spLocks noGrp="1"/>
          </p:cNvSpPr>
          <p:nvPr>
            <p:ph type="title"/>
          </p:nvPr>
        </p:nvSpPr>
        <p:spPr/>
        <p:txBody>
          <a:bodyPr/>
          <a:lstStyle/>
          <a:p>
            <a:r>
              <a:rPr lang="es-UY" b="1" dirty="0" smtClean="0">
                <a:solidFill>
                  <a:schemeClr val="tx1"/>
                </a:solidFill>
              </a:rPr>
              <a:t>Campo visual:</a:t>
            </a:r>
            <a:endParaRPr lang="es-UY" b="1" dirty="0">
              <a:solidFill>
                <a:schemeClr val="tx1"/>
              </a:solidFill>
            </a:endParaRPr>
          </a:p>
        </p:txBody>
      </p:sp>
    </p:spTree>
    <p:extLst>
      <p:ext uri="{BB962C8B-B14F-4D97-AF65-F5344CB8AC3E}">
        <p14:creationId xmlns:p14="http://schemas.microsoft.com/office/powerpoint/2010/main" val="366197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dirty="0"/>
          </a:p>
        </p:txBody>
      </p:sp>
      <p:pic>
        <p:nvPicPr>
          <p:cNvPr id="4098" name="Picture 2" descr="C:\Users\USUARIO\Desktop\campv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7344816" cy="340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7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5122" name="Picture 2" descr="C:\Users\USUARIO\Desktop\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34481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31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UY" dirty="0" smtClean="0"/>
              <a:t>PRUEBA DE CONFRONTACIÓN DE CAMPO:</a:t>
            </a:r>
            <a:endParaRPr lang="es-UY" dirty="0"/>
          </a:p>
        </p:txBody>
      </p:sp>
      <p:sp>
        <p:nvSpPr>
          <p:cNvPr id="2" name="1 Título"/>
          <p:cNvSpPr>
            <a:spLocks noGrp="1"/>
          </p:cNvSpPr>
          <p:nvPr>
            <p:ph type="title"/>
          </p:nvPr>
        </p:nvSpPr>
        <p:spPr/>
        <p:txBody>
          <a:bodyPr>
            <a:normAutofit fontScale="90000"/>
          </a:bodyPr>
          <a:lstStyle/>
          <a:p>
            <a:r>
              <a:rPr lang="es-UY" dirty="0" smtClean="0"/>
              <a:t>Métodos y Técnicas de </a:t>
            </a:r>
            <a:r>
              <a:rPr lang="es-UY" dirty="0" err="1" smtClean="0"/>
              <a:t>Perimetría</a:t>
            </a:r>
            <a:r>
              <a:rPr lang="es-UY" dirty="0" smtClean="0"/>
              <a:t> Cinética: </a:t>
            </a:r>
            <a:endParaRPr lang="es-UY" dirty="0"/>
          </a:p>
        </p:txBody>
      </p:sp>
      <p:pic>
        <p:nvPicPr>
          <p:cNvPr id="6146" name="Picture 2" descr="C:\Users\USUARIO\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73016"/>
            <a:ext cx="6192688" cy="226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8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700808"/>
            <a:ext cx="7408333" cy="4425355"/>
          </a:xfrm>
        </p:spPr>
        <p:txBody>
          <a:bodyPr/>
          <a:lstStyle/>
          <a:p>
            <a:r>
              <a:rPr lang="es-UY" dirty="0" smtClean="0"/>
              <a:t>Generalmente se utiliza con pacientes que se encuentran en una cama que no se puede movilizar.</a:t>
            </a:r>
          </a:p>
          <a:p>
            <a:r>
              <a:rPr lang="es-UY" dirty="0" smtClean="0"/>
              <a:t>Consta de una esfera hueca con forma de arco que rota a lo largo de  360° alrededor de un eje central.</a:t>
            </a:r>
          </a:p>
          <a:p>
            <a:r>
              <a:rPr lang="es-UY" dirty="0" smtClean="0"/>
              <a:t>Por medio de la rotación del arco se estudian todas las áreas dentro de la esfera hueca del campo visual,</a:t>
            </a:r>
            <a:endParaRPr lang="es-UY" dirty="0"/>
          </a:p>
        </p:txBody>
      </p:sp>
      <p:sp>
        <p:nvSpPr>
          <p:cNvPr id="2" name="1 Título"/>
          <p:cNvSpPr>
            <a:spLocks noGrp="1"/>
          </p:cNvSpPr>
          <p:nvPr>
            <p:ph type="title"/>
          </p:nvPr>
        </p:nvSpPr>
        <p:spPr/>
        <p:txBody>
          <a:bodyPr/>
          <a:lstStyle/>
          <a:p>
            <a:r>
              <a:rPr lang="es-UY" dirty="0" smtClean="0"/>
              <a:t>Perímetro de Arco:</a:t>
            </a:r>
            <a:endParaRPr lang="es-UY" dirty="0"/>
          </a:p>
        </p:txBody>
      </p:sp>
      <p:pic>
        <p:nvPicPr>
          <p:cNvPr id="7171" name="Picture 3" descr="C:\Users\USUARIO\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48059"/>
            <a:ext cx="4104456"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16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1026" name="Picture 2" descr="C:\Users\USUARIO\Desktop\images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75252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esktop\fig17a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429000"/>
            <a:ext cx="465276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8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772816"/>
            <a:ext cx="7408333" cy="4353347"/>
          </a:xfrm>
        </p:spPr>
        <p:txBody>
          <a:bodyPr/>
          <a:lstStyle/>
          <a:p>
            <a:r>
              <a:rPr lang="es-UY" b="1" i="1" u="sng" dirty="0" smtClean="0"/>
              <a:t>PERIMETRIA CINETICA.</a:t>
            </a:r>
          </a:p>
          <a:p>
            <a:r>
              <a:rPr lang="es-UY" dirty="0" smtClean="0"/>
              <a:t>Creado por Dr. Hans </a:t>
            </a:r>
            <a:r>
              <a:rPr lang="es-UY" dirty="0" err="1" smtClean="0"/>
              <a:t>Goldmann</a:t>
            </a:r>
            <a:r>
              <a:rPr lang="es-UY" dirty="0" smtClean="0"/>
              <a:t> en la década del 40.</a:t>
            </a:r>
          </a:p>
          <a:p>
            <a:r>
              <a:rPr lang="es-UY" dirty="0" smtClean="0"/>
              <a:t>Test reproducible y de fácil ejecución.</a:t>
            </a:r>
          </a:p>
          <a:p>
            <a:r>
              <a:rPr lang="es-UY" dirty="0" smtClean="0"/>
              <a:t>El concepto fundamental que se basó </a:t>
            </a:r>
            <a:r>
              <a:rPr lang="es-UY" dirty="0" err="1" smtClean="0"/>
              <a:t>Goldmann</a:t>
            </a:r>
            <a:r>
              <a:rPr lang="es-UY" dirty="0" smtClean="0"/>
              <a:t> era que un estímulo pequeño pero brillante es equivalente a un estimulo más grande pero menos brillante.</a:t>
            </a:r>
            <a:endParaRPr lang="es-UY" dirty="0"/>
          </a:p>
        </p:txBody>
      </p:sp>
      <p:sp>
        <p:nvSpPr>
          <p:cNvPr id="2" name="1 Título"/>
          <p:cNvSpPr>
            <a:spLocks noGrp="1"/>
          </p:cNvSpPr>
          <p:nvPr>
            <p:ph type="title"/>
          </p:nvPr>
        </p:nvSpPr>
        <p:spPr/>
        <p:txBody>
          <a:bodyPr/>
          <a:lstStyle/>
          <a:p>
            <a:r>
              <a:rPr lang="es-UY" dirty="0" smtClean="0"/>
              <a:t>Perímetro de </a:t>
            </a:r>
            <a:r>
              <a:rPr lang="es-UY" dirty="0" err="1" smtClean="0"/>
              <a:t>Goldmann</a:t>
            </a:r>
            <a:r>
              <a:rPr lang="es-UY" dirty="0" smtClean="0"/>
              <a:t>:</a:t>
            </a:r>
            <a:endParaRPr lang="es-UY" dirty="0"/>
          </a:p>
        </p:txBody>
      </p:sp>
      <p:pic>
        <p:nvPicPr>
          <p:cNvPr id="8194" name="Picture 2" descr="C:\Users\USUARIO\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24" y="4077072"/>
            <a:ext cx="189547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44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908720"/>
            <a:ext cx="7408333" cy="5217443"/>
          </a:xfrm>
        </p:spPr>
        <p:txBody>
          <a:bodyPr/>
          <a:lstStyle/>
          <a:p>
            <a:r>
              <a:rPr lang="es-UY" dirty="0" smtClean="0"/>
              <a:t>EL PERÍMETRO DE GOLDMANN SE LO DIVIDE EN TRES SISTEMAS:</a:t>
            </a:r>
          </a:p>
          <a:p>
            <a:endParaRPr lang="es-UY" dirty="0"/>
          </a:p>
          <a:p>
            <a:r>
              <a:rPr lang="es-UY" dirty="0" smtClean="0"/>
              <a:t>1) Sistema iluminación proyección: que consiste en una sola bombita que permite a través de un sistema de filtros graduar las distintas intensidades tanto del fondo de la cúpula como índice que es utilizado.</a:t>
            </a:r>
          </a:p>
          <a:p>
            <a:r>
              <a:rPr lang="es-UY" dirty="0" smtClean="0"/>
              <a:t>2) Sistema de la cúpula ; tiene un perímetro de 33 cm de diámetro con un orificio central que permite monitorear la fijación del paciente y mediar el diámetro pupilar. Este dispositivo de monitoreo abarca los 5° centrales.</a:t>
            </a:r>
            <a:endParaRPr lang="es-UY" dirty="0"/>
          </a:p>
        </p:txBody>
      </p:sp>
      <p:sp>
        <p:nvSpPr>
          <p:cNvPr id="2" name="1 Título"/>
          <p:cNvSpPr>
            <a:spLocks noGrp="1"/>
          </p:cNvSpPr>
          <p:nvPr>
            <p:ph type="title"/>
          </p:nvPr>
        </p:nvSpPr>
        <p:spPr/>
        <p:txBody>
          <a:bodyPr/>
          <a:lstStyle/>
          <a:p>
            <a:endParaRPr lang="es-UY" dirty="0"/>
          </a:p>
        </p:txBody>
      </p:sp>
    </p:spTree>
    <p:extLst>
      <p:ext uri="{BB962C8B-B14F-4D97-AF65-F5344CB8AC3E}">
        <p14:creationId xmlns:p14="http://schemas.microsoft.com/office/powerpoint/2010/main" val="2918447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412776"/>
            <a:ext cx="7408333" cy="4962864"/>
          </a:xfrm>
        </p:spPr>
        <p:txBody>
          <a:bodyPr/>
          <a:lstStyle/>
          <a:p>
            <a:endParaRPr lang="es-UY" dirty="0" smtClean="0"/>
          </a:p>
          <a:p>
            <a:r>
              <a:rPr lang="es-UY" dirty="0" smtClean="0"/>
              <a:t>3) Sistema del </a:t>
            </a:r>
            <a:r>
              <a:rPr lang="es-UY" dirty="0" err="1" smtClean="0"/>
              <a:t>plantígrafo</a:t>
            </a:r>
            <a:r>
              <a:rPr lang="es-UY" dirty="0" smtClean="0"/>
              <a:t> de proyección que asegura el índice expuesto coincida con las respuestas del  </a:t>
            </a:r>
            <a:r>
              <a:rPr lang="es-UY" dirty="0" err="1" smtClean="0"/>
              <a:t>pte.</a:t>
            </a:r>
            <a:endParaRPr lang="es-UY" dirty="0" smtClean="0"/>
          </a:p>
          <a:p>
            <a:pPr marL="0" indent="0">
              <a:buNone/>
            </a:pPr>
            <a:endParaRPr lang="es-UY" dirty="0" smtClean="0"/>
          </a:p>
          <a:p>
            <a:pPr marL="0" indent="0">
              <a:buNone/>
            </a:pPr>
            <a:endParaRPr lang="es-UY" dirty="0"/>
          </a:p>
          <a:p>
            <a:pPr marL="0" indent="0">
              <a:buNone/>
            </a:pPr>
            <a:r>
              <a:rPr lang="es-UY" dirty="0" smtClean="0"/>
              <a:t> </a:t>
            </a:r>
            <a:endParaRPr lang="es-UY" dirty="0"/>
          </a:p>
        </p:txBody>
      </p:sp>
      <p:sp>
        <p:nvSpPr>
          <p:cNvPr id="2" name="1 Título"/>
          <p:cNvSpPr>
            <a:spLocks noGrp="1"/>
          </p:cNvSpPr>
          <p:nvPr>
            <p:ph type="title"/>
          </p:nvPr>
        </p:nvSpPr>
        <p:spPr/>
        <p:txBody>
          <a:bodyPr/>
          <a:lstStyle/>
          <a:p>
            <a:endParaRPr lang="es-UY" dirty="0"/>
          </a:p>
        </p:txBody>
      </p:sp>
      <p:pic>
        <p:nvPicPr>
          <p:cNvPr id="9218" name="Picture 2" descr="C:\Users\USUARIO\Desktop\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2"/>
            <a:ext cx="6696744" cy="288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8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052736"/>
            <a:ext cx="7408333" cy="5073427"/>
          </a:xfrm>
        </p:spPr>
        <p:txBody>
          <a:bodyPr>
            <a:normAutofit/>
          </a:bodyPr>
          <a:lstStyle/>
          <a:p>
            <a:r>
              <a:rPr lang="es-UY" sz="4400" b="1" dirty="0" smtClean="0">
                <a:latin typeface="Aharoni" pitchFamily="2" charset="-79"/>
                <a:cs typeface="Aharoni" pitchFamily="2" charset="-79"/>
              </a:rPr>
              <a:t>AGRADECIMIENTO:</a:t>
            </a:r>
          </a:p>
          <a:p>
            <a:endParaRPr lang="es-UY" dirty="0"/>
          </a:p>
          <a:p>
            <a:r>
              <a:rPr lang="es-UY" sz="3600" b="1" dirty="0" smtClean="0">
                <a:solidFill>
                  <a:schemeClr val="tx1"/>
                </a:solidFill>
                <a:latin typeface="Bradley Hand ITC" pitchFamily="66" charset="0"/>
              </a:rPr>
              <a:t>A un querido compañero de la F.B.U Alfredo Nieto, el cual me  enseño </a:t>
            </a:r>
            <a:r>
              <a:rPr lang="es-UY" sz="3600" b="1" dirty="0" err="1" smtClean="0">
                <a:solidFill>
                  <a:schemeClr val="tx1"/>
                </a:solidFill>
                <a:latin typeface="Bradley Hand ITC" pitchFamily="66" charset="0"/>
              </a:rPr>
              <a:t>tecnicas</a:t>
            </a:r>
            <a:r>
              <a:rPr lang="es-UY" sz="3600" b="1" dirty="0" smtClean="0">
                <a:solidFill>
                  <a:schemeClr val="tx1"/>
                </a:solidFill>
                <a:latin typeface="Bradley Hand ITC" pitchFamily="66" charset="0"/>
              </a:rPr>
              <a:t> de entrenamiento.</a:t>
            </a:r>
          </a:p>
          <a:p>
            <a:r>
              <a:rPr lang="es-UY" sz="3600" b="1" dirty="0" smtClean="0">
                <a:solidFill>
                  <a:schemeClr val="tx1"/>
                </a:solidFill>
                <a:latin typeface="Bradley Hand ITC" pitchFamily="66" charset="0"/>
              </a:rPr>
              <a:t>Ana </a:t>
            </a:r>
            <a:r>
              <a:rPr lang="es-UY" sz="3600" b="1" dirty="0" err="1" smtClean="0">
                <a:solidFill>
                  <a:schemeClr val="tx1"/>
                </a:solidFill>
                <a:latin typeface="Bradley Hand ITC" pitchFamily="66" charset="0"/>
              </a:rPr>
              <a:t>Maria</a:t>
            </a:r>
            <a:r>
              <a:rPr lang="es-UY" sz="3600" b="1" dirty="0" smtClean="0">
                <a:solidFill>
                  <a:schemeClr val="tx1"/>
                </a:solidFill>
                <a:latin typeface="Bradley Hand ITC" pitchFamily="66" charset="0"/>
              </a:rPr>
              <a:t> </a:t>
            </a:r>
            <a:r>
              <a:rPr lang="es-UY" sz="3600" b="1" dirty="0" err="1" smtClean="0">
                <a:solidFill>
                  <a:schemeClr val="tx1"/>
                </a:solidFill>
                <a:latin typeface="Bradley Hand ITC" pitchFamily="66" charset="0"/>
              </a:rPr>
              <a:t>Lamaison</a:t>
            </a:r>
            <a:r>
              <a:rPr lang="es-UY" sz="3600" b="1" dirty="0" smtClean="0">
                <a:solidFill>
                  <a:schemeClr val="tx1"/>
                </a:solidFill>
                <a:latin typeface="Bradley Hand ITC" pitchFamily="66" charset="0"/>
              </a:rPr>
              <a:t> la </a:t>
            </a:r>
            <a:r>
              <a:rPr lang="es-UY" sz="3600" b="1" dirty="0" err="1" smtClean="0">
                <a:solidFill>
                  <a:schemeClr val="tx1"/>
                </a:solidFill>
                <a:latin typeface="Bradley Hand ITC" pitchFamily="66" charset="0"/>
              </a:rPr>
              <a:t>cúal</a:t>
            </a:r>
            <a:r>
              <a:rPr lang="es-UY" sz="3600" b="1" dirty="0" smtClean="0">
                <a:solidFill>
                  <a:schemeClr val="tx1"/>
                </a:solidFill>
                <a:latin typeface="Bradley Hand ITC" pitchFamily="66" charset="0"/>
              </a:rPr>
              <a:t> me a trasmitido el amor por la Baja Visión.</a:t>
            </a:r>
            <a:endParaRPr lang="es-UY" sz="3600" b="1" dirty="0">
              <a:solidFill>
                <a:schemeClr val="tx1"/>
              </a:solidFill>
              <a:latin typeface="Bradley Hand ITC" pitchFamily="66" charset="0"/>
            </a:endParaRPr>
          </a:p>
        </p:txBody>
      </p:sp>
      <p:sp>
        <p:nvSpPr>
          <p:cNvPr id="2" name="1 Título"/>
          <p:cNvSpPr>
            <a:spLocks noGrp="1"/>
          </p:cNvSpPr>
          <p:nvPr>
            <p:ph type="title"/>
          </p:nvPr>
        </p:nvSpPr>
        <p:spPr>
          <a:xfrm flipV="1">
            <a:off x="755576" y="-459432"/>
            <a:ext cx="8229600" cy="1440160"/>
          </a:xfrm>
        </p:spPr>
        <p:txBody>
          <a:bodyPr/>
          <a:lstStyle/>
          <a:p>
            <a:endParaRPr lang="es-UY" dirty="0"/>
          </a:p>
        </p:txBody>
      </p:sp>
    </p:spTree>
    <p:extLst>
      <p:ext uri="{BB962C8B-B14F-4D97-AF65-F5344CB8AC3E}">
        <p14:creationId xmlns:p14="http://schemas.microsoft.com/office/powerpoint/2010/main" val="3711473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2050" name="Picture 2" descr="C:\Users\USUARIO\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6984775"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24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UY" dirty="0" smtClean="0"/>
              <a:t> Conceptos a considerase:  ESTRATEGIAS DE ESTUDIO.</a:t>
            </a:r>
          </a:p>
          <a:p>
            <a:endParaRPr lang="es-UY" dirty="0"/>
          </a:p>
          <a:p>
            <a:r>
              <a:rPr lang="es-UY" dirty="0" smtClean="0"/>
              <a:t>GLAUCOMA:  II 4, II 3, II 2.</a:t>
            </a:r>
          </a:p>
          <a:p>
            <a:endParaRPr lang="es-UY" dirty="0"/>
          </a:p>
          <a:p>
            <a:r>
              <a:rPr lang="es-UY" dirty="0" smtClean="0"/>
              <a:t>NEUROLOGICO:  IV 4, II 4, II 3.</a:t>
            </a:r>
            <a:endParaRPr lang="es-UY" dirty="0"/>
          </a:p>
        </p:txBody>
      </p:sp>
      <p:sp>
        <p:nvSpPr>
          <p:cNvPr id="2" name="1 Título"/>
          <p:cNvSpPr>
            <a:spLocks noGrp="1"/>
          </p:cNvSpPr>
          <p:nvPr>
            <p:ph type="title"/>
          </p:nvPr>
        </p:nvSpPr>
        <p:spPr/>
        <p:txBody>
          <a:bodyPr/>
          <a:lstStyle/>
          <a:p>
            <a:endParaRPr lang="es-UY" dirty="0"/>
          </a:p>
        </p:txBody>
      </p:sp>
    </p:spTree>
    <p:extLst>
      <p:ext uri="{BB962C8B-B14F-4D97-AF65-F5344CB8AC3E}">
        <p14:creationId xmlns:p14="http://schemas.microsoft.com/office/powerpoint/2010/main" val="2896177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772816"/>
            <a:ext cx="7408333" cy="4353347"/>
          </a:xfrm>
        </p:spPr>
        <p:txBody>
          <a:bodyPr>
            <a:normAutofit lnSpcReduction="10000"/>
          </a:bodyPr>
          <a:lstStyle/>
          <a:p>
            <a:r>
              <a:rPr lang="es-UY" sz="3600" b="1" i="1" u="sng" dirty="0" smtClean="0"/>
              <a:t>PERIMETRIA CINETICA.</a:t>
            </a:r>
          </a:p>
          <a:p>
            <a:r>
              <a:rPr lang="es-UY" sz="3600" dirty="0" smtClean="0"/>
              <a:t>Dimensiones ideales pantalla:       2mt x 2mt.</a:t>
            </a:r>
          </a:p>
          <a:p>
            <a:r>
              <a:rPr lang="es-UY" sz="3600" dirty="0" smtClean="0"/>
              <a:t>Fieltro negro (no presente brillo).</a:t>
            </a:r>
          </a:p>
          <a:p>
            <a:r>
              <a:rPr lang="es-UY" sz="3600" dirty="0" smtClean="0"/>
              <a:t>Miras (diferentes tamaños). 50,35,20,8,5,3,1 </a:t>
            </a:r>
            <a:r>
              <a:rPr lang="es-UY" sz="3600" dirty="0" err="1" smtClean="0"/>
              <a:t>mm.</a:t>
            </a:r>
            <a:endParaRPr lang="es-UY" sz="3600" dirty="0" smtClean="0"/>
          </a:p>
          <a:p>
            <a:r>
              <a:rPr lang="es-UY" sz="3600" dirty="0" smtClean="0"/>
              <a:t>Planilla para graficar resultados.</a:t>
            </a:r>
            <a:endParaRPr lang="es-UY" sz="3600" dirty="0"/>
          </a:p>
        </p:txBody>
      </p:sp>
      <p:sp>
        <p:nvSpPr>
          <p:cNvPr id="2" name="1 Título"/>
          <p:cNvSpPr>
            <a:spLocks noGrp="1"/>
          </p:cNvSpPr>
          <p:nvPr>
            <p:ph type="title"/>
          </p:nvPr>
        </p:nvSpPr>
        <p:spPr/>
        <p:txBody>
          <a:bodyPr/>
          <a:lstStyle/>
          <a:p>
            <a:r>
              <a:rPr lang="es-UY" dirty="0" smtClean="0"/>
              <a:t>Pantalla TG</a:t>
            </a:r>
            <a:endParaRPr lang="es-UY" dirty="0"/>
          </a:p>
        </p:txBody>
      </p:sp>
    </p:spTree>
    <p:extLst>
      <p:ext uri="{BB962C8B-B14F-4D97-AF65-F5344CB8AC3E}">
        <p14:creationId xmlns:p14="http://schemas.microsoft.com/office/powerpoint/2010/main" val="3971023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UY" dirty="0" smtClean="0"/>
              <a:t>Delimitar la zona de campo visual </a:t>
            </a:r>
            <a:r>
              <a:rPr lang="es-UY" smtClean="0"/>
              <a:t>que </a:t>
            </a:r>
            <a:r>
              <a:rPr lang="es-UY" smtClean="0"/>
              <a:t>perciba </a:t>
            </a:r>
            <a:r>
              <a:rPr lang="es-UY" dirty="0" smtClean="0"/>
              <a:t>el paciente.</a:t>
            </a:r>
          </a:p>
          <a:p>
            <a:r>
              <a:rPr lang="es-UY" dirty="0" smtClean="0"/>
              <a:t>Ese contorno se le conoce como </a:t>
            </a:r>
            <a:r>
              <a:rPr lang="es-UY" dirty="0" smtClean="0"/>
              <a:t>isópteras.</a:t>
            </a:r>
            <a:endParaRPr lang="es-UY" dirty="0" smtClean="0"/>
          </a:p>
          <a:p>
            <a:endParaRPr lang="es-UY" dirty="0"/>
          </a:p>
          <a:p>
            <a:r>
              <a:rPr lang="es-UY" dirty="0" smtClean="0"/>
              <a:t>Método ideal para el estudio del C.V en </a:t>
            </a:r>
            <a:r>
              <a:rPr lang="es-UY" dirty="0" err="1" smtClean="0"/>
              <a:t>ptes</a:t>
            </a:r>
            <a:r>
              <a:rPr lang="es-UY" dirty="0" smtClean="0"/>
              <a:t> con B.V.</a:t>
            </a:r>
          </a:p>
          <a:p>
            <a:endParaRPr lang="es-UY" dirty="0"/>
          </a:p>
          <a:p>
            <a:r>
              <a:rPr lang="es-UY" dirty="0" smtClean="0"/>
              <a:t>VENTAJAS: ++++</a:t>
            </a:r>
          </a:p>
          <a:p>
            <a:r>
              <a:rPr lang="es-UY" dirty="0" smtClean="0"/>
              <a:t>DESVENTAJAS: +</a:t>
            </a:r>
            <a:endParaRPr lang="es-UY" dirty="0"/>
          </a:p>
        </p:txBody>
      </p:sp>
      <p:sp>
        <p:nvSpPr>
          <p:cNvPr id="2" name="1 Título"/>
          <p:cNvSpPr>
            <a:spLocks noGrp="1"/>
          </p:cNvSpPr>
          <p:nvPr>
            <p:ph type="title"/>
          </p:nvPr>
        </p:nvSpPr>
        <p:spPr/>
        <p:txBody>
          <a:bodyPr/>
          <a:lstStyle/>
          <a:p>
            <a:r>
              <a:rPr lang="es-UY" dirty="0" smtClean="0"/>
              <a:t>Consiste:</a:t>
            </a:r>
            <a:endParaRPr lang="es-UY" dirty="0"/>
          </a:p>
        </p:txBody>
      </p:sp>
    </p:spTree>
    <p:extLst>
      <p:ext uri="{BB962C8B-B14F-4D97-AF65-F5344CB8AC3E}">
        <p14:creationId xmlns:p14="http://schemas.microsoft.com/office/powerpoint/2010/main" val="987111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5122" name="Picture 2" descr="C:\Users\USUARIO\Pictures\img18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64704"/>
            <a:ext cx="5760640" cy="536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616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556792"/>
            <a:ext cx="7408333" cy="4569371"/>
          </a:xfrm>
        </p:spPr>
        <p:txBody>
          <a:bodyPr>
            <a:normAutofit lnSpcReduction="10000"/>
          </a:bodyPr>
          <a:lstStyle/>
          <a:p>
            <a:r>
              <a:rPr lang="es-UY" dirty="0" smtClean="0"/>
              <a:t>Evalúa los 10° centrales.</a:t>
            </a:r>
          </a:p>
          <a:p>
            <a:r>
              <a:rPr lang="es-UY" dirty="0" smtClean="0"/>
              <a:t>Es útil para detectar patologías a nivel macular.</a:t>
            </a:r>
          </a:p>
          <a:p>
            <a:r>
              <a:rPr lang="es-UY" dirty="0" smtClean="0"/>
              <a:t>Consta de una cuadricula, en el cual cada cuadro pequeño representa un ángulo de 1°.</a:t>
            </a:r>
          </a:p>
          <a:p>
            <a:r>
              <a:rPr lang="es-UY" dirty="0" smtClean="0"/>
              <a:t>Se valora de forma monocular.</a:t>
            </a:r>
          </a:p>
          <a:p>
            <a:r>
              <a:rPr lang="es-UY" dirty="0" smtClean="0"/>
              <a:t>Con corrección para cerca.</a:t>
            </a:r>
          </a:p>
          <a:p>
            <a:r>
              <a:rPr lang="es-UY" dirty="0" smtClean="0"/>
              <a:t>Luz adecuada (iluminación constante)</a:t>
            </a:r>
          </a:p>
          <a:p>
            <a:endParaRPr lang="es-UY" dirty="0"/>
          </a:p>
          <a:p>
            <a:r>
              <a:rPr lang="es-UY" dirty="0" smtClean="0"/>
              <a:t>RESULTADOS:   Escotomas ABS. O REL.</a:t>
            </a:r>
          </a:p>
          <a:p>
            <a:pPr marL="0" indent="0">
              <a:buNone/>
            </a:pPr>
            <a:r>
              <a:rPr lang="es-UY" dirty="0"/>
              <a:t> </a:t>
            </a:r>
            <a:r>
              <a:rPr lang="es-UY" dirty="0" smtClean="0"/>
              <a:t>                                  </a:t>
            </a:r>
            <a:r>
              <a:rPr lang="es-UY" dirty="0" err="1" smtClean="0"/>
              <a:t>Metamorfopsias</a:t>
            </a:r>
            <a:r>
              <a:rPr lang="es-UY" dirty="0" smtClean="0"/>
              <a:t> (deformidades en las            </a:t>
            </a:r>
            <a:r>
              <a:rPr lang="es-UY" dirty="0" err="1" smtClean="0"/>
              <a:t>lineas</a:t>
            </a:r>
            <a:r>
              <a:rPr lang="es-UY" dirty="0" smtClean="0"/>
              <a:t>).</a:t>
            </a:r>
          </a:p>
          <a:p>
            <a:pPr marL="0" indent="0">
              <a:buNone/>
            </a:pPr>
            <a:endParaRPr lang="es-UY" dirty="0"/>
          </a:p>
        </p:txBody>
      </p:sp>
      <p:sp>
        <p:nvSpPr>
          <p:cNvPr id="2" name="1 Título"/>
          <p:cNvSpPr>
            <a:spLocks noGrp="1"/>
          </p:cNvSpPr>
          <p:nvPr>
            <p:ph type="title"/>
          </p:nvPr>
        </p:nvSpPr>
        <p:spPr/>
        <p:txBody>
          <a:bodyPr/>
          <a:lstStyle/>
          <a:p>
            <a:r>
              <a:rPr lang="es-UY" dirty="0" smtClean="0"/>
              <a:t>Rejilla de </a:t>
            </a:r>
            <a:r>
              <a:rPr lang="es-UY" dirty="0" err="1" smtClean="0"/>
              <a:t>Amsler</a:t>
            </a:r>
            <a:r>
              <a:rPr lang="es-UY" dirty="0" smtClean="0"/>
              <a:t>:</a:t>
            </a:r>
            <a:endParaRPr lang="es-UY" dirty="0"/>
          </a:p>
        </p:txBody>
      </p:sp>
    </p:spTree>
    <p:extLst>
      <p:ext uri="{BB962C8B-B14F-4D97-AF65-F5344CB8AC3E}">
        <p14:creationId xmlns:p14="http://schemas.microsoft.com/office/powerpoint/2010/main" val="2528806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dirty="0"/>
          </a:p>
        </p:txBody>
      </p:sp>
      <p:pic>
        <p:nvPicPr>
          <p:cNvPr id="10242" name="Picture 2" descr="C:\Users\USUARIO\Desktop\slide-20-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768752" cy="45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43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988840"/>
            <a:ext cx="7408333" cy="4137323"/>
          </a:xfrm>
        </p:spPr>
        <p:txBody>
          <a:bodyPr>
            <a:normAutofit fontScale="92500" lnSpcReduction="10000"/>
          </a:bodyPr>
          <a:lstStyle/>
          <a:p>
            <a:r>
              <a:rPr lang="es-UY" dirty="0" smtClean="0"/>
              <a:t>Se  aplican variaciones en la técnica para que se  produzcan respuestas motoras a estímulos visuales. Estos pueden representarse como:</a:t>
            </a:r>
          </a:p>
          <a:p>
            <a:endParaRPr lang="es-UY" dirty="0"/>
          </a:p>
          <a:p>
            <a:r>
              <a:rPr lang="es-UY" dirty="0" smtClean="0"/>
              <a:t>1) Cambios de Fijación.</a:t>
            </a:r>
          </a:p>
          <a:p>
            <a:r>
              <a:rPr lang="es-UY" dirty="0" smtClean="0"/>
              <a:t>2)Movimiento de la cabeza.</a:t>
            </a:r>
          </a:p>
          <a:p>
            <a:r>
              <a:rPr lang="es-UY" dirty="0" smtClean="0"/>
              <a:t>3)Movimiento para señalar</a:t>
            </a:r>
          </a:p>
          <a:p>
            <a:r>
              <a:rPr lang="es-UY" dirty="0" smtClean="0"/>
              <a:t>4)Cambios en la expresión del rostro.</a:t>
            </a:r>
          </a:p>
          <a:p>
            <a:endParaRPr lang="es-UY" dirty="0"/>
          </a:p>
          <a:p>
            <a:r>
              <a:rPr lang="es-UY" dirty="0" smtClean="0"/>
              <a:t>La técnica más común en bebés y niños menores de 6 años es la </a:t>
            </a:r>
            <a:r>
              <a:rPr lang="es-UY" smtClean="0"/>
              <a:t>de confrontación.</a:t>
            </a:r>
            <a:endParaRPr lang="es-UY" dirty="0"/>
          </a:p>
        </p:txBody>
      </p:sp>
      <p:sp>
        <p:nvSpPr>
          <p:cNvPr id="2" name="1 Título"/>
          <p:cNvSpPr>
            <a:spLocks noGrp="1"/>
          </p:cNvSpPr>
          <p:nvPr>
            <p:ph type="title"/>
          </p:nvPr>
        </p:nvSpPr>
        <p:spPr/>
        <p:txBody>
          <a:bodyPr/>
          <a:lstStyle/>
          <a:p>
            <a:r>
              <a:rPr lang="es-UY" dirty="0" err="1" smtClean="0"/>
              <a:t>Perimetria</a:t>
            </a:r>
            <a:r>
              <a:rPr lang="es-UY" dirty="0" smtClean="0"/>
              <a:t> Pediátrica:</a:t>
            </a:r>
            <a:endParaRPr lang="es-UY" dirty="0"/>
          </a:p>
        </p:txBody>
      </p:sp>
    </p:spTree>
    <p:extLst>
      <p:ext uri="{BB962C8B-B14F-4D97-AF65-F5344CB8AC3E}">
        <p14:creationId xmlns:p14="http://schemas.microsoft.com/office/powerpoint/2010/main" val="768724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628800"/>
            <a:ext cx="7408333" cy="4497363"/>
          </a:xfrm>
        </p:spPr>
        <p:txBody>
          <a:bodyPr>
            <a:normAutofit lnSpcReduction="10000"/>
          </a:bodyPr>
          <a:lstStyle/>
          <a:p>
            <a:pPr marL="0" indent="0">
              <a:buNone/>
            </a:pPr>
            <a:r>
              <a:rPr lang="es-UY" b="1" i="1" u="sng" dirty="0" smtClean="0"/>
              <a:t>PERIMETRIA ESTATICA.</a:t>
            </a:r>
          </a:p>
          <a:p>
            <a:pPr marL="0" indent="0">
              <a:buNone/>
            </a:pPr>
            <a:r>
              <a:rPr lang="es-UY" dirty="0"/>
              <a:t>La sensibilidad de la </a:t>
            </a:r>
            <a:r>
              <a:rPr lang="es-UY" dirty="0" err="1"/>
              <a:t>perimetría</a:t>
            </a:r>
            <a:r>
              <a:rPr lang="es-UY" dirty="0"/>
              <a:t> automatizada para detectar defectos </a:t>
            </a:r>
            <a:r>
              <a:rPr lang="es-UY" u="sng" dirty="0"/>
              <a:t>del campo</a:t>
            </a:r>
            <a:r>
              <a:rPr lang="es-UY" dirty="0"/>
              <a:t> visual es </a:t>
            </a:r>
            <a:r>
              <a:rPr lang="es-UY" u="sng" dirty="0"/>
              <a:t>muy alta</a:t>
            </a:r>
            <a:r>
              <a:rPr lang="es-UY" dirty="0"/>
              <a:t>. Es muy raro que un paciente con un gran defecto clínico del campo visual vaya a presentar un campo visual automatizado normal, sin embargo lo contrario puede ocurrir con cierta frecuencia. Muchos pacientes considerados normales pueden presentar </a:t>
            </a:r>
            <a:r>
              <a:rPr lang="es-UY" u="sng" dirty="0"/>
              <a:t>campos visuales</a:t>
            </a:r>
            <a:r>
              <a:rPr lang="es-UY" dirty="0"/>
              <a:t> anormales debido al gran número de artefactos que pueden aparecer al realizar un campo visual automatizado. En otras palabras, la especificidad de la </a:t>
            </a:r>
            <a:r>
              <a:rPr lang="es-UY" dirty="0" err="1"/>
              <a:t>perimetría</a:t>
            </a:r>
            <a:r>
              <a:rPr lang="es-UY" dirty="0"/>
              <a:t> automatizada no es tan alta como muchos clínicos desearían.</a:t>
            </a:r>
          </a:p>
        </p:txBody>
      </p:sp>
      <p:sp>
        <p:nvSpPr>
          <p:cNvPr id="3" name="2 Título"/>
          <p:cNvSpPr>
            <a:spLocks noGrp="1"/>
          </p:cNvSpPr>
          <p:nvPr>
            <p:ph type="title"/>
          </p:nvPr>
        </p:nvSpPr>
        <p:spPr/>
        <p:txBody>
          <a:bodyPr/>
          <a:lstStyle/>
          <a:p>
            <a:r>
              <a:rPr lang="es-UY" dirty="0" smtClean="0"/>
              <a:t>C.V.C:</a:t>
            </a:r>
            <a:endParaRPr lang="es-UY" dirty="0"/>
          </a:p>
        </p:txBody>
      </p:sp>
    </p:spTree>
    <p:extLst>
      <p:ext uri="{BB962C8B-B14F-4D97-AF65-F5344CB8AC3E}">
        <p14:creationId xmlns:p14="http://schemas.microsoft.com/office/powerpoint/2010/main" val="1358489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dirty="0"/>
          </a:p>
        </p:txBody>
      </p:sp>
      <p:pic>
        <p:nvPicPr>
          <p:cNvPr id="2051" name="Picture 3" descr="C:\Users\USUARIO\Desktop\Glaucoma0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9694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89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3501007"/>
            <a:ext cx="7408333" cy="2625155"/>
          </a:xfrm>
        </p:spPr>
        <p:txBody>
          <a:bodyPr>
            <a:normAutofit/>
          </a:bodyPr>
          <a:lstStyle/>
          <a:p>
            <a:r>
              <a:rPr lang="es-UY" sz="4800" dirty="0" smtClean="0"/>
              <a:t>CUALES CONOCEN?</a:t>
            </a:r>
            <a:endParaRPr lang="es-UY" sz="4800" dirty="0"/>
          </a:p>
        </p:txBody>
      </p:sp>
      <p:sp>
        <p:nvSpPr>
          <p:cNvPr id="2" name="1 Título"/>
          <p:cNvSpPr>
            <a:spLocks noGrp="1"/>
          </p:cNvSpPr>
          <p:nvPr>
            <p:ph type="title"/>
          </p:nvPr>
        </p:nvSpPr>
        <p:spPr>
          <a:xfrm>
            <a:off x="457200" y="338328"/>
            <a:ext cx="8229600" cy="2514608"/>
          </a:xfrm>
        </p:spPr>
        <p:txBody>
          <a:bodyPr>
            <a:noAutofit/>
          </a:bodyPr>
          <a:lstStyle/>
          <a:p>
            <a:r>
              <a:rPr lang="es-UY" sz="6000" b="1" dirty="0" smtClean="0">
                <a:solidFill>
                  <a:schemeClr val="tx1"/>
                </a:solidFill>
              </a:rPr>
              <a:t>Test para la evaluación de las Funciones Visuales.</a:t>
            </a:r>
            <a:endParaRPr lang="es-UY" sz="6000" b="1" dirty="0">
              <a:solidFill>
                <a:schemeClr val="tx1"/>
              </a:solidFill>
            </a:endParaRPr>
          </a:p>
        </p:txBody>
      </p:sp>
    </p:spTree>
    <p:extLst>
      <p:ext uri="{BB962C8B-B14F-4D97-AF65-F5344CB8AC3E}">
        <p14:creationId xmlns:p14="http://schemas.microsoft.com/office/powerpoint/2010/main" val="551118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2656"/>
            <a:ext cx="7776864" cy="5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94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2132856"/>
            <a:ext cx="7408333" cy="3960440"/>
          </a:xfrm>
        </p:spPr>
        <p:txBody>
          <a:bodyPr>
            <a:normAutofit fontScale="62500" lnSpcReduction="20000"/>
          </a:bodyPr>
          <a:lstStyle/>
          <a:p>
            <a:r>
              <a:rPr lang="es-UY" dirty="0"/>
              <a:t>Los programas más utilizados por el </a:t>
            </a:r>
            <a:r>
              <a:rPr lang="es-UY" i="1" dirty="0" err="1"/>
              <a:t>Octopus</a:t>
            </a:r>
            <a:r>
              <a:rPr lang="es-UY" dirty="0"/>
              <a:t> son los siguientes:</a:t>
            </a:r>
            <a:br>
              <a:rPr lang="es-UY" dirty="0"/>
            </a:br>
            <a:endParaRPr lang="es-UY" dirty="0"/>
          </a:p>
          <a:p>
            <a:r>
              <a:rPr lang="es-UY" dirty="0"/>
              <a:t>- 32: examen general.</a:t>
            </a:r>
          </a:p>
          <a:p>
            <a:r>
              <a:rPr lang="es-UY" dirty="0"/>
              <a:t>- G2: examen para el glaucoma.</a:t>
            </a:r>
          </a:p>
          <a:p>
            <a:r>
              <a:rPr lang="es-UY" dirty="0"/>
              <a:t>- ST: prueba de campo para el glaucoma.</a:t>
            </a:r>
          </a:p>
          <a:p>
            <a:r>
              <a:rPr lang="es-UY" dirty="0"/>
              <a:t>- M2: examen macular.</a:t>
            </a:r>
          </a:p>
          <a:p>
            <a:r>
              <a:rPr lang="es-UY" dirty="0"/>
              <a:t>- 07: prueba general de estudio de campo.</a:t>
            </a:r>
          </a:p>
          <a:p>
            <a:r>
              <a:rPr lang="es-UY" sz="2900" b="1" dirty="0"/>
              <a:t>- LVC: baja visión central.</a:t>
            </a:r>
          </a:p>
          <a:p>
            <a:r>
              <a:rPr lang="es-UY" sz="2900" b="1" dirty="0"/>
              <a:t>- LVP: baja visión periférica.</a:t>
            </a:r>
          </a:p>
          <a:p>
            <a:r>
              <a:rPr lang="es-UY" dirty="0"/>
              <a:t>- N1: examen neurológico.</a:t>
            </a:r>
          </a:p>
          <a:p>
            <a:r>
              <a:rPr lang="es-UY" dirty="0"/>
              <a:t>- D1: examen para diabéticos.</a:t>
            </a:r>
          </a:p>
          <a:p>
            <a:r>
              <a:rPr lang="es-UY" dirty="0"/>
              <a:t>- C08: examen macular.</a:t>
            </a:r>
          </a:p>
          <a:p>
            <a:r>
              <a:rPr lang="es-UY" dirty="0"/>
              <a:t>- ET: prueba de </a:t>
            </a:r>
            <a:r>
              <a:rPr lang="es-UY" dirty="0" err="1"/>
              <a:t>Esterman</a:t>
            </a:r>
            <a:r>
              <a:rPr lang="es-UY" dirty="0"/>
              <a:t>.</a:t>
            </a:r>
          </a:p>
          <a:p>
            <a:r>
              <a:rPr lang="es-UY" dirty="0"/>
              <a:t>- BT: estudio de </a:t>
            </a:r>
            <a:r>
              <a:rPr lang="es-UY" dirty="0" err="1"/>
              <a:t>ptosis</a:t>
            </a:r>
            <a:r>
              <a:rPr lang="es-UY" dirty="0"/>
              <a:t> palpebral.</a:t>
            </a:r>
          </a:p>
          <a:p>
            <a:r>
              <a:rPr lang="es-UY" dirty="0"/>
              <a:t>- CT: estudio predefinido.</a:t>
            </a:r>
          </a:p>
          <a:p>
            <a:endParaRPr lang="es-UY" dirty="0"/>
          </a:p>
        </p:txBody>
      </p:sp>
      <p:sp>
        <p:nvSpPr>
          <p:cNvPr id="3" name="2 Título"/>
          <p:cNvSpPr>
            <a:spLocks noGrp="1"/>
          </p:cNvSpPr>
          <p:nvPr>
            <p:ph type="title"/>
          </p:nvPr>
        </p:nvSpPr>
        <p:spPr/>
        <p:txBody>
          <a:bodyPr/>
          <a:lstStyle/>
          <a:p>
            <a:endParaRPr lang="es-UY"/>
          </a:p>
        </p:txBody>
      </p:sp>
    </p:spTree>
    <p:extLst>
      <p:ext uri="{BB962C8B-B14F-4D97-AF65-F5344CB8AC3E}">
        <p14:creationId xmlns:p14="http://schemas.microsoft.com/office/powerpoint/2010/main" val="449918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dirty="0"/>
          </a:p>
        </p:txBody>
      </p:sp>
      <p:pic>
        <p:nvPicPr>
          <p:cNvPr id="4" name="Picture 2" descr="C:\Users\USUARIO\Desktop\foto campo diapo.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20880" cy="612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52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UY" sz="4800" i="1" u="sng" dirty="0"/>
              <a:t>Test de Colores:</a:t>
            </a:r>
          </a:p>
        </p:txBody>
      </p:sp>
      <p:sp>
        <p:nvSpPr>
          <p:cNvPr id="2" name="1 Título"/>
          <p:cNvSpPr>
            <a:spLocks noGrp="1"/>
          </p:cNvSpPr>
          <p:nvPr>
            <p:ph type="title"/>
          </p:nvPr>
        </p:nvSpPr>
        <p:spPr/>
        <p:txBody>
          <a:bodyPr/>
          <a:lstStyle/>
          <a:p>
            <a:endParaRPr lang="es-UY" dirty="0"/>
          </a:p>
        </p:txBody>
      </p:sp>
    </p:spTree>
    <p:extLst>
      <p:ext uri="{BB962C8B-B14F-4D97-AF65-F5344CB8AC3E}">
        <p14:creationId xmlns:p14="http://schemas.microsoft.com/office/powerpoint/2010/main" val="430986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700213"/>
            <a:ext cx="91154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4 CuadroTexto"/>
          <p:cNvSpPr txBox="1">
            <a:spLocks noChangeArrowheads="1"/>
          </p:cNvSpPr>
          <p:nvPr/>
        </p:nvSpPr>
        <p:spPr bwMode="auto">
          <a:xfrm>
            <a:off x="1331913" y="692150"/>
            <a:ext cx="648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400" b="1" u="sng">
                <a:latin typeface="Lucida Sans Unicode" pitchFamily="34" charset="0"/>
              </a:rPr>
              <a:t>ALTERACIONES DE LA VISIÓN DE LOS COLORES</a:t>
            </a:r>
          </a:p>
        </p:txBody>
      </p:sp>
      <p:sp>
        <p:nvSpPr>
          <p:cNvPr id="10244" name="3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11646AC-B207-4E54-9051-C87DB5BD6D8B}" type="slidenum">
              <a:rPr lang="es-ES" smtClean="0"/>
              <a:pPr fontAlgn="base">
                <a:spcBef>
                  <a:spcPct val="0"/>
                </a:spcBef>
                <a:spcAft>
                  <a:spcPct val="0"/>
                </a:spcAft>
                <a:defRPr/>
              </a:pPr>
              <a:t>34</a:t>
            </a:fld>
            <a:endParaRPr lang="es-ES" smtClean="0"/>
          </a:p>
        </p:txBody>
      </p:sp>
      <p:sp>
        <p:nvSpPr>
          <p:cNvPr id="10245" name="5 Marcador de pie de página"/>
          <p:cNvSpPr>
            <a:spLocks noGrp="1"/>
          </p:cNvSpPr>
          <p:nvPr>
            <p:ph type="ftr" sz="quarter" idx="11"/>
          </p:nvPr>
        </p:nvSpPr>
        <p:spPr bwMode="auto">
          <a:xfrm>
            <a:off x="4379913" y="6408738"/>
            <a:ext cx="336073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6031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3 Imagen" descr="CLASIF DE DEF COLOR.JPG"/>
          <p:cNvPicPr>
            <a:picLocks noChangeAspect="1"/>
          </p:cNvPicPr>
          <p:nvPr/>
        </p:nvPicPr>
        <p:blipFill>
          <a:blip r:embed="rId2">
            <a:extLst>
              <a:ext uri="{28A0092B-C50C-407E-A947-70E740481C1C}">
                <a14:useLocalDpi xmlns:a14="http://schemas.microsoft.com/office/drawing/2010/main" val="0"/>
              </a:ext>
            </a:extLst>
          </a:blip>
          <a:srcRect b="9433"/>
          <a:stretch>
            <a:fillRect/>
          </a:stretch>
        </p:blipFill>
        <p:spPr bwMode="auto">
          <a:xfrm>
            <a:off x="468313" y="1700213"/>
            <a:ext cx="82232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4 CuadroTexto"/>
          <p:cNvSpPr txBox="1">
            <a:spLocks noChangeArrowheads="1"/>
          </p:cNvSpPr>
          <p:nvPr/>
        </p:nvSpPr>
        <p:spPr bwMode="auto">
          <a:xfrm>
            <a:off x="395288" y="549275"/>
            <a:ext cx="8497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400" b="1" u="sng">
                <a:latin typeface="Lucida Sans Unicode" pitchFamily="34" charset="0"/>
              </a:rPr>
              <a:t>CLASIFICACIÓN DE LOS DEFECTOS ADQUIRIDOS EN LA VISIÓN DEL COLOR</a:t>
            </a:r>
          </a:p>
        </p:txBody>
      </p:sp>
      <p:sp>
        <p:nvSpPr>
          <p:cNvPr id="11268" name="5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64F90A6-FFC5-49DE-9672-619A08C59C0F}" type="slidenum">
              <a:rPr lang="es-ES" smtClean="0"/>
              <a:pPr fontAlgn="base">
                <a:spcBef>
                  <a:spcPct val="0"/>
                </a:spcBef>
                <a:spcAft>
                  <a:spcPct val="0"/>
                </a:spcAft>
                <a:defRPr/>
              </a:pPr>
              <a:t>35</a:t>
            </a:fld>
            <a:endParaRPr lang="es-ES" smtClean="0"/>
          </a:p>
        </p:txBody>
      </p:sp>
      <p:sp>
        <p:nvSpPr>
          <p:cNvPr id="11269" name="6 Marcador de pie de página"/>
          <p:cNvSpPr>
            <a:spLocks noGrp="1"/>
          </p:cNvSpPr>
          <p:nvPr>
            <p:ph type="ftr" sz="quarter" idx="11"/>
          </p:nvPr>
        </p:nvSpPr>
        <p:spPr bwMode="auto">
          <a:xfrm>
            <a:off x="4379913" y="6408738"/>
            <a:ext cx="3216275"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s-ES" dirty="0" smtClean="0"/>
              <a:t>.</a:t>
            </a:r>
          </a:p>
        </p:txBody>
      </p:sp>
    </p:spTree>
    <p:extLst>
      <p:ext uri="{BB962C8B-B14F-4D97-AF65-F5344CB8AC3E}">
        <p14:creationId xmlns:p14="http://schemas.microsoft.com/office/powerpoint/2010/main" val="3846788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404664"/>
            <a:ext cx="8280920" cy="5940088"/>
          </a:xfrm>
          <a:prstGeom prst="rect">
            <a:avLst/>
          </a:prstGeom>
          <a:noFill/>
        </p:spPr>
        <p:txBody>
          <a:bodyPr>
            <a:spAutoFit/>
          </a:bodyPr>
          <a:lstStyle/>
          <a:p>
            <a:pPr algn="just" fontAlgn="auto">
              <a:spcBef>
                <a:spcPts val="0"/>
              </a:spcBef>
              <a:spcAft>
                <a:spcPts val="0"/>
              </a:spcAft>
              <a:defRPr/>
            </a:pPr>
            <a:r>
              <a:rPr lang="es-ES" sz="2400" b="1" u="sng" dirty="0">
                <a:latin typeface="+mj-lt"/>
                <a:cs typeface="+mn-cs"/>
              </a:rPr>
              <a:t>Las pruebas para la evaluación de la visión del color se pueden clasificar en 4 tipos: </a:t>
            </a:r>
          </a:p>
          <a:p>
            <a:pPr algn="just" fontAlgn="auto">
              <a:spcBef>
                <a:spcPts val="0"/>
              </a:spcBef>
              <a:spcAft>
                <a:spcPts val="0"/>
              </a:spcAft>
              <a:defRPr/>
            </a:pPr>
            <a:endParaRPr lang="es-ES" b="1" u="sng" dirty="0" smtClean="0">
              <a:latin typeface="+mj-lt"/>
              <a:cs typeface="+mn-cs"/>
            </a:endParaRPr>
          </a:p>
          <a:p>
            <a:pPr algn="just" fontAlgn="auto">
              <a:spcBef>
                <a:spcPts val="0"/>
              </a:spcBef>
              <a:spcAft>
                <a:spcPts val="0"/>
              </a:spcAft>
              <a:defRPr/>
            </a:pPr>
            <a:endParaRPr lang="es-ES" b="1" u="sng" dirty="0">
              <a:latin typeface="+mj-lt"/>
            </a:endParaRPr>
          </a:p>
          <a:p>
            <a:pPr algn="just" fontAlgn="auto">
              <a:spcBef>
                <a:spcPts val="0"/>
              </a:spcBef>
              <a:spcAft>
                <a:spcPts val="0"/>
              </a:spcAft>
              <a:defRPr/>
            </a:pPr>
            <a:endParaRPr lang="es-ES" b="1" u="sng" dirty="0" smtClean="0">
              <a:latin typeface="+mj-lt"/>
              <a:cs typeface="+mn-cs"/>
            </a:endParaRPr>
          </a:p>
          <a:p>
            <a:pPr algn="just" fontAlgn="auto">
              <a:spcBef>
                <a:spcPts val="0"/>
              </a:spcBef>
              <a:spcAft>
                <a:spcPts val="0"/>
              </a:spcAft>
              <a:defRPr/>
            </a:pPr>
            <a:endParaRPr lang="es-ES" b="1" u="sng" dirty="0">
              <a:latin typeface="+mj-lt"/>
              <a:cs typeface="+mn-cs"/>
            </a:endParaRPr>
          </a:p>
          <a:p>
            <a:pPr algn="just" fontAlgn="auto">
              <a:spcBef>
                <a:spcPts val="0"/>
              </a:spcBef>
              <a:spcAft>
                <a:spcPts val="0"/>
              </a:spcAft>
              <a:defRPr/>
            </a:pPr>
            <a:r>
              <a:rPr lang="es-ES" dirty="0">
                <a:latin typeface="+mj-lt"/>
                <a:cs typeface="+mn-cs"/>
              </a:rPr>
              <a:t>1</a:t>
            </a:r>
            <a:r>
              <a:rPr lang="es-ES" sz="2000" dirty="0">
                <a:latin typeface="+mj-lt"/>
                <a:cs typeface="+mn-cs"/>
              </a:rPr>
              <a:t>) </a:t>
            </a:r>
            <a:r>
              <a:rPr lang="es-ES" sz="2000" b="1" dirty="0">
                <a:latin typeface="+mj-lt"/>
                <a:cs typeface="+mn-cs"/>
              </a:rPr>
              <a:t>Test de confusión (Láminas </a:t>
            </a:r>
            <a:r>
              <a:rPr lang="es-ES" sz="2000" b="1" dirty="0" err="1">
                <a:latin typeface="+mj-lt"/>
                <a:cs typeface="+mn-cs"/>
              </a:rPr>
              <a:t>pseudoisocromáticas</a:t>
            </a:r>
            <a:r>
              <a:rPr lang="es-ES" sz="2000" b="1" dirty="0">
                <a:latin typeface="+mj-lt"/>
                <a:cs typeface="+mn-cs"/>
              </a:rPr>
              <a:t>): </a:t>
            </a:r>
            <a:r>
              <a:rPr lang="es-ES" sz="2000" dirty="0">
                <a:latin typeface="+mj-lt"/>
                <a:cs typeface="+mn-cs"/>
              </a:rPr>
              <a:t>el observador debe identificar un número, una letra o una forma en un fondo basándose sólo en el color. Algunos de estos test son: el test de </a:t>
            </a:r>
            <a:r>
              <a:rPr lang="es-ES" sz="2000" dirty="0" err="1">
                <a:latin typeface="+mj-lt"/>
                <a:cs typeface="+mn-cs"/>
              </a:rPr>
              <a:t>Ishihara</a:t>
            </a:r>
            <a:r>
              <a:rPr lang="es-ES" sz="2000" dirty="0">
                <a:latin typeface="+mj-lt"/>
                <a:cs typeface="+mn-cs"/>
              </a:rPr>
              <a:t>, el City </a:t>
            </a:r>
            <a:r>
              <a:rPr lang="es-ES" sz="2000" dirty="0" err="1">
                <a:latin typeface="+mj-lt"/>
                <a:cs typeface="+mn-cs"/>
              </a:rPr>
              <a:t>University</a:t>
            </a:r>
            <a:r>
              <a:rPr lang="es-ES" sz="2000" dirty="0">
                <a:latin typeface="+mj-lt"/>
                <a:cs typeface="+mn-cs"/>
              </a:rPr>
              <a:t> y el </a:t>
            </a:r>
            <a:r>
              <a:rPr lang="es-ES" sz="2000" dirty="0" err="1">
                <a:latin typeface="+mj-lt"/>
                <a:cs typeface="+mn-cs"/>
              </a:rPr>
              <a:t>The</a:t>
            </a:r>
            <a:r>
              <a:rPr lang="es-ES" sz="2000" dirty="0">
                <a:latin typeface="+mj-lt"/>
                <a:cs typeface="+mn-cs"/>
              </a:rPr>
              <a:t> </a:t>
            </a:r>
            <a:r>
              <a:rPr lang="es-ES" sz="2000" dirty="0" err="1">
                <a:latin typeface="+mj-lt"/>
                <a:cs typeface="+mn-cs"/>
              </a:rPr>
              <a:t>Lanthony</a:t>
            </a:r>
            <a:r>
              <a:rPr lang="es-ES" sz="2000" dirty="0">
                <a:latin typeface="+mj-lt"/>
                <a:cs typeface="+mn-cs"/>
              </a:rPr>
              <a:t> </a:t>
            </a:r>
            <a:r>
              <a:rPr lang="es-ES" sz="2000" dirty="0" err="1">
                <a:latin typeface="+mj-lt"/>
                <a:cs typeface="+mn-cs"/>
              </a:rPr>
              <a:t>Tritan</a:t>
            </a:r>
            <a:r>
              <a:rPr lang="es-ES" sz="2000" dirty="0">
                <a:latin typeface="+mj-lt"/>
                <a:cs typeface="+mn-cs"/>
              </a:rPr>
              <a:t> </a:t>
            </a:r>
            <a:r>
              <a:rPr lang="es-ES" sz="2000" dirty="0" err="1">
                <a:latin typeface="+mj-lt"/>
                <a:cs typeface="+mn-cs"/>
              </a:rPr>
              <a:t>Album</a:t>
            </a:r>
            <a:r>
              <a:rPr lang="es-ES" sz="2000" dirty="0">
                <a:latin typeface="+mj-lt"/>
                <a:cs typeface="+mn-cs"/>
              </a:rPr>
              <a:t>.</a:t>
            </a:r>
            <a:r>
              <a:rPr lang="es-ES" sz="2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 </a:t>
            </a:r>
            <a:endParaRPr lang="es-ES" sz="2000" dirty="0">
              <a:latin typeface="+mj-lt"/>
              <a:cs typeface="+mn-cs"/>
            </a:endParaRPr>
          </a:p>
          <a:p>
            <a:pPr algn="just" fontAlgn="auto">
              <a:spcBef>
                <a:spcPts val="0"/>
              </a:spcBef>
              <a:spcAft>
                <a:spcPts val="0"/>
              </a:spcAft>
              <a:defRPr/>
            </a:pPr>
            <a:r>
              <a:rPr lang="es-ES" sz="2000" dirty="0">
                <a:latin typeface="+mj-lt"/>
                <a:cs typeface="+mn-cs"/>
              </a:rPr>
              <a:t>2) </a:t>
            </a:r>
            <a:r>
              <a:rPr lang="es-ES" sz="2000" b="1" dirty="0">
                <a:latin typeface="+mj-lt"/>
                <a:cs typeface="+mn-cs"/>
              </a:rPr>
              <a:t>Test de clasificación: </a:t>
            </a:r>
            <a:r>
              <a:rPr lang="es-ES" sz="2000" dirty="0">
                <a:latin typeface="+mj-lt"/>
                <a:cs typeface="+mn-cs"/>
              </a:rPr>
              <a:t>el observador debe ordenar los colores basándose en la tonalidad, o agrupar colores por algún atributo, como el </a:t>
            </a:r>
            <a:r>
              <a:rPr lang="es-ES" sz="2000" dirty="0" err="1">
                <a:latin typeface="+mj-lt"/>
                <a:cs typeface="+mn-cs"/>
              </a:rPr>
              <a:t>Farnsworth</a:t>
            </a:r>
            <a:r>
              <a:rPr lang="es-ES" sz="2000" dirty="0">
                <a:latin typeface="+mj-lt"/>
                <a:cs typeface="+mn-cs"/>
              </a:rPr>
              <a:t> D15, el </a:t>
            </a:r>
            <a:r>
              <a:rPr lang="es-ES" sz="2000" dirty="0" err="1">
                <a:latin typeface="+mj-lt"/>
                <a:cs typeface="+mn-cs"/>
              </a:rPr>
              <a:t>Farnsworth-Munsell</a:t>
            </a:r>
            <a:r>
              <a:rPr lang="es-ES" sz="2000" dirty="0">
                <a:latin typeface="+mj-lt"/>
                <a:cs typeface="+mn-cs"/>
              </a:rPr>
              <a:t> de 100 tonos y el SPP (Standard </a:t>
            </a:r>
            <a:r>
              <a:rPr lang="es-ES" sz="2000" dirty="0" err="1">
                <a:latin typeface="+mj-lt"/>
                <a:cs typeface="+mn-cs"/>
              </a:rPr>
              <a:t>Pseudoisochromatic</a:t>
            </a:r>
            <a:r>
              <a:rPr lang="es-ES" sz="2000" dirty="0">
                <a:latin typeface="+mj-lt"/>
                <a:cs typeface="+mn-cs"/>
              </a:rPr>
              <a:t> </a:t>
            </a:r>
            <a:r>
              <a:rPr lang="es-ES" sz="2000" dirty="0" err="1">
                <a:latin typeface="+mj-lt"/>
                <a:cs typeface="+mn-cs"/>
              </a:rPr>
              <a:t>Plates</a:t>
            </a:r>
            <a:r>
              <a:rPr lang="es-ES" sz="2000" dirty="0">
                <a:latin typeface="+mj-lt"/>
                <a:cs typeface="+mn-cs"/>
              </a:rPr>
              <a:t>). </a:t>
            </a:r>
          </a:p>
          <a:p>
            <a:pPr algn="just" fontAlgn="auto">
              <a:spcBef>
                <a:spcPts val="0"/>
              </a:spcBef>
              <a:spcAft>
                <a:spcPts val="0"/>
              </a:spcAft>
              <a:defRPr/>
            </a:pPr>
            <a:r>
              <a:rPr lang="es-ES" sz="2000" dirty="0">
                <a:latin typeface="+mj-lt"/>
                <a:cs typeface="+mn-cs"/>
              </a:rPr>
              <a:t>3) </a:t>
            </a:r>
            <a:r>
              <a:rPr lang="es-ES" sz="2000" b="1" dirty="0">
                <a:latin typeface="+mj-lt"/>
                <a:cs typeface="+mn-cs"/>
              </a:rPr>
              <a:t>“</a:t>
            </a:r>
            <a:r>
              <a:rPr lang="es-ES" sz="2000" b="1" dirty="0" err="1">
                <a:latin typeface="+mj-lt"/>
                <a:cs typeface="+mn-cs"/>
              </a:rPr>
              <a:t>Matching</a:t>
            </a:r>
            <a:r>
              <a:rPr lang="es-ES" sz="2000" b="1" dirty="0">
                <a:latin typeface="+mj-lt"/>
                <a:cs typeface="+mn-cs"/>
              </a:rPr>
              <a:t> test”: </a:t>
            </a:r>
            <a:r>
              <a:rPr lang="es-ES" sz="2000" dirty="0">
                <a:latin typeface="+mj-lt"/>
                <a:cs typeface="+mn-cs"/>
              </a:rPr>
              <a:t>el observador debe ajustar dos colores hasta igualarlos, como es el caso de los </a:t>
            </a:r>
            <a:r>
              <a:rPr lang="es-ES" sz="2000" dirty="0" err="1">
                <a:latin typeface="+mj-lt"/>
                <a:cs typeface="+mn-cs"/>
              </a:rPr>
              <a:t>anomaloscopios</a:t>
            </a:r>
            <a:r>
              <a:rPr lang="es-ES" sz="2000" dirty="0">
                <a:latin typeface="+mj-lt"/>
                <a:cs typeface="+mn-cs"/>
              </a:rPr>
              <a:t>. </a:t>
            </a:r>
          </a:p>
          <a:p>
            <a:pPr algn="just" fontAlgn="auto">
              <a:spcBef>
                <a:spcPts val="0"/>
              </a:spcBef>
              <a:spcAft>
                <a:spcPts val="0"/>
              </a:spcAft>
              <a:defRPr/>
            </a:pPr>
            <a:r>
              <a:rPr lang="es-ES" sz="2000" dirty="0">
                <a:latin typeface="+mj-lt"/>
                <a:cs typeface="+mn-cs"/>
              </a:rPr>
              <a:t>4) </a:t>
            </a:r>
            <a:r>
              <a:rPr lang="es-ES" sz="2000" b="1" dirty="0">
                <a:latin typeface="+mj-lt"/>
                <a:cs typeface="+mn-cs"/>
              </a:rPr>
              <a:t>Pruebas de denominación: </a:t>
            </a:r>
            <a:r>
              <a:rPr lang="es-ES" sz="2000" dirty="0">
                <a:latin typeface="+mj-lt"/>
                <a:cs typeface="+mn-cs"/>
              </a:rPr>
              <a:t>el observador debe nombrar correctamente el color y/o responder con una acción apropiada sin necesidad de nombrar el color. Un ejemplo de dicha prueba es la linterna de </a:t>
            </a:r>
            <a:r>
              <a:rPr lang="es-ES" sz="2000" dirty="0" err="1">
                <a:latin typeface="+mj-lt"/>
                <a:cs typeface="+mn-cs"/>
              </a:rPr>
              <a:t>Farnsworth</a:t>
            </a:r>
            <a:r>
              <a:rPr lang="es-ES" sz="2000" dirty="0">
                <a:latin typeface="+mj-lt"/>
                <a:cs typeface="+mn-cs"/>
              </a:rPr>
              <a:t>. </a:t>
            </a:r>
          </a:p>
        </p:txBody>
      </p:sp>
      <p:sp>
        <p:nvSpPr>
          <p:cNvPr id="12291" name="2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86AFF6-3A92-4C84-A8D9-98785E26ED5E}" type="slidenum">
              <a:rPr lang="es-ES" smtClean="0"/>
              <a:pPr fontAlgn="base">
                <a:spcBef>
                  <a:spcPct val="0"/>
                </a:spcBef>
                <a:spcAft>
                  <a:spcPct val="0"/>
                </a:spcAft>
                <a:defRPr/>
              </a:pPr>
              <a:t>36</a:t>
            </a:fld>
            <a:endParaRPr lang="es-ES" smtClean="0"/>
          </a:p>
        </p:txBody>
      </p:sp>
      <p:sp>
        <p:nvSpPr>
          <p:cNvPr id="12292" name="3 Marcador de pie de página"/>
          <p:cNvSpPr>
            <a:spLocks noGrp="1"/>
          </p:cNvSpPr>
          <p:nvPr>
            <p:ph type="ftr" sz="quarter" idx="11"/>
          </p:nvPr>
        </p:nvSpPr>
        <p:spPr bwMode="auto">
          <a:xfrm>
            <a:off x="4379913" y="6408738"/>
            <a:ext cx="3287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3307126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8313" y="404813"/>
            <a:ext cx="8135937" cy="6463308"/>
          </a:xfrm>
          <a:prstGeom prst="rect">
            <a:avLst/>
          </a:prstGeom>
          <a:noFill/>
        </p:spPr>
        <p:txBody>
          <a:bodyPr>
            <a:spAutoFit/>
          </a:bodyPr>
          <a:lstStyle/>
          <a:p>
            <a:pPr algn="ctr" fontAlgn="auto">
              <a:spcBef>
                <a:spcPts val="0"/>
              </a:spcBef>
              <a:spcAft>
                <a:spcPts val="0"/>
              </a:spcAft>
              <a:defRPr/>
            </a:pPr>
            <a:r>
              <a:rPr lang="es-ES" sz="2400" b="1" u="sng" dirty="0">
                <a:latin typeface="+mj-lt"/>
                <a:cs typeface="+mn-cs"/>
              </a:rPr>
              <a:t>Iluminación ideal para los distintos tipos de test de evaluación de la visión cromática</a:t>
            </a:r>
            <a:r>
              <a:rPr lang="es-ES" sz="2400" b="1" u="sng" dirty="0" smtClean="0">
                <a:latin typeface="+mj-lt"/>
                <a:cs typeface="+mn-cs"/>
              </a:rPr>
              <a:t>:</a:t>
            </a:r>
          </a:p>
          <a:p>
            <a:pPr algn="just" fontAlgn="auto">
              <a:spcBef>
                <a:spcPts val="0"/>
              </a:spcBef>
              <a:spcAft>
                <a:spcPts val="0"/>
              </a:spcAft>
              <a:defRPr/>
            </a:pPr>
            <a:endParaRPr lang="es-ES" sz="2400" b="1" u="sng" dirty="0">
              <a:latin typeface="+mj-lt"/>
            </a:endParaRPr>
          </a:p>
          <a:p>
            <a:pPr algn="just" fontAlgn="auto">
              <a:spcBef>
                <a:spcPts val="0"/>
              </a:spcBef>
              <a:spcAft>
                <a:spcPts val="0"/>
              </a:spcAft>
              <a:defRPr/>
            </a:pPr>
            <a:endParaRPr lang="es-ES" sz="2400" b="1" u="sng" dirty="0">
              <a:latin typeface="+mj-lt"/>
              <a:cs typeface="+mn-cs"/>
            </a:endParaRPr>
          </a:p>
          <a:p>
            <a:pPr algn="just" fontAlgn="auto">
              <a:spcBef>
                <a:spcPts val="0"/>
              </a:spcBef>
              <a:spcAft>
                <a:spcPts val="0"/>
              </a:spcAft>
              <a:defRPr/>
            </a:pPr>
            <a:endParaRPr lang="es-ES" dirty="0">
              <a:latin typeface="+mj-lt"/>
              <a:cs typeface="+mn-cs"/>
            </a:endParaRPr>
          </a:p>
          <a:p>
            <a:pPr algn="just" fontAlgn="auto">
              <a:spcBef>
                <a:spcPts val="0"/>
              </a:spcBef>
              <a:spcAft>
                <a:spcPts val="0"/>
              </a:spcAft>
              <a:defRPr/>
            </a:pPr>
            <a:r>
              <a:rPr lang="es-ES" sz="2000" dirty="0">
                <a:latin typeface="+mj-lt"/>
                <a:cs typeface="+mn-cs"/>
              </a:rPr>
              <a:t>El iluminante estándar para realizar todas las pruebas clínicas de la visión del color es</a:t>
            </a:r>
          </a:p>
          <a:p>
            <a:pPr algn="just" fontAlgn="auto">
              <a:spcBef>
                <a:spcPts val="0"/>
              </a:spcBef>
              <a:spcAft>
                <a:spcPts val="0"/>
              </a:spcAft>
              <a:defRPr/>
            </a:pPr>
            <a:r>
              <a:rPr lang="es-ES" sz="2000" dirty="0">
                <a:latin typeface="+mj-lt"/>
                <a:cs typeface="+mn-cs"/>
              </a:rPr>
              <a:t>el iluminante C, a raíz de la lámpara de </a:t>
            </a:r>
            <a:r>
              <a:rPr lang="es-ES" sz="2000" dirty="0" err="1">
                <a:latin typeface="+mj-lt"/>
                <a:cs typeface="+mn-cs"/>
              </a:rPr>
              <a:t>MacBeth</a:t>
            </a:r>
            <a:r>
              <a:rPr lang="es-ES" sz="2000" dirty="0">
                <a:latin typeface="+mj-lt"/>
                <a:cs typeface="+mn-cs"/>
              </a:rPr>
              <a:t> que se diseñó especialmente para esta finalidad. Esta lámpara consiste en una bombilla de tungsteno de 100W equipada con un filtro azul que convierte el espectro en iluminante C, además de proporcionar 300-400 lux sobre la superficie del test.</a:t>
            </a:r>
          </a:p>
          <a:p>
            <a:pPr algn="just" fontAlgn="auto">
              <a:spcBef>
                <a:spcPts val="0"/>
              </a:spcBef>
              <a:spcAft>
                <a:spcPts val="0"/>
              </a:spcAft>
              <a:defRPr/>
            </a:pPr>
            <a:r>
              <a:rPr lang="es-ES" sz="2000" dirty="0">
                <a:latin typeface="+mj-lt"/>
                <a:cs typeface="+mn-cs"/>
              </a:rPr>
              <a:t>La luz del día, evitando siempre la luz directa del sol, también se puede emplear para las pruebas de la visión del color. </a:t>
            </a:r>
          </a:p>
          <a:p>
            <a:pPr algn="just" fontAlgn="auto">
              <a:spcBef>
                <a:spcPts val="0"/>
              </a:spcBef>
              <a:spcAft>
                <a:spcPts val="0"/>
              </a:spcAft>
              <a:defRPr/>
            </a:pPr>
            <a:r>
              <a:rPr lang="es-ES" sz="2000" dirty="0">
                <a:latin typeface="+mj-lt"/>
                <a:cs typeface="+mn-cs"/>
              </a:rPr>
              <a:t>En el caso de la luz fluorescente, existen estudios que descartan su uso. Concretamente, el estudio de </a:t>
            </a:r>
            <a:r>
              <a:rPr lang="es-ES" sz="2000" dirty="0" err="1">
                <a:latin typeface="+mj-lt"/>
                <a:cs typeface="+mn-cs"/>
              </a:rPr>
              <a:t>Hovis</a:t>
            </a:r>
            <a:r>
              <a:rPr lang="es-ES" sz="2000" dirty="0">
                <a:latin typeface="+mj-lt"/>
                <a:cs typeface="+mn-cs"/>
              </a:rPr>
              <a:t> y </a:t>
            </a:r>
            <a:r>
              <a:rPr lang="es-ES" sz="2000" dirty="0" err="1">
                <a:latin typeface="+mj-lt"/>
                <a:cs typeface="+mn-cs"/>
              </a:rPr>
              <a:t>Neumann</a:t>
            </a:r>
            <a:r>
              <a:rPr lang="es-ES" sz="2000" dirty="0">
                <a:latin typeface="+mj-lt"/>
                <a:cs typeface="+mn-cs"/>
              </a:rPr>
              <a:t>, sugiere que los fluorescentes con una temperatura de color de 7500 K o una bombilla de tungsteno filtrada con una temperatura de color de 6500 K son adecuados para iluminar la prueba para la visión del color </a:t>
            </a:r>
            <a:r>
              <a:rPr lang="es-ES" sz="2000" dirty="0" err="1">
                <a:latin typeface="+mj-lt"/>
                <a:cs typeface="+mn-cs"/>
              </a:rPr>
              <a:t>Farnsworth-Munsell</a:t>
            </a:r>
            <a:r>
              <a:rPr lang="es-ES" sz="2000" dirty="0">
                <a:latin typeface="+mj-lt"/>
                <a:cs typeface="+mn-cs"/>
              </a:rPr>
              <a:t> D15.</a:t>
            </a:r>
          </a:p>
        </p:txBody>
      </p:sp>
      <p:sp>
        <p:nvSpPr>
          <p:cNvPr id="13315" name="2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A619F95-1BE7-4B9F-9E0C-26CAB8E99D8C}" type="slidenum">
              <a:rPr lang="es-ES" smtClean="0"/>
              <a:pPr fontAlgn="base">
                <a:spcBef>
                  <a:spcPct val="0"/>
                </a:spcBef>
                <a:spcAft>
                  <a:spcPct val="0"/>
                </a:spcAft>
                <a:defRPr/>
              </a:pPr>
              <a:t>37</a:t>
            </a:fld>
            <a:endParaRPr lang="es-ES" smtClean="0"/>
          </a:p>
        </p:txBody>
      </p:sp>
      <p:sp>
        <p:nvSpPr>
          <p:cNvPr id="13316" name="4 Marcador de pie de página"/>
          <p:cNvSpPr>
            <a:spLocks noGrp="1"/>
          </p:cNvSpPr>
          <p:nvPr>
            <p:ph type="ftr" sz="quarter" idx="11"/>
          </p:nvPr>
        </p:nvSpPr>
        <p:spPr bwMode="auto">
          <a:xfrm>
            <a:off x="4379913" y="6408738"/>
            <a:ext cx="3287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2594725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76672"/>
            <a:ext cx="8738329" cy="6186309"/>
          </a:xfrm>
          <a:prstGeom prst="rect">
            <a:avLst/>
          </a:prstGeom>
          <a:noFill/>
          <a:ln>
            <a:noFill/>
          </a:ln>
        </p:spPr>
        <p:txBody>
          <a:bodyPr>
            <a:spAutoFit/>
          </a:bodyPr>
          <a:lstStyle/>
          <a:p>
            <a:pPr fontAlgn="auto">
              <a:spcBef>
                <a:spcPts val="0"/>
              </a:spcBef>
              <a:spcAft>
                <a:spcPts val="0"/>
              </a:spcAft>
              <a:buFontTx/>
              <a:buBlip>
                <a:blip r:embed="rId2"/>
              </a:buBlip>
              <a:defRPr/>
            </a:pPr>
            <a:endParaRPr lang="es-ES" sz="4400" i="1"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endParaRPr>
          </a:p>
          <a:p>
            <a:pPr fontAlgn="auto">
              <a:spcBef>
                <a:spcPts val="0"/>
              </a:spcBef>
              <a:spcAft>
                <a:spcPts val="0"/>
              </a:spcAft>
              <a:buFontTx/>
              <a:buBlip>
                <a:blip r:embed="rId2"/>
              </a:buBlip>
              <a:defRPr/>
            </a:pPr>
            <a:endParaRPr lang="es-ES" sz="4400" i="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endParaRPr>
          </a:p>
          <a:p>
            <a:pPr fontAlgn="auto">
              <a:spcBef>
                <a:spcPts val="0"/>
              </a:spcBef>
              <a:spcAft>
                <a:spcPts val="0"/>
              </a:spcAft>
              <a:buFontTx/>
              <a:buBlip>
                <a:blip r:embed="rId2"/>
              </a:buBlip>
              <a:defRPr/>
            </a:pPr>
            <a:r>
              <a:rPr lang="es-ES" sz="4400" i="1" spc="100" dirty="0" smtClean="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Láminas </a:t>
            </a:r>
            <a:r>
              <a:rPr lang="es-ES" sz="4400" i="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pseudoisocromáticas</a:t>
            </a:r>
            <a:r>
              <a:rPr lang="es-ES" sz="4400" i="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de </a:t>
            </a:r>
            <a:r>
              <a:rPr lang="es-ES" sz="4400" i="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Ishihara</a:t>
            </a:r>
            <a:r>
              <a:rPr lang="es-ES" sz="4400" i="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a:t>
            </a:r>
          </a:p>
          <a:p>
            <a:pPr fontAlgn="auto">
              <a:spcBef>
                <a:spcPts val="0"/>
              </a:spcBef>
              <a:spcAft>
                <a:spcPts val="0"/>
              </a:spcAft>
              <a:buFontTx/>
              <a:buBlip>
                <a:blip r:embed="rId2"/>
              </a:buBlip>
              <a:defRPr/>
            </a:pP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The</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Lanthony</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Tritan</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Album</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p>
          <a:p>
            <a:pPr fontAlgn="auto">
              <a:spcBef>
                <a:spcPts val="0"/>
              </a:spcBef>
              <a:spcAft>
                <a:spcPts val="0"/>
              </a:spcAft>
              <a:buFontTx/>
              <a:buBlip>
                <a:blip r:embed="rId2"/>
              </a:buBlip>
              <a:defRPr/>
            </a:pP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Farnsworth</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Munsell</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100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Hue</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Test</a:t>
            </a:r>
          </a:p>
          <a:p>
            <a:pPr fontAlgn="auto">
              <a:spcBef>
                <a:spcPts val="0"/>
              </a:spcBef>
              <a:spcAft>
                <a:spcPts val="0"/>
              </a:spcAft>
              <a:buFontTx/>
              <a:buBlip>
                <a:blip r:embed="rId2"/>
              </a:buBlip>
              <a:defRPr/>
            </a:pP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Farnsworth</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Munsell</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15.</a:t>
            </a:r>
          </a:p>
          <a:p>
            <a:pPr fontAlgn="auto">
              <a:spcBef>
                <a:spcPts val="0"/>
              </a:spcBef>
              <a:spcAft>
                <a:spcPts val="0"/>
              </a:spcAft>
              <a:buFontTx/>
              <a:buBlip>
                <a:blip r:embed="rId2"/>
              </a:buBlip>
              <a:defRPr/>
            </a:pP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a:t>
            </a:r>
            <a:r>
              <a:rPr lang="es-ES" sz="4400" b="1"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The</a:t>
            </a:r>
            <a:r>
              <a:rPr lang="es-ES" sz="4400" b="1"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Bauhaus 93" pitchFamily="82" charset="0"/>
              </a:rPr>
              <a:t> New Color Test</a:t>
            </a:r>
          </a:p>
        </p:txBody>
      </p:sp>
      <p:sp>
        <p:nvSpPr>
          <p:cNvPr id="14339" name="2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C4A7806-13D7-492B-A397-366124283145}" type="slidenum">
              <a:rPr lang="es-ES" smtClean="0"/>
              <a:pPr fontAlgn="base">
                <a:spcBef>
                  <a:spcPct val="0"/>
                </a:spcBef>
                <a:spcAft>
                  <a:spcPct val="0"/>
                </a:spcAft>
                <a:defRPr/>
              </a:pPr>
              <a:t>38</a:t>
            </a:fld>
            <a:endParaRPr lang="es-ES" smtClean="0"/>
          </a:p>
        </p:txBody>
      </p:sp>
      <p:sp>
        <p:nvSpPr>
          <p:cNvPr id="14340" name="4 Marcador de pie de página"/>
          <p:cNvSpPr>
            <a:spLocks noGrp="1"/>
          </p:cNvSpPr>
          <p:nvPr>
            <p:ph type="ftr" sz="quarter" idx="11"/>
          </p:nvPr>
        </p:nvSpPr>
        <p:spPr bwMode="auto">
          <a:xfrm>
            <a:off x="4379913" y="6408738"/>
            <a:ext cx="3216275"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3534624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332656"/>
            <a:ext cx="7684199" cy="2585323"/>
          </a:xfrm>
          <a:prstGeom prst="rect">
            <a:avLst/>
          </a:prstGeom>
          <a:noFill/>
        </p:spPr>
        <p:txBody>
          <a:bodyPr>
            <a:spAutoFit/>
          </a:bodyPr>
          <a:lstStyle/>
          <a:p>
            <a:pPr algn="ctr" fontAlgn="auto">
              <a:spcBef>
                <a:spcPts val="0"/>
              </a:spcBef>
              <a:spcAft>
                <a:spcPts val="0"/>
              </a:spcAft>
              <a:defRPr/>
            </a:pPr>
            <a:r>
              <a:rPr lang="es-E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Láminas </a:t>
            </a:r>
            <a:r>
              <a:rPr lang="es-ES" sz="54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pseudoisocromáticas</a:t>
            </a:r>
            <a:r>
              <a:rPr lang="es-E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 de </a:t>
            </a:r>
            <a:r>
              <a:rPr lang="es-ES" sz="54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Ishihara</a:t>
            </a:r>
            <a:r>
              <a:rPr lang="es-E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924175"/>
            <a:ext cx="51625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4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6CBB0B-029D-431C-B7A7-BC968797B52C}" type="slidenum">
              <a:rPr lang="es-ES" smtClean="0"/>
              <a:pPr fontAlgn="base">
                <a:spcBef>
                  <a:spcPct val="0"/>
                </a:spcBef>
                <a:spcAft>
                  <a:spcPct val="0"/>
                </a:spcAft>
                <a:defRPr/>
              </a:pPr>
              <a:t>39</a:t>
            </a:fld>
            <a:endParaRPr lang="es-ES" smtClean="0"/>
          </a:p>
        </p:txBody>
      </p:sp>
      <p:sp>
        <p:nvSpPr>
          <p:cNvPr id="15365" name="5 Marcador de pie de página"/>
          <p:cNvSpPr>
            <a:spLocks noGrp="1"/>
          </p:cNvSpPr>
          <p:nvPr>
            <p:ph type="ftr" sz="quarter" idx="11"/>
          </p:nvPr>
        </p:nvSpPr>
        <p:spPr bwMode="auto">
          <a:xfrm>
            <a:off x="4379913" y="6408738"/>
            <a:ext cx="3287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257660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1556792"/>
            <a:ext cx="7408333" cy="4569371"/>
          </a:xfrm>
        </p:spPr>
        <p:txBody>
          <a:bodyPr/>
          <a:lstStyle/>
          <a:p>
            <a:r>
              <a:rPr lang="es-UY" sz="4400" dirty="0" smtClean="0">
                <a:solidFill>
                  <a:schemeClr val="tx1"/>
                </a:solidFill>
              </a:rPr>
              <a:t>Agudeza Visual.</a:t>
            </a:r>
          </a:p>
          <a:p>
            <a:r>
              <a:rPr lang="es-UY" sz="4400" dirty="0" smtClean="0">
                <a:solidFill>
                  <a:schemeClr val="tx1"/>
                </a:solidFill>
              </a:rPr>
              <a:t>Campo Visual.</a:t>
            </a:r>
          </a:p>
          <a:p>
            <a:r>
              <a:rPr lang="es-UY" sz="4400" dirty="0" smtClean="0">
                <a:solidFill>
                  <a:schemeClr val="tx1"/>
                </a:solidFill>
              </a:rPr>
              <a:t>Rejilla de </a:t>
            </a:r>
            <a:r>
              <a:rPr lang="es-UY" sz="4400" dirty="0" err="1" smtClean="0">
                <a:solidFill>
                  <a:schemeClr val="tx1"/>
                </a:solidFill>
              </a:rPr>
              <a:t>Amsler</a:t>
            </a:r>
            <a:r>
              <a:rPr lang="es-UY" sz="4400" dirty="0" smtClean="0">
                <a:solidFill>
                  <a:schemeClr val="tx1"/>
                </a:solidFill>
              </a:rPr>
              <a:t>.</a:t>
            </a:r>
          </a:p>
          <a:p>
            <a:r>
              <a:rPr lang="es-UY" sz="4400" dirty="0" smtClean="0">
                <a:solidFill>
                  <a:schemeClr val="tx1"/>
                </a:solidFill>
              </a:rPr>
              <a:t>Sensibilidad al contraste.</a:t>
            </a:r>
          </a:p>
          <a:p>
            <a:r>
              <a:rPr lang="es-UY" sz="4400" dirty="0" smtClean="0">
                <a:solidFill>
                  <a:schemeClr val="tx1"/>
                </a:solidFill>
              </a:rPr>
              <a:t>Visión de los Colores</a:t>
            </a:r>
            <a:r>
              <a:rPr lang="es-UY" dirty="0" smtClean="0">
                <a:solidFill>
                  <a:schemeClr val="tx1"/>
                </a:solidFill>
              </a:rPr>
              <a:t>.</a:t>
            </a:r>
            <a:endParaRPr lang="es-UY" dirty="0">
              <a:solidFill>
                <a:schemeClr val="tx1"/>
              </a:solidFill>
            </a:endParaRPr>
          </a:p>
        </p:txBody>
      </p:sp>
      <p:sp>
        <p:nvSpPr>
          <p:cNvPr id="2" name="1 Título"/>
          <p:cNvSpPr>
            <a:spLocks noGrp="1"/>
          </p:cNvSpPr>
          <p:nvPr>
            <p:ph type="title"/>
          </p:nvPr>
        </p:nvSpPr>
        <p:spPr/>
        <p:txBody>
          <a:bodyPr/>
          <a:lstStyle/>
          <a:p>
            <a:endParaRPr lang="es-UY"/>
          </a:p>
        </p:txBody>
      </p:sp>
    </p:spTree>
    <p:extLst>
      <p:ext uri="{BB962C8B-B14F-4D97-AF65-F5344CB8AC3E}">
        <p14:creationId xmlns:p14="http://schemas.microsoft.com/office/powerpoint/2010/main" val="2738773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8313" y="615950"/>
            <a:ext cx="8207375" cy="8463855"/>
          </a:xfrm>
          <a:prstGeom prst="rect">
            <a:avLst/>
          </a:prstGeom>
          <a:noFill/>
        </p:spPr>
        <p:txBody>
          <a:bodyPr>
            <a:spAutoFit/>
          </a:bodyPr>
          <a:lstStyle/>
          <a:p>
            <a:pPr algn="just" fontAlgn="auto">
              <a:spcBef>
                <a:spcPts val="0"/>
              </a:spcBef>
              <a:spcAft>
                <a:spcPts val="0"/>
              </a:spcAft>
              <a:defRPr/>
            </a:pPr>
            <a:r>
              <a:rPr lang="es-ES" b="1" dirty="0">
                <a:latin typeface="+mj-lt"/>
                <a:cs typeface="+mn-cs"/>
              </a:rPr>
              <a:t>Fue creado por el </a:t>
            </a:r>
            <a:r>
              <a:rPr lang="es-ES" b="1" dirty="0" err="1">
                <a:latin typeface="+mj-lt"/>
                <a:cs typeface="+mn-cs"/>
              </a:rPr>
              <a:t>Dr</a:t>
            </a:r>
            <a:r>
              <a:rPr lang="es-ES" b="1" dirty="0">
                <a:latin typeface="+mj-lt"/>
                <a:cs typeface="+mn-cs"/>
              </a:rPr>
              <a:t> </a:t>
            </a:r>
            <a:r>
              <a:rPr lang="es-ES" b="1" dirty="0" err="1">
                <a:latin typeface="+mj-lt"/>
                <a:cs typeface="+mn-cs"/>
              </a:rPr>
              <a:t>Shinobu</a:t>
            </a:r>
            <a:r>
              <a:rPr lang="es-ES" b="1" dirty="0">
                <a:latin typeface="+mj-lt"/>
                <a:cs typeface="+mn-cs"/>
              </a:rPr>
              <a:t> </a:t>
            </a:r>
            <a:r>
              <a:rPr lang="es-ES" b="1" dirty="0" err="1">
                <a:latin typeface="+mj-lt"/>
                <a:cs typeface="+mn-cs"/>
              </a:rPr>
              <a:t>Ishihara</a:t>
            </a:r>
            <a:r>
              <a:rPr lang="es-ES" b="1" dirty="0">
                <a:latin typeface="+mj-lt"/>
                <a:cs typeface="+mn-cs"/>
              </a:rPr>
              <a:t> en 1917 (Japón).</a:t>
            </a:r>
          </a:p>
          <a:p>
            <a:pPr algn="just" fontAlgn="auto">
              <a:spcBef>
                <a:spcPts val="0"/>
              </a:spcBef>
              <a:spcAft>
                <a:spcPts val="0"/>
              </a:spcAft>
              <a:defRPr/>
            </a:pPr>
            <a:endParaRPr lang="es-ES" dirty="0">
              <a:latin typeface="+mj-lt"/>
              <a:cs typeface="+mn-cs"/>
            </a:endParaRPr>
          </a:p>
          <a:p>
            <a:pPr algn="just" fontAlgn="auto">
              <a:spcBef>
                <a:spcPts val="0"/>
              </a:spcBef>
              <a:spcAft>
                <a:spcPts val="0"/>
              </a:spcAft>
              <a:defRPr/>
            </a:pPr>
            <a:r>
              <a:rPr lang="es-ES" sz="2800" dirty="0">
                <a:latin typeface="+mj-lt"/>
                <a:cs typeface="+mn-cs"/>
              </a:rPr>
              <a:t>Este test consiste en láminas </a:t>
            </a:r>
            <a:r>
              <a:rPr lang="es-ES" sz="2800" dirty="0" err="1">
                <a:latin typeface="+mj-lt"/>
                <a:cs typeface="+mn-cs"/>
              </a:rPr>
              <a:t>pseudoisocromáticas</a:t>
            </a:r>
            <a:r>
              <a:rPr lang="es-ES" sz="2800" dirty="0">
                <a:latin typeface="+mj-lt"/>
                <a:cs typeface="+mn-cs"/>
              </a:rPr>
              <a:t> y es la prueba más conocida y utilizada para </a:t>
            </a:r>
            <a:r>
              <a:rPr lang="es-ES" sz="2800" b="1" u="sng" dirty="0">
                <a:latin typeface="+mj-lt"/>
                <a:cs typeface="+mn-cs"/>
              </a:rPr>
              <a:t>deficiencias congénitas rojo-verde. </a:t>
            </a:r>
          </a:p>
          <a:p>
            <a:pPr algn="just" fontAlgn="auto">
              <a:spcBef>
                <a:spcPts val="0"/>
              </a:spcBef>
              <a:spcAft>
                <a:spcPts val="0"/>
              </a:spcAft>
              <a:defRPr/>
            </a:pPr>
            <a:r>
              <a:rPr lang="es-ES" sz="2800" dirty="0">
                <a:latin typeface="+mj-lt"/>
                <a:cs typeface="+mn-cs"/>
              </a:rPr>
              <a:t>Existen dos ediciones: una de 24 y otra de 38 láminas.</a:t>
            </a:r>
          </a:p>
          <a:p>
            <a:pPr algn="just" fontAlgn="auto">
              <a:spcBef>
                <a:spcPts val="0"/>
              </a:spcBef>
              <a:spcAft>
                <a:spcPts val="0"/>
              </a:spcAft>
              <a:defRPr/>
            </a:pPr>
            <a:r>
              <a:rPr lang="es-ES" sz="2800" dirty="0">
                <a:latin typeface="+mj-lt"/>
                <a:cs typeface="+mn-cs"/>
              </a:rPr>
              <a:t>Consta de láminas que llevan impresos una serie de puntos de distintos colores y tamaños que enmascaran un número o unos caminos. </a:t>
            </a:r>
          </a:p>
          <a:p>
            <a:pPr algn="just" fontAlgn="auto">
              <a:spcBef>
                <a:spcPts val="0"/>
              </a:spcBef>
              <a:spcAft>
                <a:spcPts val="0"/>
              </a:spcAft>
              <a:defRPr/>
            </a:pPr>
            <a:endParaRPr lang="es-ES" sz="2800" dirty="0">
              <a:latin typeface="+mj-lt"/>
              <a:cs typeface="+mn-cs"/>
            </a:endParaRPr>
          </a:p>
          <a:p>
            <a:pPr algn="just" fontAlgn="auto">
              <a:spcBef>
                <a:spcPts val="0"/>
              </a:spcBef>
              <a:spcAft>
                <a:spcPts val="0"/>
              </a:spcAft>
              <a:defRPr/>
            </a:pPr>
            <a:r>
              <a:rPr lang="es-ES" sz="2800" dirty="0">
                <a:latin typeface="+mj-lt"/>
                <a:cs typeface="+mn-cs"/>
              </a:rPr>
              <a:t>Permite clasificar los defectos en </a:t>
            </a:r>
            <a:r>
              <a:rPr lang="es-ES" sz="2800" dirty="0" err="1">
                <a:latin typeface="+mj-lt"/>
                <a:cs typeface="+mn-cs"/>
              </a:rPr>
              <a:t>protan</a:t>
            </a:r>
            <a:r>
              <a:rPr lang="es-ES" sz="2800" dirty="0">
                <a:latin typeface="+mj-lt"/>
                <a:cs typeface="+mn-cs"/>
              </a:rPr>
              <a:t> y </a:t>
            </a:r>
            <a:r>
              <a:rPr lang="es-ES" sz="2800" dirty="0" err="1">
                <a:latin typeface="+mj-lt"/>
                <a:cs typeface="+mn-cs"/>
              </a:rPr>
              <a:t>deutan</a:t>
            </a:r>
            <a:r>
              <a:rPr lang="es-ES" sz="2800" dirty="0">
                <a:latin typeface="+mj-lt"/>
                <a:cs typeface="+mn-cs"/>
              </a:rPr>
              <a:t>. </a:t>
            </a:r>
          </a:p>
          <a:p>
            <a:pPr algn="just" fontAlgn="auto">
              <a:spcBef>
                <a:spcPts val="0"/>
              </a:spcBef>
              <a:spcAft>
                <a:spcPts val="0"/>
              </a:spcAft>
              <a:defRPr/>
            </a:pPr>
            <a:r>
              <a:rPr lang="es-ES" sz="2800" dirty="0">
                <a:latin typeface="+mj-lt"/>
                <a:cs typeface="+mn-cs"/>
              </a:rPr>
              <a:t>Pueden ser de 2 tipos:</a:t>
            </a:r>
          </a:p>
          <a:p>
            <a:pPr algn="just" fontAlgn="auto">
              <a:spcBef>
                <a:spcPts val="0"/>
              </a:spcBef>
              <a:spcAft>
                <a:spcPts val="0"/>
              </a:spcAft>
              <a:defRPr/>
            </a:pPr>
            <a:r>
              <a:rPr lang="es-ES" sz="2800" dirty="0">
                <a:latin typeface="+mj-lt"/>
                <a:cs typeface="+mn-cs"/>
              </a:rPr>
              <a:t>PROTÁNICO: </a:t>
            </a:r>
            <a:r>
              <a:rPr lang="es-ES" sz="2800" dirty="0" err="1">
                <a:latin typeface="+mj-lt"/>
                <a:cs typeface="+mn-cs"/>
              </a:rPr>
              <a:t>PROTANOPíA</a:t>
            </a:r>
            <a:r>
              <a:rPr lang="es-ES" sz="2800" dirty="0">
                <a:latin typeface="+mj-lt"/>
                <a:cs typeface="+mn-cs"/>
              </a:rPr>
              <a:t> O PROTANOMALÍA.</a:t>
            </a:r>
          </a:p>
          <a:p>
            <a:pPr algn="just" fontAlgn="auto">
              <a:spcBef>
                <a:spcPts val="0"/>
              </a:spcBef>
              <a:spcAft>
                <a:spcPts val="0"/>
              </a:spcAft>
              <a:defRPr/>
            </a:pPr>
            <a:r>
              <a:rPr lang="es-ES" sz="2800" dirty="0">
                <a:latin typeface="+mj-lt"/>
                <a:cs typeface="+mn-cs"/>
              </a:rPr>
              <a:t>DEUTÁNICO: DEUTERANOPÍA O DEUTERANOMALÍA.</a:t>
            </a:r>
          </a:p>
          <a:p>
            <a:pPr fontAlgn="auto">
              <a:spcBef>
                <a:spcPts val="0"/>
              </a:spcBef>
              <a:spcAft>
                <a:spcPts val="0"/>
              </a:spcAft>
              <a:defRPr/>
            </a:pPr>
            <a:endParaRPr lang="es-ES" sz="2800" dirty="0">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a:p>
            <a:pPr fontAlgn="auto">
              <a:spcBef>
                <a:spcPts val="0"/>
              </a:spcBef>
              <a:spcAft>
                <a:spcPts val="0"/>
              </a:spcAft>
              <a:defRPr/>
            </a:pPr>
            <a:endParaRPr lang="es-ES" dirty="0">
              <a:latin typeface="+mn-lt"/>
              <a:cs typeface="+mn-cs"/>
            </a:endParaRPr>
          </a:p>
        </p:txBody>
      </p:sp>
      <p:sp>
        <p:nvSpPr>
          <p:cNvPr id="16387" name="2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AA1107C-99A1-4913-8C56-A9A3FB4C3533}" type="slidenum">
              <a:rPr lang="es-ES" smtClean="0"/>
              <a:pPr fontAlgn="base">
                <a:spcBef>
                  <a:spcPct val="0"/>
                </a:spcBef>
                <a:spcAft>
                  <a:spcPct val="0"/>
                </a:spcAft>
                <a:defRPr/>
              </a:pPr>
              <a:t>40</a:t>
            </a:fld>
            <a:endParaRPr lang="es-ES" smtClean="0"/>
          </a:p>
        </p:txBody>
      </p:sp>
      <p:sp>
        <p:nvSpPr>
          <p:cNvPr id="16388" name="4 Marcador de pie de página"/>
          <p:cNvSpPr>
            <a:spLocks noGrp="1"/>
          </p:cNvSpPr>
          <p:nvPr>
            <p:ph type="ftr" sz="quarter" idx="11"/>
          </p:nvPr>
        </p:nvSpPr>
        <p:spPr bwMode="auto">
          <a:xfrm>
            <a:off x="4379913" y="6408738"/>
            <a:ext cx="336073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4120631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CuadroTexto"/>
          <p:cNvSpPr txBox="1">
            <a:spLocks noChangeArrowheads="1"/>
          </p:cNvSpPr>
          <p:nvPr/>
        </p:nvSpPr>
        <p:spPr bwMode="auto">
          <a:xfrm>
            <a:off x="468313" y="404813"/>
            <a:ext cx="80645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3200" b="1" u="sng">
                <a:latin typeface="Lucida Sans Unicode" pitchFamily="34" charset="0"/>
              </a:rPr>
              <a:t>UTILIZACIÓN DEL TEST:</a:t>
            </a:r>
          </a:p>
          <a:p>
            <a:pPr eaLnBrk="1" hangingPunct="1"/>
            <a:endParaRPr lang="es-ES" b="1" u="sng">
              <a:latin typeface="Lucida Sans Unicode" pitchFamily="34" charset="0"/>
            </a:endParaRPr>
          </a:p>
          <a:p>
            <a:pPr eaLnBrk="1" hangingPunct="1"/>
            <a:r>
              <a:rPr lang="es-ES" b="1">
                <a:latin typeface="Lucida Sans Unicode" pitchFamily="34" charset="0"/>
              </a:rPr>
              <a:t>La luz: iluminante c (luz natural)</a:t>
            </a:r>
          </a:p>
          <a:p>
            <a:pPr eaLnBrk="1" hangingPunct="1"/>
            <a:r>
              <a:rPr lang="es-ES">
                <a:latin typeface="Lucida Sans Unicode" pitchFamily="34" charset="0"/>
              </a:rPr>
              <a:t>La lámpara MacBeth Easel. En caso de no contar con ella: la natural (no directa sobre la lámina), ó luz artificial que sea lo mas parecida a la luz natural y que pueda reproducirse a lo largo del tiempo.</a:t>
            </a:r>
          </a:p>
          <a:p>
            <a:pPr eaLnBrk="1" hangingPunct="1"/>
            <a:endParaRPr lang="es-ES">
              <a:latin typeface="Lucida Sans Unicode" pitchFamily="34" charset="0"/>
            </a:endParaRPr>
          </a:p>
          <a:p>
            <a:pPr eaLnBrk="1" hangingPunct="1"/>
            <a:r>
              <a:rPr lang="es-ES" b="1">
                <a:latin typeface="Lucida Sans Unicode" pitchFamily="34" charset="0"/>
              </a:rPr>
              <a:t>Distancia de posicionamiento de las láminas:</a:t>
            </a:r>
          </a:p>
          <a:p>
            <a:pPr eaLnBrk="1" hangingPunct="1"/>
            <a:r>
              <a:rPr lang="es-ES">
                <a:latin typeface="Lucida Sans Unicode" pitchFamily="34" charset="0"/>
              </a:rPr>
              <a:t>0, 66m o 0,75m, el plano del papel debe estar perpendicular a la línea de visión del paciente.</a:t>
            </a:r>
          </a:p>
          <a:p>
            <a:pPr eaLnBrk="1" hangingPunct="1"/>
            <a:endParaRPr lang="es-ES">
              <a:latin typeface="Lucida Sans Unicode" pitchFamily="34" charset="0"/>
            </a:endParaRPr>
          </a:p>
          <a:p>
            <a:pPr eaLnBrk="1" hangingPunct="1"/>
            <a:r>
              <a:rPr lang="es-ES" b="1">
                <a:latin typeface="Lucida Sans Unicode" pitchFamily="34" charset="0"/>
              </a:rPr>
              <a:t>Tiempo de muestra:</a:t>
            </a:r>
          </a:p>
          <a:p>
            <a:pPr eaLnBrk="1" hangingPunct="1"/>
            <a:r>
              <a:rPr lang="es-ES">
                <a:latin typeface="Lucida Sans Unicode" pitchFamily="34" charset="0"/>
              </a:rPr>
              <a:t>2- 4 segundos máximo, con las láminas 1 a 24. (Ambas ediciones)</a:t>
            </a:r>
          </a:p>
          <a:p>
            <a:pPr eaLnBrk="1" hangingPunct="1"/>
            <a:r>
              <a:rPr lang="es-ES">
                <a:latin typeface="Lucida Sans Unicode" pitchFamily="34" charset="0"/>
              </a:rPr>
              <a:t>Si el paciente no lee los números se pasa a las láminas 25 a 38 (Test de 38 láminas).</a:t>
            </a:r>
          </a:p>
          <a:p>
            <a:pPr eaLnBrk="1" hangingPunct="1"/>
            <a:r>
              <a:rPr lang="es-ES">
                <a:latin typeface="Lucida Sans Unicode" pitchFamily="34" charset="0"/>
              </a:rPr>
              <a:t>En este caso el paciente debe trazar las líneas sinuosas entre las dos x. Cada trazado debe completarse en 10 seg.</a:t>
            </a:r>
          </a:p>
          <a:p>
            <a:pPr eaLnBrk="1" hangingPunct="1"/>
            <a:endParaRPr lang="es-ES">
              <a:latin typeface="Lucida Sans Unicode" pitchFamily="34" charset="0"/>
            </a:endParaRPr>
          </a:p>
          <a:p>
            <a:pPr eaLnBrk="1" hangingPunct="1"/>
            <a:r>
              <a:rPr lang="es-ES" b="1">
                <a:latin typeface="Lucida Sans Unicode" pitchFamily="34" charset="0"/>
              </a:rPr>
              <a:t>Se deben usar la corrección del paciente.</a:t>
            </a:r>
          </a:p>
          <a:p>
            <a:pPr eaLnBrk="1" hangingPunct="1"/>
            <a:endParaRPr lang="es-ES">
              <a:latin typeface="Lucida Sans Unicode" pitchFamily="34" charset="0"/>
            </a:endParaRPr>
          </a:p>
        </p:txBody>
      </p:sp>
      <p:pic>
        <p:nvPicPr>
          <p:cNvPr id="18435" name="2 Imagen" descr="lamina ishihara abstra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54538"/>
            <a:ext cx="23050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4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7BB6AAD-D2CB-48FC-8203-FB0CBA79978C}" type="slidenum">
              <a:rPr lang="es-ES" smtClean="0"/>
              <a:pPr fontAlgn="base">
                <a:spcBef>
                  <a:spcPct val="0"/>
                </a:spcBef>
                <a:spcAft>
                  <a:spcPct val="0"/>
                </a:spcAft>
                <a:defRPr/>
              </a:pPr>
              <a:t>41</a:t>
            </a:fld>
            <a:endParaRPr lang="es-ES" smtClean="0"/>
          </a:p>
        </p:txBody>
      </p:sp>
      <p:sp>
        <p:nvSpPr>
          <p:cNvPr id="18437" name="5 Marcador de pie de página"/>
          <p:cNvSpPr>
            <a:spLocks noGrp="1"/>
          </p:cNvSpPr>
          <p:nvPr>
            <p:ph type="ftr" sz="quarter" idx="11"/>
          </p:nvPr>
        </p:nvSpPr>
        <p:spPr bwMode="auto">
          <a:xfrm>
            <a:off x="2987675" y="6408738"/>
            <a:ext cx="3287713"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2148386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CuadroTexto"/>
          <p:cNvSpPr txBox="1">
            <a:spLocks noChangeArrowheads="1"/>
          </p:cNvSpPr>
          <p:nvPr/>
        </p:nvSpPr>
        <p:spPr bwMode="auto">
          <a:xfrm>
            <a:off x="539750" y="206375"/>
            <a:ext cx="799306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3200" b="1" u="sng">
                <a:latin typeface="Lucida Sans Unicode" pitchFamily="34" charset="0"/>
              </a:rPr>
              <a:t>Procedimiento:</a:t>
            </a:r>
          </a:p>
          <a:p>
            <a:pPr eaLnBrk="1" hangingPunct="1"/>
            <a:r>
              <a:rPr lang="es-ES">
                <a:latin typeface="Lucida Sans Unicode" pitchFamily="34" charset="0"/>
              </a:rPr>
              <a:t>Se le toma la AV.</a:t>
            </a:r>
          </a:p>
          <a:p>
            <a:pPr eaLnBrk="1" hangingPunct="1"/>
            <a:r>
              <a:rPr lang="es-ES">
                <a:latin typeface="Lucida Sans Unicode" pitchFamily="34" charset="0"/>
              </a:rPr>
              <a:t>Se sienta al paciente con la luz adecuada.</a:t>
            </a:r>
          </a:p>
          <a:p>
            <a:pPr eaLnBrk="1" hangingPunct="1"/>
            <a:r>
              <a:rPr lang="es-ES">
                <a:latin typeface="Lucida Sans Unicode" pitchFamily="34" charset="0"/>
              </a:rPr>
              <a:t>Se le explica que la prueba consiste en nombrar en número que ve en el círculo coloreado. Si no diferencia ninguno también debe decirlo.</a:t>
            </a:r>
          </a:p>
          <a:p>
            <a:pPr eaLnBrk="1" hangingPunct="1"/>
            <a:r>
              <a:rPr lang="es-ES">
                <a:latin typeface="Lucida Sans Unicode" pitchFamily="34" charset="0"/>
              </a:rPr>
              <a:t>Si se pasa a las láminas con los caminos se le indicia al paciente que debe trazar con un pincel, o algo que no dañe la lámina, el camino que une las dos x que se ubican por fuera del círculo.</a:t>
            </a:r>
          </a:p>
          <a:p>
            <a:pPr eaLnBrk="1" hangingPunct="1"/>
            <a:r>
              <a:rPr lang="es-ES">
                <a:latin typeface="Lucida Sans Unicode" pitchFamily="34" charset="0"/>
              </a:rPr>
              <a:t>No debe tocar la lámina.</a:t>
            </a:r>
          </a:p>
          <a:p>
            <a:pPr eaLnBrk="1" hangingPunct="1"/>
            <a:endParaRPr lang="es-ES">
              <a:latin typeface="Lucida Sans Unicode" pitchFamily="34" charset="0"/>
            </a:endParaRPr>
          </a:p>
        </p:txBody>
      </p:sp>
      <p:sp>
        <p:nvSpPr>
          <p:cNvPr id="19459" name="5 CuadroTexto"/>
          <p:cNvSpPr txBox="1">
            <a:spLocks noChangeArrowheads="1"/>
          </p:cNvSpPr>
          <p:nvPr/>
        </p:nvSpPr>
        <p:spPr bwMode="auto">
          <a:xfrm>
            <a:off x="539750" y="2943225"/>
            <a:ext cx="799306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3200" b="1" u="sng">
                <a:latin typeface="Lucida Sans Unicode" pitchFamily="34" charset="0"/>
              </a:rPr>
              <a:t>Análisis de los resultados:</a:t>
            </a:r>
          </a:p>
          <a:p>
            <a:pPr eaLnBrk="1" hangingPunct="1"/>
            <a:endParaRPr lang="es-ES" b="1" u="sng">
              <a:latin typeface="Lucida Sans Unicode" pitchFamily="34" charset="0"/>
            </a:endParaRPr>
          </a:p>
          <a:p>
            <a:pPr eaLnBrk="1" hangingPunct="1"/>
            <a:r>
              <a:rPr lang="es-ES">
                <a:latin typeface="Lucida Sans Unicode" pitchFamily="34" charset="0"/>
              </a:rPr>
              <a:t>De las 38 láminas, 25 contienen números y 13 contienen caminos (para los pacientes que no puedan o sepan descifrar los números). </a:t>
            </a:r>
          </a:p>
          <a:p>
            <a:pPr eaLnBrk="1" hangingPunct="1"/>
            <a:endParaRPr lang="es-ES">
              <a:latin typeface="Lucida Sans Unicode" pitchFamily="34" charset="0"/>
            </a:endParaRPr>
          </a:p>
          <a:p>
            <a:pPr eaLnBrk="1" hangingPunct="1"/>
            <a:r>
              <a:rPr lang="es-ES">
                <a:latin typeface="Lucida Sans Unicode" pitchFamily="34" charset="0"/>
              </a:rPr>
              <a:t>Si las respuestas correctas son 17 láminas o más consideramos que el paciente tiene una visión cromática normal. </a:t>
            </a:r>
          </a:p>
          <a:p>
            <a:pPr eaLnBrk="1" hangingPunct="1"/>
            <a:endParaRPr lang="es-ES">
              <a:latin typeface="Lucida Sans Unicode" pitchFamily="34" charset="0"/>
            </a:endParaRPr>
          </a:p>
          <a:p>
            <a:pPr eaLnBrk="1" hangingPunct="1"/>
            <a:r>
              <a:rPr lang="es-ES">
                <a:latin typeface="Lucida Sans Unicode" pitchFamily="34" charset="0"/>
              </a:rPr>
              <a:t>Si solo pudo descifrar correctamente 13 o menos láminas se considera que tiene una visión cromática deficiente.</a:t>
            </a:r>
          </a:p>
        </p:txBody>
      </p:sp>
      <p:sp>
        <p:nvSpPr>
          <p:cNvPr id="19460" name="3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66CC0-93F4-4EDF-BCE5-94BAC64FD7CE}" type="slidenum">
              <a:rPr lang="es-ES" smtClean="0"/>
              <a:pPr fontAlgn="base">
                <a:spcBef>
                  <a:spcPct val="0"/>
                </a:spcBef>
                <a:spcAft>
                  <a:spcPct val="0"/>
                </a:spcAft>
                <a:defRPr/>
              </a:pPr>
              <a:t>42</a:t>
            </a:fld>
            <a:endParaRPr lang="es-ES" smtClean="0"/>
          </a:p>
        </p:txBody>
      </p:sp>
      <p:sp>
        <p:nvSpPr>
          <p:cNvPr id="19461" name="6 Marcador de pie de página"/>
          <p:cNvSpPr>
            <a:spLocks noGrp="1"/>
          </p:cNvSpPr>
          <p:nvPr>
            <p:ph type="ftr" sz="quarter" idx="11"/>
          </p:nvPr>
        </p:nvSpPr>
        <p:spPr bwMode="auto">
          <a:xfrm>
            <a:off x="4379913" y="6408738"/>
            <a:ext cx="3287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3005202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386642"/>
            <a:ext cx="6948264" cy="1754326"/>
          </a:xfrm>
          <a:prstGeom prst="rect">
            <a:avLst/>
          </a:prstGeom>
          <a:noFill/>
        </p:spPr>
        <p:txBody>
          <a:bodyPr>
            <a:spAutoFit/>
          </a:bodyPr>
          <a:lstStyle/>
          <a:p>
            <a:pPr algn="ctr" fontAlgn="auto">
              <a:spcBef>
                <a:spcPts val="0"/>
              </a:spcBef>
              <a:spcAft>
                <a:spcPts val="0"/>
              </a:spcAft>
              <a:defRPr/>
            </a:pPr>
            <a:r>
              <a:rPr lang="es-ES" sz="5400"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The</a:t>
            </a:r>
            <a:r>
              <a:rPr lang="es-ES" sz="5400"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 </a:t>
            </a:r>
            <a:r>
              <a:rPr lang="es-ES" sz="5400"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Lanthony</a:t>
            </a:r>
            <a:r>
              <a:rPr lang="es-ES" sz="5400"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 </a:t>
            </a:r>
            <a:r>
              <a:rPr lang="es-ES" sz="5400"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Tritan</a:t>
            </a:r>
            <a:r>
              <a:rPr lang="es-ES" sz="5400"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 </a:t>
            </a:r>
            <a:r>
              <a:rPr lang="es-ES" sz="5400" spc="100" dirty="0" err="1">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Album</a:t>
            </a:r>
            <a:r>
              <a:rPr lang="es-ES" sz="5400" spc="100" dirty="0">
                <a:ln w="18000">
                  <a:solidFill>
                    <a:schemeClr val="accent1">
                      <a:satMod val="200000"/>
                      <a:tint val="72000"/>
                    </a:schemeClr>
                  </a:solidFill>
                  <a:prstDash val="solid"/>
                </a:ln>
                <a:solidFill>
                  <a:schemeClr val="tx1">
                    <a:alpha val="5700"/>
                  </a:schemeClr>
                </a:solidFill>
                <a:effectLst>
                  <a:outerShdw blurRad="25000" dist="20000" dir="16020000" algn="tl">
                    <a:schemeClr val="accent1">
                      <a:satMod val="200000"/>
                      <a:shade val="1000"/>
                      <a:alpha val="60000"/>
                    </a:schemeClr>
                  </a:outerShdw>
                </a:effectLst>
                <a:latin typeface="+mn-lt"/>
                <a:cs typeface="+mn-cs"/>
              </a:rPr>
              <a:t>. </a:t>
            </a:r>
          </a:p>
        </p:txBody>
      </p:sp>
      <p:sp>
        <p:nvSpPr>
          <p:cNvPr id="21507" name="2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EDC325-E023-4566-9ABE-6DAE9A07A78F}" type="slidenum">
              <a:rPr lang="es-ES" smtClean="0"/>
              <a:pPr fontAlgn="base">
                <a:spcBef>
                  <a:spcPct val="0"/>
                </a:spcBef>
                <a:spcAft>
                  <a:spcPct val="0"/>
                </a:spcAft>
                <a:defRPr/>
              </a:pPr>
              <a:t>43</a:t>
            </a:fld>
            <a:endParaRPr lang="es-ES" smtClean="0"/>
          </a:p>
        </p:txBody>
      </p:sp>
      <p:sp>
        <p:nvSpPr>
          <p:cNvPr id="21508" name="4 Marcador de pie de página"/>
          <p:cNvSpPr>
            <a:spLocks noGrp="1"/>
          </p:cNvSpPr>
          <p:nvPr>
            <p:ph type="ftr" sz="quarter" idx="11"/>
          </p:nvPr>
        </p:nvSpPr>
        <p:spPr bwMode="auto">
          <a:xfrm>
            <a:off x="4379913" y="6408738"/>
            <a:ext cx="3287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167892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395288" y="692150"/>
            <a:ext cx="7993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dirty="0">
                <a:latin typeface="Lucida Sans Unicode" pitchFamily="34" charset="0"/>
              </a:rPr>
              <a:t>Este test también pertenece a los test de confusión con láminas </a:t>
            </a:r>
            <a:r>
              <a:rPr lang="es-ES" dirty="0" err="1">
                <a:latin typeface="Lucida Sans Unicode" pitchFamily="34" charset="0"/>
              </a:rPr>
              <a:t>pseudoisocromáticas</a:t>
            </a:r>
            <a:r>
              <a:rPr lang="es-ES" dirty="0">
                <a:latin typeface="Lucida Sans Unicode" pitchFamily="34" charset="0"/>
              </a:rPr>
              <a:t> e identifica los defectos </a:t>
            </a:r>
            <a:r>
              <a:rPr lang="es-ES" b="1" dirty="0">
                <a:latin typeface="Lucida Sans Unicode" pitchFamily="34" charset="0"/>
              </a:rPr>
              <a:t>congénitos </a:t>
            </a:r>
            <a:r>
              <a:rPr lang="es-ES" b="1" dirty="0" err="1">
                <a:latin typeface="Lucida Sans Unicode" pitchFamily="34" charset="0"/>
              </a:rPr>
              <a:t>tritan</a:t>
            </a:r>
            <a:r>
              <a:rPr lang="es-ES" b="1" dirty="0">
                <a:latin typeface="Lucida Sans Unicode" pitchFamily="34" charset="0"/>
              </a:rPr>
              <a:t> y defectos adquiridos Tipo III. </a:t>
            </a:r>
          </a:p>
          <a:p>
            <a:pPr eaLnBrk="1" hangingPunct="1"/>
            <a:endParaRPr lang="es-ES" b="1" dirty="0">
              <a:latin typeface="Lucida Sans Unicode" pitchFamily="34" charset="0"/>
            </a:endParaRPr>
          </a:p>
          <a:p>
            <a:pPr eaLnBrk="1" hangingPunct="1"/>
            <a:r>
              <a:rPr lang="es-ES" dirty="0">
                <a:latin typeface="Lucida Sans Unicode" pitchFamily="34" charset="0"/>
              </a:rPr>
              <a:t>El test consiste en un cuadrado de puntos grises con diferente luminosidad; en una esquina de este cuadrado se encuentra otro cuadrado con puntos púrpura.</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97200"/>
            <a:ext cx="43291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565400"/>
            <a:ext cx="291782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Elipse"/>
          <p:cNvSpPr/>
          <p:nvPr/>
        </p:nvSpPr>
        <p:spPr>
          <a:xfrm>
            <a:off x="2843213" y="3573463"/>
            <a:ext cx="792162"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Flecha derecha"/>
          <p:cNvSpPr/>
          <p:nvPr/>
        </p:nvSpPr>
        <p:spPr>
          <a:xfrm>
            <a:off x="4067175" y="3860800"/>
            <a:ext cx="1368425" cy="431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Elipse"/>
          <p:cNvSpPr/>
          <p:nvPr/>
        </p:nvSpPr>
        <p:spPr>
          <a:xfrm>
            <a:off x="7235825" y="3500438"/>
            <a:ext cx="1152525" cy="1223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536" name="12 CuadroTexto"/>
          <p:cNvSpPr txBox="1">
            <a:spLocks noChangeArrowheads="1"/>
          </p:cNvSpPr>
          <p:nvPr/>
        </p:nvSpPr>
        <p:spPr bwMode="auto">
          <a:xfrm>
            <a:off x="1116013" y="5373688"/>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atin typeface="Lucida Sans Unicode" pitchFamily="34" charset="0"/>
              </a:rPr>
              <a:t>Lámina 1</a:t>
            </a:r>
          </a:p>
        </p:txBody>
      </p:sp>
      <p:sp>
        <p:nvSpPr>
          <p:cNvPr id="22537" name="8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3ADB7FA-01CA-47CE-BA2B-EEB82198327F}" type="slidenum">
              <a:rPr lang="es-ES" smtClean="0"/>
              <a:pPr fontAlgn="base">
                <a:spcBef>
                  <a:spcPct val="0"/>
                </a:spcBef>
                <a:spcAft>
                  <a:spcPct val="0"/>
                </a:spcAft>
                <a:defRPr/>
              </a:pPr>
              <a:t>44</a:t>
            </a:fld>
            <a:endParaRPr lang="es-ES" smtClean="0"/>
          </a:p>
        </p:txBody>
      </p:sp>
      <p:sp>
        <p:nvSpPr>
          <p:cNvPr id="22538" name="13 Marcador de pie de página"/>
          <p:cNvSpPr>
            <a:spLocks noGrp="1"/>
          </p:cNvSpPr>
          <p:nvPr>
            <p:ph type="ftr" sz="quarter" idx="11"/>
          </p:nvPr>
        </p:nvSpPr>
        <p:spPr bwMode="auto">
          <a:xfrm>
            <a:off x="4379913" y="6408738"/>
            <a:ext cx="3287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1591040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CuadroTexto"/>
          <p:cNvSpPr txBox="1">
            <a:spLocks noChangeArrowheads="1"/>
          </p:cNvSpPr>
          <p:nvPr/>
        </p:nvSpPr>
        <p:spPr bwMode="auto">
          <a:xfrm>
            <a:off x="468313" y="765175"/>
            <a:ext cx="835183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a:latin typeface="Lucida Sans Unicode" pitchFamily="34" charset="0"/>
              </a:rPr>
              <a:t>El álbum tiene 6 láminas (de la 0 a la 5): </a:t>
            </a:r>
            <a:r>
              <a:rPr lang="es-ES">
                <a:latin typeface="Lucida Sans Unicode" pitchFamily="34" charset="0"/>
              </a:rPr>
              <a:t>la </a:t>
            </a:r>
            <a:r>
              <a:rPr lang="es-ES" u="sng">
                <a:latin typeface="Lucida Sans Unicode" pitchFamily="34" charset="0"/>
              </a:rPr>
              <a:t>lámina nº 0 </a:t>
            </a:r>
            <a:r>
              <a:rPr lang="es-ES">
                <a:latin typeface="Lucida Sans Unicode" pitchFamily="34" charset="0"/>
              </a:rPr>
              <a:t>contiene un cuadrado naranja como demostración (todos los sujetos lo pueden ver).</a:t>
            </a:r>
          </a:p>
          <a:p>
            <a:pPr eaLnBrk="1" hangingPunct="1"/>
            <a:endParaRPr lang="es-ES">
              <a:latin typeface="Lucida Sans Unicode" pitchFamily="34" charset="0"/>
            </a:endParaRPr>
          </a:p>
          <a:p>
            <a:pPr eaLnBrk="1" hangingPunct="1"/>
            <a:r>
              <a:rPr lang="es-ES">
                <a:latin typeface="Lucida Sans Unicode" pitchFamily="34" charset="0"/>
              </a:rPr>
              <a:t>Las </a:t>
            </a:r>
            <a:r>
              <a:rPr lang="es-ES" u="sng">
                <a:latin typeface="Lucida Sans Unicode" pitchFamily="34" charset="0"/>
              </a:rPr>
              <a:t>láminas de la 1 a la 5 </a:t>
            </a:r>
            <a:r>
              <a:rPr lang="es-ES">
                <a:latin typeface="Lucida Sans Unicode" pitchFamily="34" charset="0"/>
              </a:rPr>
              <a:t>contienen </a:t>
            </a:r>
            <a:r>
              <a:rPr lang="es-ES" b="1">
                <a:latin typeface="Lucida Sans Unicode" pitchFamily="34" charset="0"/>
              </a:rPr>
              <a:t>el cuadrado púrpura cuya saturación va disminuyendo a medida que pasan las láminas</a:t>
            </a:r>
            <a:r>
              <a:rPr lang="es-ES">
                <a:latin typeface="Lucida Sans Unicode" pitchFamily="34" charset="0"/>
              </a:rPr>
              <a:t>, de modo que </a:t>
            </a:r>
            <a:r>
              <a:rPr lang="es-ES" b="1" u="sng">
                <a:latin typeface="Lucida Sans Unicode" pitchFamily="34" charset="0"/>
              </a:rPr>
              <a:t>esta prueba puede identificar el grado del defecto.</a:t>
            </a:r>
            <a:r>
              <a:rPr lang="es-ES">
                <a:latin typeface="Lucida Sans Unicode" pitchFamily="34" charset="0"/>
              </a:rPr>
              <a:t> </a:t>
            </a:r>
          </a:p>
          <a:p>
            <a:pPr eaLnBrk="1" hangingPunct="1"/>
            <a:endParaRPr lang="es-ES">
              <a:latin typeface="Lucida Sans Unicode" pitchFamily="34" charset="0"/>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417888"/>
            <a:ext cx="42132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860675"/>
            <a:ext cx="296068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Elipse"/>
          <p:cNvSpPr/>
          <p:nvPr/>
        </p:nvSpPr>
        <p:spPr>
          <a:xfrm>
            <a:off x="2771775" y="3933825"/>
            <a:ext cx="720725"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Flecha derecha"/>
          <p:cNvSpPr/>
          <p:nvPr/>
        </p:nvSpPr>
        <p:spPr>
          <a:xfrm>
            <a:off x="3779838" y="4149725"/>
            <a:ext cx="1655762" cy="2873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559" name="11 CuadroTexto"/>
          <p:cNvSpPr txBox="1">
            <a:spLocks noChangeArrowheads="1"/>
          </p:cNvSpPr>
          <p:nvPr/>
        </p:nvSpPr>
        <p:spPr bwMode="auto">
          <a:xfrm>
            <a:off x="971550" y="5589588"/>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atin typeface="Lucida Sans Unicode" pitchFamily="34" charset="0"/>
              </a:rPr>
              <a:t>Figura 5</a:t>
            </a:r>
          </a:p>
        </p:txBody>
      </p:sp>
      <p:sp>
        <p:nvSpPr>
          <p:cNvPr id="23560" name="7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8C97F-9ABE-4CFA-874E-1B9B9FDBCEED}" type="slidenum">
              <a:rPr lang="es-ES" smtClean="0"/>
              <a:pPr fontAlgn="base">
                <a:spcBef>
                  <a:spcPct val="0"/>
                </a:spcBef>
                <a:spcAft>
                  <a:spcPct val="0"/>
                </a:spcAft>
                <a:defRPr/>
              </a:pPr>
              <a:t>45</a:t>
            </a:fld>
            <a:endParaRPr lang="es-ES" smtClean="0"/>
          </a:p>
        </p:txBody>
      </p:sp>
    </p:spTree>
    <p:extLst>
      <p:ext uri="{BB962C8B-B14F-4D97-AF65-F5344CB8AC3E}">
        <p14:creationId xmlns:p14="http://schemas.microsoft.com/office/powerpoint/2010/main" val="2640837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lvl="0" indent="0" fontAlgn="base">
              <a:spcBef>
                <a:spcPct val="0"/>
              </a:spcBef>
              <a:spcAft>
                <a:spcPct val="0"/>
              </a:spcAft>
              <a:buClrTx/>
              <a:buSzTx/>
              <a:buNone/>
            </a:pPr>
            <a:r>
              <a:rPr lang="es-ES" sz="3200" b="1" u="sng" dirty="0">
                <a:solidFill>
                  <a:prstClr val="black"/>
                </a:solidFill>
                <a:latin typeface="Lucida Sans Unicode" pitchFamily="34" charset="0"/>
                <a:cs typeface="Arial" charset="0"/>
              </a:rPr>
              <a:t>Procedimiento:</a:t>
            </a:r>
          </a:p>
          <a:p>
            <a:pPr marL="0" lvl="0" indent="0" fontAlgn="base">
              <a:spcBef>
                <a:spcPct val="0"/>
              </a:spcBef>
              <a:spcAft>
                <a:spcPct val="0"/>
              </a:spcAft>
              <a:buClrTx/>
              <a:buSzTx/>
              <a:buNone/>
            </a:pPr>
            <a:r>
              <a:rPr lang="es-ES" sz="1800" dirty="0">
                <a:solidFill>
                  <a:prstClr val="black"/>
                </a:solidFill>
                <a:latin typeface="Lucida Sans Unicode" pitchFamily="34" charset="0"/>
                <a:cs typeface="Arial" charset="0"/>
              </a:rPr>
              <a:t>Se le toma la AV.</a:t>
            </a:r>
          </a:p>
          <a:p>
            <a:pPr marL="0" lvl="0" indent="0" fontAlgn="base">
              <a:spcBef>
                <a:spcPct val="0"/>
              </a:spcBef>
              <a:spcAft>
                <a:spcPct val="0"/>
              </a:spcAft>
              <a:buClrTx/>
              <a:buSzTx/>
              <a:buNone/>
            </a:pPr>
            <a:r>
              <a:rPr lang="es-ES" sz="1800" dirty="0">
                <a:solidFill>
                  <a:prstClr val="black"/>
                </a:solidFill>
                <a:latin typeface="Lucida Sans Unicode" pitchFamily="34" charset="0"/>
                <a:cs typeface="Arial" charset="0"/>
              </a:rPr>
              <a:t>Se sienta al paciente con la luz adecuada.</a:t>
            </a:r>
          </a:p>
          <a:p>
            <a:pPr marL="0" lvl="0" indent="0" fontAlgn="base">
              <a:spcBef>
                <a:spcPct val="0"/>
              </a:spcBef>
              <a:spcAft>
                <a:spcPct val="0"/>
              </a:spcAft>
              <a:buClrTx/>
              <a:buSzTx/>
              <a:buNone/>
            </a:pPr>
            <a:r>
              <a:rPr lang="es-ES" sz="1800" dirty="0">
                <a:solidFill>
                  <a:prstClr val="black"/>
                </a:solidFill>
                <a:latin typeface="Lucida Sans Unicode" pitchFamily="34" charset="0"/>
                <a:cs typeface="Arial" charset="0"/>
              </a:rPr>
              <a:t>Se le explica que la prueba consiste en la identificación del cuadrado púrpura dentro del cuadrado gris más grande.</a:t>
            </a:r>
          </a:p>
          <a:p>
            <a:pPr marL="0" lvl="0" indent="0" fontAlgn="base">
              <a:spcBef>
                <a:spcPct val="0"/>
              </a:spcBef>
              <a:spcAft>
                <a:spcPct val="0"/>
              </a:spcAft>
              <a:buClrTx/>
              <a:buSzTx/>
              <a:buNone/>
            </a:pPr>
            <a:r>
              <a:rPr lang="es-ES" sz="1800" dirty="0">
                <a:solidFill>
                  <a:prstClr val="black"/>
                </a:solidFill>
                <a:latin typeface="Lucida Sans Unicode" pitchFamily="34" charset="0"/>
                <a:cs typeface="Arial" charset="0"/>
              </a:rPr>
              <a:t>Aclara que éste va a rotar su posición dentro del cuadrado mayor.</a:t>
            </a:r>
          </a:p>
          <a:p>
            <a:pPr marL="0" lvl="0" indent="0" fontAlgn="base">
              <a:spcBef>
                <a:spcPct val="0"/>
              </a:spcBef>
              <a:spcAft>
                <a:spcPct val="0"/>
              </a:spcAft>
              <a:buClrTx/>
              <a:buSzTx/>
              <a:buNone/>
            </a:pPr>
            <a:r>
              <a:rPr lang="es-ES" sz="1800" dirty="0">
                <a:solidFill>
                  <a:prstClr val="black"/>
                </a:solidFill>
                <a:latin typeface="Lucida Sans Unicode" pitchFamily="34" charset="0"/>
                <a:cs typeface="Arial" charset="0"/>
              </a:rPr>
              <a:t>No debe tocar la lámina.</a:t>
            </a:r>
          </a:p>
          <a:p>
            <a:pPr marL="0" lvl="0" indent="0" fontAlgn="base">
              <a:spcBef>
                <a:spcPct val="0"/>
              </a:spcBef>
              <a:spcAft>
                <a:spcPct val="0"/>
              </a:spcAft>
              <a:buClrTx/>
              <a:buSzTx/>
              <a:buNone/>
            </a:pPr>
            <a:r>
              <a:rPr lang="es-ES" sz="1800" dirty="0">
                <a:solidFill>
                  <a:prstClr val="black"/>
                </a:solidFill>
                <a:latin typeface="Lucida Sans Unicode" pitchFamily="34" charset="0"/>
                <a:cs typeface="Arial" charset="0"/>
              </a:rPr>
              <a:t>Se realiza de forma monocular, comenzando por el ojo de mejor visión.</a:t>
            </a:r>
          </a:p>
          <a:p>
            <a:endParaRPr lang="es-UY" dirty="0"/>
          </a:p>
        </p:txBody>
      </p:sp>
      <p:sp>
        <p:nvSpPr>
          <p:cNvPr id="3" name="2 Título"/>
          <p:cNvSpPr>
            <a:spLocks noGrp="1"/>
          </p:cNvSpPr>
          <p:nvPr>
            <p:ph type="title"/>
          </p:nvPr>
        </p:nvSpPr>
        <p:spPr/>
        <p:txBody>
          <a:bodyPr/>
          <a:lstStyle/>
          <a:p>
            <a:endParaRPr lang="es-UY"/>
          </a:p>
        </p:txBody>
      </p:sp>
    </p:spTree>
    <p:extLst>
      <p:ext uri="{BB962C8B-B14F-4D97-AF65-F5344CB8AC3E}">
        <p14:creationId xmlns:p14="http://schemas.microsoft.com/office/powerpoint/2010/main" val="797595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5" y="2636912"/>
            <a:ext cx="7489577" cy="1800200"/>
          </a:xfrm>
          <a:prstGeom prst="rect">
            <a:avLst/>
          </a:prstGeom>
          <a:noFill/>
        </p:spPr>
        <p:txBody>
          <a:bodyPr>
            <a:spAutoFit/>
          </a:bodyPr>
          <a:lstStyle/>
          <a:p>
            <a:pPr algn="ctr" fontAlgn="auto">
              <a:spcBef>
                <a:spcPts val="0"/>
              </a:spcBef>
              <a:spcAft>
                <a:spcPts val="0"/>
              </a:spcAft>
              <a:defRPr/>
            </a:pPr>
            <a:r>
              <a:rPr lang="es-ES" sz="5400"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Farnsworth</a:t>
            </a:r>
            <a:r>
              <a:rPr lang="es-ES" sz="5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 </a:t>
            </a:r>
            <a:r>
              <a:rPr lang="es-ES" sz="5400"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Munsell</a:t>
            </a:r>
            <a:r>
              <a:rPr lang="es-ES" sz="5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 100 </a:t>
            </a:r>
            <a:r>
              <a:rPr lang="es-ES" sz="5400"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Hue</a:t>
            </a:r>
            <a:r>
              <a:rPr lang="es-ES" sz="5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cs typeface="+mn-cs"/>
              </a:rPr>
              <a:t> Test</a:t>
            </a:r>
          </a:p>
        </p:txBody>
      </p:sp>
      <p:sp>
        <p:nvSpPr>
          <p:cNvPr id="26627" name="2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
        <p:nvSpPr>
          <p:cNvPr id="26628" name="4 Marcador de pie de página"/>
          <p:cNvSpPr>
            <a:spLocks noGrp="1"/>
          </p:cNvSpPr>
          <p:nvPr>
            <p:ph type="ftr" sz="quarter" idx="11"/>
          </p:nvPr>
        </p:nvSpPr>
        <p:spPr bwMode="auto">
          <a:xfrm>
            <a:off x="4379913" y="6408738"/>
            <a:ext cx="3216275"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867569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CuadroTexto"/>
          <p:cNvSpPr txBox="1">
            <a:spLocks noChangeArrowheads="1"/>
          </p:cNvSpPr>
          <p:nvPr/>
        </p:nvSpPr>
        <p:spPr bwMode="auto">
          <a:xfrm>
            <a:off x="468313" y="692150"/>
            <a:ext cx="77755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a:latin typeface="Lucida Sans Unicode" pitchFamily="34" charset="0"/>
              </a:rPr>
              <a:t>Esta dentro de los Test de clasificación.</a:t>
            </a:r>
          </a:p>
          <a:p>
            <a:pPr eaLnBrk="1" hangingPunct="1"/>
            <a:r>
              <a:rPr lang="es-ES" b="1" u="sng">
                <a:latin typeface="Lucida Sans Unicode" pitchFamily="34" charset="0"/>
              </a:rPr>
              <a:t>El FM-100 estudia la diferenciación del tono, manteniendo constante la saturación</a:t>
            </a:r>
            <a:r>
              <a:rPr lang="es-ES">
                <a:latin typeface="Lucida Sans Unicode" pitchFamily="34" charset="0"/>
              </a:rPr>
              <a:t>.</a:t>
            </a:r>
          </a:p>
          <a:p>
            <a:pPr eaLnBrk="1" hangingPunct="1"/>
            <a:r>
              <a:rPr lang="es-ES">
                <a:latin typeface="Lucida Sans Unicode" pitchFamily="34" charset="0"/>
              </a:rPr>
              <a:t>Pretende examinar la capacidad de discriminación de tonalidades de las personas normales y las pérdidas de discriminación de las personas con defectos cromáticos.</a:t>
            </a:r>
          </a:p>
          <a:p>
            <a:pPr eaLnBrk="1" hangingPunct="1"/>
            <a:endParaRPr lang="es-ES">
              <a:latin typeface="Lucida Sans Unicode" pitchFamily="34" charset="0"/>
            </a:endParaRPr>
          </a:p>
          <a:p>
            <a:pPr eaLnBrk="1" hangingPunct="1"/>
            <a:r>
              <a:rPr lang="es-ES">
                <a:latin typeface="Lucida Sans Unicode" pitchFamily="34" charset="0"/>
              </a:rPr>
              <a:t>Se compone de 85 fichas coloreadas, abarcando todo el círculo de colores de Munsell, agrupadas en 4 cajas. El color de cada ficha se diferencia de la siguiente por el mínimo discernible entre dos tonos.</a:t>
            </a:r>
          </a:p>
        </p:txBody>
      </p:sp>
      <p:pic>
        <p:nvPicPr>
          <p:cNvPr id="27651" name="4 Imagen" descr="fm 1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435350"/>
            <a:ext cx="39100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5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FA23764-FF1E-4209-8866-9D498A624C46}" type="slidenum">
              <a:rPr lang="es-ES" smtClean="0"/>
              <a:pPr fontAlgn="base">
                <a:spcBef>
                  <a:spcPct val="0"/>
                </a:spcBef>
                <a:spcAft>
                  <a:spcPct val="0"/>
                </a:spcAft>
                <a:defRPr/>
              </a:pPr>
              <a:t>48</a:t>
            </a:fld>
            <a:endParaRPr lang="es-ES" smtClean="0"/>
          </a:p>
        </p:txBody>
      </p:sp>
      <p:sp>
        <p:nvSpPr>
          <p:cNvPr id="27653" name="6 Marcador de pie de página"/>
          <p:cNvSpPr>
            <a:spLocks noGrp="1"/>
          </p:cNvSpPr>
          <p:nvPr>
            <p:ph type="ftr" sz="quarter" idx="11"/>
          </p:nvPr>
        </p:nvSpPr>
        <p:spPr bwMode="auto">
          <a:xfrm>
            <a:off x="4379913" y="6408738"/>
            <a:ext cx="336073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s-ES" dirty="0" smtClean="0"/>
              <a:t>.</a:t>
            </a:r>
          </a:p>
        </p:txBody>
      </p:sp>
    </p:spTree>
    <p:extLst>
      <p:ext uri="{BB962C8B-B14F-4D97-AF65-F5344CB8AC3E}">
        <p14:creationId xmlns:p14="http://schemas.microsoft.com/office/powerpoint/2010/main" val="1832588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CuadroTexto"/>
          <p:cNvSpPr txBox="1">
            <a:spLocks noChangeArrowheads="1"/>
          </p:cNvSpPr>
          <p:nvPr/>
        </p:nvSpPr>
        <p:spPr bwMode="auto">
          <a:xfrm>
            <a:off x="611188" y="908050"/>
            <a:ext cx="7777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b="1" u="sng">
                <a:latin typeface="Lucida Sans Unicode" pitchFamily="34" charset="0"/>
              </a:rPr>
              <a:t>Es un test muy útil para el examen de los defectos adquiridos</a:t>
            </a:r>
            <a:r>
              <a:rPr lang="es-ES">
                <a:latin typeface="Lucida Sans Unicode" pitchFamily="34" charset="0"/>
              </a:rPr>
              <a:t>. También se usan para deficiencias congénitas  de la visión cromática. </a:t>
            </a:r>
          </a:p>
          <a:p>
            <a:pPr eaLnBrk="1" hangingPunct="1"/>
            <a:endParaRPr lang="es-ES">
              <a:latin typeface="Lucida Sans Unicode" pitchFamily="34" charset="0"/>
            </a:endParaRPr>
          </a:p>
        </p:txBody>
      </p:sp>
      <p:sp>
        <p:nvSpPr>
          <p:cNvPr id="28675" name="9 CuadroTexto"/>
          <p:cNvSpPr txBox="1">
            <a:spLocks noChangeArrowheads="1"/>
          </p:cNvSpPr>
          <p:nvPr/>
        </p:nvSpPr>
        <p:spPr bwMode="auto">
          <a:xfrm>
            <a:off x="611188" y="1773238"/>
            <a:ext cx="7777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atin typeface="Lucida Sans Unicode" pitchFamily="34" charset="0"/>
              </a:rPr>
              <a:t>Cuenta con una gráfica circular, en cuyo centro se encuentran referencias sobre el tono del color. En la periferia aparece una escala de longitud de onda en nm.</a:t>
            </a:r>
          </a:p>
        </p:txBody>
      </p:sp>
      <p:pic>
        <p:nvPicPr>
          <p:cNvPr id="28676" name="10 Imagen" descr="fm100 garfic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349500"/>
            <a:ext cx="302418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11 CuadroTexto"/>
          <p:cNvSpPr txBox="1">
            <a:spLocks noChangeArrowheads="1"/>
          </p:cNvSpPr>
          <p:nvPr/>
        </p:nvSpPr>
        <p:spPr bwMode="auto">
          <a:xfrm>
            <a:off x="684213" y="4941888"/>
            <a:ext cx="7775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atin typeface="Lucida Sans Unicode" pitchFamily="34" charset="0"/>
              </a:rPr>
              <a:t>La concentración de errores determina un polo en la grafica, estos polos ubicados en posiciones opuestas conforman un eje, corresponde al “eje de confusión de tonos” .</a:t>
            </a:r>
          </a:p>
        </p:txBody>
      </p:sp>
      <p:sp>
        <p:nvSpPr>
          <p:cNvPr id="28678" name="5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AF50129-4A59-4AB1-96E9-A09FE4CB4235}" type="slidenum">
              <a:rPr lang="es-ES" smtClean="0"/>
              <a:pPr fontAlgn="base">
                <a:spcBef>
                  <a:spcPct val="0"/>
                </a:spcBef>
                <a:spcAft>
                  <a:spcPct val="0"/>
                </a:spcAft>
                <a:defRPr/>
              </a:pPr>
              <a:t>49</a:t>
            </a:fld>
            <a:endParaRPr lang="es-ES" smtClean="0"/>
          </a:p>
        </p:txBody>
      </p:sp>
      <p:sp>
        <p:nvSpPr>
          <p:cNvPr id="28679" name="6 Marcador de pie de página"/>
          <p:cNvSpPr>
            <a:spLocks noGrp="1"/>
          </p:cNvSpPr>
          <p:nvPr>
            <p:ph type="ftr" sz="quarter" idx="11"/>
          </p:nvPr>
        </p:nvSpPr>
        <p:spPr bwMode="auto">
          <a:xfrm>
            <a:off x="4379913" y="6408738"/>
            <a:ext cx="336073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48648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692696"/>
            <a:ext cx="7408333" cy="5433467"/>
          </a:xfrm>
        </p:spPr>
        <p:txBody>
          <a:bodyPr>
            <a:normAutofit fontScale="92500" lnSpcReduction="20000"/>
          </a:bodyPr>
          <a:lstStyle/>
          <a:p>
            <a:r>
              <a:rPr lang="es-UY" b="1" dirty="0">
                <a:solidFill>
                  <a:schemeClr val="tx1"/>
                </a:solidFill>
              </a:rPr>
              <a:t>La agudeza visual (AV) se puede definir como la capacidad de percibir y diferenciar dos </a:t>
            </a:r>
            <a:r>
              <a:rPr lang="es-UY" b="1" dirty="0" smtClean="0">
                <a:solidFill>
                  <a:schemeClr val="tx1"/>
                </a:solidFill>
              </a:rPr>
              <a:t>estímulos </a:t>
            </a:r>
            <a:r>
              <a:rPr lang="es-UY" b="1" dirty="0">
                <a:solidFill>
                  <a:schemeClr val="tx1"/>
                </a:solidFill>
              </a:rPr>
              <a:t>separados por un ángulo determinado (α), o dicho de otra manera es la capacidad de </a:t>
            </a:r>
            <a:r>
              <a:rPr lang="es-UY" b="1" dirty="0" smtClean="0">
                <a:solidFill>
                  <a:schemeClr val="tx1"/>
                </a:solidFill>
              </a:rPr>
              <a:t>resolución </a:t>
            </a:r>
            <a:r>
              <a:rPr lang="es-UY" b="1" dirty="0">
                <a:solidFill>
                  <a:schemeClr val="tx1"/>
                </a:solidFill>
              </a:rPr>
              <a:t>espacial del sistema visual </a:t>
            </a:r>
            <a:r>
              <a:rPr lang="es-UY" b="1" dirty="0" smtClean="0">
                <a:solidFill>
                  <a:schemeClr val="tx1"/>
                </a:solidFill>
              </a:rPr>
              <a:t>. </a:t>
            </a:r>
            <a:r>
              <a:rPr lang="es-UY" b="1" dirty="0">
                <a:solidFill>
                  <a:schemeClr val="tx1"/>
                </a:solidFill>
              </a:rPr>
              <a:t>Matemáticamente la AV se define como la inversa </a:t>
            </a:r>
            <a:r>
              <a:rPr lang="es-UY" b="1" dirty="0" smtClean="0">
                <a:solidFill>
                  <a:schemeClr val="tx1"/>
                </a:solidFill>
              </a:rPr>
              <a:t>del </a:t>
            </a:r>
            <a:r>
              <a:rPr lang="es-UY" b="1" dirty="0">
                <a:solidFill>
                  <a:schemeClr val="tx1"/>
                </a:solidFill>
              </a:rPr>
              <a:t>ángulo con el que se resuelve el objeto más pequeño identificado:</a:t>
            </a:r>
          </a:p>
          <a:p>
            <a:r>
              <a:rPr lang="es-UY" b="1" dirty="0">
                <a:solidFill>
                  <a:schemeClr val="tx1"/>
                </a:solidFill>
              </a:rPr>
              <a:t>AV = 1</a:t>
            </a:r>
          </a:p>
          <a:p>
            <a:pPr marL="0" indent="0">
              <a:buNone/>
            </a:pPr>
            <a:r>
              <a:rPr lang="es-UY" b="1" dirty="0" smtClean="0">
                <a:solidFill>
                  <a:schemeClr val="tx1"/>
                </a:solidFill>
              </a:rPr>
              <a:t>              α</a:t>
            </a:r>
            <a:endParaRPr lang="es-UY" b="1" dirty="0">
              <a:solidFill>
                <a:schemeClr val="tx1"/>
              </a:solidFill>
            </a:endParaRPr>
          </a:p>
          <a:p>
            <a:r>
              <a:rPr lang="es-UY" b="1" dirty="0">
                <a:solidFill>
                  <a:schemeClr val="tx1"/>
                </a:solidFill>
              </a:rPr>
              <a:t>Sin embargo, la AV no es sólo el resultado de un ajuste óptico adecuado de las diferentes </a:t>
            </a:r>
            <a:r>
              <a:rPr lang="es-UY" b="1" dirty="0" smtClean="0">
                <a:solidFill>
                  <a:schemeClr val="tx1"/>
                </a:solidFill>
              </a:rPr>
              <a:t>estructuras </a:t>
            </a:r>
            <a:r>
              <a:rPr lang="es-UY" b="1" dirty="0">
                <a:solidFill>
                  <a:schemeClr val="tx1"/>
                </a:solidFill>
              </a:rPr>
              <a:t>oculares (córnea, cristalino, retina, etc.), sino que depende del estado de la vía </a:t>
            </a:r>
          </a:p>
          <a:p>
            <a:pPr marL="0" indent="0">
              <a:buNone/>
            </a:pPr>
            <a:r>
              <a:rPr lang="es-UY" b="1" dirty="0">
                <a:solidFill>
                  <a:schemeClr val="tx1"/>
                </a:solidFill>
              </a:rPr>
              <a:t>óptica y del estado de la corteza visual. Por tanto, la visión es un proceso más amplio que la </a:t>
            </a:r>
            <a:r>
              <a:rPr lang="es-UY" b="1" dirty="0" smtClean="0">
                <a:solidFill>
                  <a:schemeClr val="tx1"/>
                </a:solidFill>
              </a:rPr>
              <a:t>AV </a:t>
            </a:r>
            <a:r>
              <a:rPr lang="es-UY" b="1" dirty="0">
                <a:solidFill>
                  <a:schemeClr val="tx1"/>
                </a:solidFill>
              </a:rPr>
              <a:t>por el cuál se percibe e integra la información que llega a través de las vías visuales, </a:t>
            </a:r>
            <a:r>
              <a:rPr lang="es-UY" b="1" dirty="0" smtClean="0">
                <a:solidFill>
                  <a:schemeClr val="tx1"/>
                </a:solidFill>
              </a:rPr>
              <a:t>analizándola </a:t>
            </a:r>
            <a:r>
              <a:rPr lang="es-UY" b="1" dirty="0">
                <a:solidFill>
                  <a:schemeClr val="tx1"/>
                </a:solidFill>
              </a:rPr>
              <a:t>y comparándola con otras imágenes o experiencias </a:t>
            </a:r>
            <a:r>
              <a:rPr lang="es-UY" b="1" dirty="0" smtClean="0">
                <a:solidFill>
                  <a:schemeClr val="tx1"/>
                </a:solidFill>
              </a:rPr>
              <a:t>previas.</a:t>
            </a:r>
            <a:endParaRPr lang="es-UY" b="1" dirty="0">
              <a:solidFill>
                <a:schemeClr val="tx1"/>
              </a:solidFill>
            </a:endParaRPr>
          </a:p>
        </p:txBody>
      </p:sp>
      <p:sp>
        <p:nvSpPr>
          <p:cNvPr id="2" name="1 Título"/>
          <p:cNvSpPr>
            <a:spLocks noGrp="1"/>
          </p:cNvSpPr>
          <p:nvPr>
            <p:ph type="title"/>
          </p:nvPr>
        </p:nvSpPr>
        <p:spPr>
          <a:xfrm>
            <a:off x="457200" y="338328"/>
            <a:ext cx="8229600" cy="138344"/>
          </a:xfrm>
        </p:spPr>
        <p:txBody>
          <a:bodyPr>
            <a:normAutofit fontScale="90000"/>
          </a:bodyPr>
          <a:lstStyle/>
          <a:p>
            <a:endParaRPr lang="es-UY" dirty="0"/>
          </a:p>
        </p:txBody>
      </p:sp>
    </p:spTree>
    <p:extLst>
      <p:ext uri="{BB962C8B-B14F-4D97-AF65-F5344CB8AC3E}">
        <p14:creationId xmlns:p14="http://schemas.microsoft.com/office/powerpoint/2010/main" val="1556980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3 Imagen" descr="fm 100 grafica.jpg"/>
          <p:cNvPicPr>
            <a:picLocks noChangeAspect="1"/>
          </p:cNvPicPr>
          <p:nvPr/>
        </p:nvPicPr>
        <p:blipFill>
          <a:blip r:embed="rId2">
            <a:extLst>
              <a:ext uri="{28A0092B-C50C-407E-A947-70E740481C1C}">
                <a14:useLocalDpi xmlns:a14="http://schemas.microsoft.com/office/drawing/2010/main" val="0"/>
              </a:ext>
            </a:extLst>
          </a:blip>
          <a:srcRect b="35300"/>
          <a:stretch>
            <a:fillRect/>
          </a:stretch>
        </p:blipFill>
        <p:spPr bwMode="auto">
          <a:xfrm>
            <a:off x="1619250" y="404813"/>
            <a:ext cx="59309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4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D85E59-2DB5-4A5B-8954-89140508F243}" type="slidenum">
              <a:rPr lang="es-ES" smtClean="0"/>
              <a:pPr fontAlgn="base">
                <a:spcBef>
                  <a:spcPct val="0"/>
                </a:spcBef>
                <a:spcAft>
                  <a:spcPct val="0"/>
                </a:spcAft>
                <a:defRPr/>
              </a:pPr>
              <a:t>50</a:t>
            </a:fld>
            <a:endParaRPr lang="es-ES" smtClean="0"/>
          </a:p>
        </p:txBody>
      </p:sp>
      <p:sp>
        <p:nvSpPr>
          <p:cNvPr id="30724" name="5 Marcador de pie de página"/>
          <p:cNvSpPr>
            <a:spLocks noGrp="1"/>
          </p:cNvSpPr>
          <p:nvPr>
            <p:ph type="ftr" sz="quarter" idx="11"/>
          </p:nvPr>
        </p:nvSpPr>
        <p:spPr bwMode="auto">
          <a:xfrm>
            <a:off x="4379913" y="6408738"/>
            <a:ext cx="336073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1789038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CuadroTexto"/>
          <p:cNvSpPr txBox="1">
            <a:spLocks noChangeArrowheads="1"/>
          </p:cNvSpPr>
          <p:nvPr/>
        </p:nvSpPr>
        <p:spPr bwMode="auto">
          <a:xfrm>
            <a:off x="468313" y="754063"/>
            <a:ext cx="80645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400" b="1" u="sng">
                <a:latin typeface="Lucida Sans Unicode" pitchFamily="34" charset="0"/>
              </a:rPr>
              <a:t>Realización del Test:</a:t>
            </a:r>
          </a:p>
          <a:p>
            <a:pPr eaLnBrk="1" hangingPunct="1"/>
            <a:endParaRPr lang="es-ES" b="1" u="sng">
              <a:latin typeface="Lucida Sans Unicode" pitchFamily="34" charset="0"/>
            </a:endParaRPr>
          </a:p>
          <a:p>
            <a:pPr eaLnBrk="1" hangingPunct="1">
              <a:buFontTx/>
              <a:buBlip>
                <a:blip r:embed="rId2"/>
              </a:buBlip>
            </a:pPr>
            <a:r>
              <a:rPr lang="es-ES">
                <a:latin typeface="Lucida Sans Unicode" pitchFamily="34" charset="0"/>
              </a:rPr>
              <a:t>Se le debe tomar la AV al paciente.</a:t>
            </a:r>
          </a:p>
          <a:p>
            <a:pPr eaLnBrk="1" hangingPunct="1">
              <a:buFontTx/>
              <a:buBlip>
                <a:blip r:embed="rId2"/>
              </a:buBlip>
            </a:pPr>
            <a:r>
              <a:rPr lang="es-ES">
                <a:latin typeface="Lucida Sans Unicode" pitchFamily="34" charset="0"/>
              </a:rPr>
              <a:t>Las fichas se colocan sobre un fondo de paño negro, desordenadas.</a:t>
            </a:r>
          </a:p>
          <a:p>
            <a:pPr eaLnBrk="1" hangingPunct="1">
              <a:buFontTx/>
              <a:buBlip>
                <a:blip r:embed="rId2"/>
              </a:buBlip>
            </a:pPr>
            <a:r>
              <a:rPr lang="es-ES">
                <a:latin typeface="Lucida Sans Unicode" pitchFamily="34" charset="0"/>
              </a:rPr>
              <a:t>Se explica que debe ordenar las fichas en base a las dos fijas en los extremos.</a:t>
            </a:r>
          </a:p>
          <a:p>
            <a:pPr eaLnBrk="1" hangingPunct="1">
              <a:buFontTx/>
              <a:buBlip>
                <a:blip r:embed="rId2"/>
              </a:buBlip>
            </a:pPr>
            <a:r>
              <a:rPr lang="es-ES">
                <a:latin typeface="Lucida Sans Unicode" pitchFamily="34" charset="0"/>
              </a:rPr>
              <a:t>Se realiza de forma monocular, empezando por el ojo con mejor visión. Con la refracción para cerca del paciente, de no poseer, se le colocan las correspondientes para la edad.</a:t>
            </a:r>
          </a:p>
          <a:p>
            <a:pPr eaLnBrk="1" hangingPunct="1">
              <a:buFontTx/>
              <a:buBlip>
                <a:blip r:embed="rId2"/>
              </a:buBlip>
            </a:pPr>
            <a:r>
              <a:rPr lang="es-ES">
                <a:latin typeface="Lucida Sans Unicode" pitchFamily="34" charset="0"/>
              </a:rPr>
              <a:t>La luz recomendada para realizar la prueba es de entre 1000 y 1500 lux.</a:t>
            </a:r>
          </a:p>
          <a:p>
            <a:pPr eaLnBrk="1" hangingPunct="1"/>
            <a:endParaRPr lang="es-ES">
              <a:latin typeface="Lucida Sans Unicode" pitchFamily="34" charset="0"/>
            </a:endParaRPr>
          </a:p>
          <a:p>
            <a:pPr eaLnBrk="1" hangingPunct="1"/>
            <a:endParaRPr lang="es-ES">
              <a:latin typeface="Lucida Sans Unicode" pitchFamily="34" charset="0"/>
            </a:endParaRPr>
          </a:p>
          <a:p>
            <a:pPr eaLnBrk="1" hangingPunct="1"/>
            <a:endParaRPr lang="es-ES">
              <a:latin typeface="Lucida Sans Unicode" pitchFamily="34" charset="0"/>
            </a:endParaRPr>
          </a:p>
          <a:p>
            <a:pPr eaLnBrk="1" hangingPunct="1"/>
            <a:endParaRPr lang="es-ES">
              <a:latin typeface="Lucida Sans Unicode" pitchFamily="34" charset="0"/>
            </a:endParaRPr>
          </a:p>
          <a:p>
            <a:pPr eaLnBrk="1" hangingPunct="1"/>
            <a:endParaRPr lang="es-ES">
              <a:latin typeface="Lucida Sans Unicode" pitchFamily="34" charset="0"/>
            </a:endParaRPr>
          </a:p>
        </p:txBody>
      </p:sp>
      <p:pic>
        <p:nvPicPr>
          <p:cNvPr id="31747" name="5 Imagen" descr="fm100 hacien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3573463"/>
            <a:ext cx="4138612"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4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8A36B91-69F2-4E2F-A1BA-7FBEA469D119}" type="slidenum">
              <a:rPr lang="es-ES" smtClean="0"/>
              <a:pPr fontAlgn="base">
                <a:spcBef>
                  <a:spcPct val="0"/>
                </a:spcBef>
                <a:spcAft>
                  <a:spcPct val="0"/>
                </a:spcAft>
                <a:defRPr/>
              </a:pPr>
              <a:t>51</a:t>
            </a:fld>
            <a:endParaRPr lang="es-ES" smtClean="0"/>
          </a:p>
        </p:txBody>
      </p:sp>
      <p:sp>
        <p:nvSpPr>
          <p:cNvPr id="31749" name="6 Marcador de pie de página"/>
          <p:cNvSpPr>
            <a:spLocks noGrp="1"/>
          </p:cNvSpPr>
          <p:nvPr>
            <p:ph type="ftr" sz="quarter" idx="11"/>
          </p:nvPr>
        </p:nvSpPr>
        <p:spPr bwMode="auto">
          <a:xfrm>
            <a:off x="4379913" y="6408738"/>
            <a:ext cx="3216275"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2982884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CuadroTexto"/>
          <p:cNvSpPr txBox="1">
            <a:spLocks noChangeArrowheads="1"/>
          </p:cNvSpPr>
          <p:nvPr/>
        </p:nvSpPr>
        <p:spPr bwMode="auto">
          <a:xfrm>
            <a:off x="468313" y="393382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400" b="1" u="sng">
                <a:latin typeface="Lucida Sans Unicode" pitchFamily="34" charset="0"/>
              </a:rPr>
              <a:t>Datos que proporciona la prueba y su interpretación:</a:t>
            </a:r>
          </a:p>
          <a:p>
            <a:pPr eaLnBrk="1" hangingPunct="1"/>
            <a:endParaRPr lang="es-ES">
              <a:latin typeface="Lucida Sans Unicode" pitchFamily="34" charset="0"/>
            </a:endParaRPr>
          </a:p>
          <a:p>
            <a:pPr eaLnBrk="1" hangingPunct="1"/>
            <a:r>
              <a:rPr lang="es-ES" b="1" u="sng">
                <a:latin typeface="Lucida Sans Unicode" pitchFamily="34" charset="0"/>
              </a:rPr>
              <a:t>“Eje de confusión”:</a:t>
            </a:r>
            <a:r>
              <a:rPr lang="es-ES" b="1">
                <a:latin typeface="Lucida Sans Unicode" pitchFamily="34" charset="0"/>
              </a:rPr>
              <a:t> </a:t>
            </a:r>
            <a:r>
              <a:rPr lang="es-ES">
                <a:latin typeface="Lucida Sans Unicode" pitchFamily="34" charset="0"/>
              </a:rPr>
              <a:t>Indica el tipo de alteración, teniendo en cuenta las regiones de pérdida de discriminación de tonos. </a:t>
            </a:r>
            <a:endParaRPr lang="es-ES" u="sng">
              <a:latin typeface="Lucida Sans Unicode" pitchFamily="34" charset="0"/>
            </a:endParaRPr>
          </a:p>
          <a:p>
            <a:pPr eaLnBrk="1" hangingPunct="1"/>
            <a:r>
              <a:rPr lang="es-ES" b="1" u="sng">
                <a:latin typeface="Lucida Sans Unicode" pitchFamily="34" charset="0"/>
              </a:rPr>
              <a:t>Score:</a:t>
            </a:r>
            <a:r>
              <a:rPr lang="es-ES" b="1">
                <a:latin typeface="Lucida Sans Unicode" pitchFamily="34" charset="0"/>
              </a:rPr>
              <a:t> </a:t>
            </a:r>
            <a:r>
              <a:rPr lang="es-ES">
                <a:latin typeface="Lucida Sans Unicode" pitchFamily="34" charset="0"/>
              </a:rPr>
              <a:t>Indica el grado o intensidad de la alteración cromática.</a:t>
            </a:r>
            <a:endParaRPr lang="es-ES" u="sng">
              <a:latin typeface="Lucida Sans Unicode" pitchFamily="34" charset="0"/>
            </a:endParaRPr>
          </a:p>
        </p:txBody>
      </p:sp>
      <p:sp>
        <p:nvSpPr>
          <p:cNvPr id="32771" name="5 CuadroTexto"/>
          <p:cNvSpPr txBox="1">
            <a:spLocks noChangeArrowheads="1"/>
          </p:cNvSpPr>
          <p:nvPr/>
        </p:nvSpPr>
        <p:spPr bwMode="auto">
          <a:xfrm>
            <a:off x="468313" y="333375"/>
            <a:ext cx="79914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400" b="1" u="sng">
                <a:latin typeface="Lucida Sans Unicode" pitchFamily="34" charset="0"/>
              </a:rPr>
              <a:t>Factores que influyen en la interpretación de los resultados:</a:t>
            </a:r>
          </a:p>
          <a:p>
            <a:pPr eaLnBrk="1" hangingPunct="1"/>
            <a:endParaRPr lang="es-ES" b="1" u="sng">
              <a:latin typeface="Lucida Sans Unicode" pitchFamily="34" charset="0"/>
            </a:endParaRPr>
          </a:p>
          <a:p>
            <a:pPr eaLnBrk="1" hangingPunct="1"/>
            <a:r>
              <a:rPr lang="es-ES" b="1" u="sng">
                <a:latin typeface="Lucida Sans Unicode" pitchFamily="34" charset="0"/>
              </a:rPr>
              <a:t>Edad del paciente: </a:t>
            </a:r>
            <a:r>
              <a:rPr lang="es-ES">
                <a:latin typeface="Lucida Sans Unicode" pitchFamily="34" charset="0"/>
              </a:rPr>
              <a:t>Es el factor extrínseco más importante.</a:t>
            </a:r>
          </a:p>
          <a:p>
            <a:pPr eaLnBrk="1" hangingPunct="1"/>
            <a:r>
              <a:rPr lang="es-ES" b="1" u="sng">
                <a:latin typeface="Lucida Sans Unicode" pitchFamily="34" charset="0"/>
              </a:rPr>
              <a:t>Diámetro pupilar:</a:t>
            </a:r>
            <a:r>
              <a:rPr lang="es-ES" b="1">
                <a:latin typeface="Lucida Sans Unicode" pitchFamily="34" charset="0"/>
              </a:rPr>
              <a:t> </a:t>
            </a:r>
            <a:r>
              <a:rPr lang="es-ES">
                <a:latin typeface="Lucida Sans Unicode" pitchFamily="34" charset="0"/>
              </a:rPr>
              <a:t>Se debe registrar en mismo ya que influye en la preforman de la prueba. (Midriasis mejora).</a:t>
            </a:r>
          </a:p>
          <a:p>
            <a:pPr eaLnBrk="1" hangingPunct="1"/>
            <a:r>
              <a:rPr lang="es-ES" b="1" u="sng">
                <a:latin typeface="Lucida Sans Unicode" pitchFamily="34" charset="0"/>
              </a:rPr>
              <a:t>A.V.</a:t>
            </a:r>
          </a:p>
          <a:p>
            <a:pPr eaLnBrk="1" hangingPunct="1"/>
            <a:r>
              <a:rPr lang="es-ES" b="1" u="sng">
                <a:latin typeface="Lucida Sans Unicode" pitchFamily="34" charset="0"/>
              </a:rPr>
              <a:t>Vicios refractivos:</a:t>
            </a:r>
            <a:r>
              <a:rPr lang="es-ES" b="1">
                <a:latin typeface="Lucida Sans Unicode" pitchFamily="34" charset="0"/>
              </a:rPr>
              <a:t> </a:t>
            </a:r>
            <a:r>
              <a:rPr lang="es-ES">
                <a:latin typeface="Lucida Sans Unicode" pitchFamily="34" charset="0"/>
              </a:rPr>
              <a:t>Una miopía degenerativas o hipermetropías elevadas, afectan negativamente la prueba.</a:t>
            </a:r>
            <a:endParaRPr lang="es-ES" u="sng">
              <a:latin typeface="Lucida Sans Unicode" pitchFamily="34" charset="0"/>
            </a:endParaRPr>
          </a:p>
          <a:p>
            <a:pPr eaLnBrk="1" hangingPunct="1"/>
            <a:r>
              <a:rPr lang="es-ES" b="1" u="sng">
                <a:latin typeface="Lucida Sans Unicode" pitchFamily="34" charset="0"/>
              </a:rPr>
              <a:t>Dato clínico del paciente: </a:t>
            </a:r>
            <a:r>
              <a:rPr lang="es-ES">
                <a:latin typeface="Lucida Sans Unicode" pitchFamily="34" charset="0"/>
              </a:rPr>
              <a:t>Para correlacionar o no el posible defecto cromático con la patología.</a:t>
            </a:r>
          </a:p>
          <a:p>
            <a:pPr eaLnBrk="1" hangingPunct="1"/>
            <a:r>
              <a:rPr lang="es-ES" b="1" u="sng">
                <a:latin typeface="Lucida Sans Unicode" pitchFamily="34" charset="0"/>
              </a:rPr>
              <a:t>Cataratas: </a:t>
            </a:r>
            <a:r>
              <a:rPr lang="es-ES">
                <a:latin typeface="Lucida Sans Unicode" pitchFamily="34" charset="0"/>
              </a:rPr>
              <a:t>Estas actúan como filtro para longitudes de onda corta.</a:t>
            </a:r>
            <a:endParaRPr lang="es-ES" u="sng">
              <a:latin typeface="Lucida Sans Unicode" pitchFamily="34" charset="0"/>
            </a:endParaRPr>
          </a:p>
          <a:p>
            <a:pPr eaLnBrk="1" hangingPunct="1"/>
            <a:endParaRPr lang="es-ES">
              <a:latin typeface="Lucida Sans Unicode" pitchFamily="34" charset="0"/>
            </a:endParaRPr>
          </a:p>
        </p:txBody>
      </p:sp>
      <p:sp>
        <p:nvSpPr>
          <p:cNvPr id="32772" name="3 Marcador de número de diapositiva"/>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1806170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379913" y="6408738"/>
            <a:ext cx="3360737" cy="365125"/>
          </a:xfrm>
        </p:spPr>
        <p:txBody>
          <a:bodyPr/>
          <a:lstStyle/>
          <a:p>
            <a:pPr>
              <a:defRPr/>
            </a:pPr>
            <a:endParaRPr lang="es-ES" dirty="0"/>
          </a:p>
        </p:txBody>
      </p:sp>
      <p:sp>
        <p:nvSpPr>
          <p:cNvPr id="7" name="6 Rectángulo"/>
          <p:cNvSpPr/>
          <p:nvPr/>
        </p:nvSpPr>
        <p:spPr>
          <a:xfrm>
            <a:off x="978708" y="476672"/>
            <a:ext cx="7186583" cy="923330"/>
          </a:xfrm>
          <a:prstGeom prst="rect">
            <a:avLst/>
          </a:prstGeom>
          <a:noFill/>
        </p:spPr>
        <p:txBody>
          <a:bodyPr>
            <a:spAutoFit/>
          </a:bodyPr>
          <a:lstStyle/>
          <a:p>
            <a:pPr algn="ctr">
              <a:defRPr/>
            </a:pPr>
            <a:r>
              <a:rPr lang="es-ES" sz="54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Furnsworth</a:t>
            </a:r>
            <a:r>
              <a:rPr lang="es-E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D-15</a:t>
            </a:r>
          </a:p>
        </p:txBody>
      </p:sp>
      <p:sp>
        <p:nvSpPr>
          <p:cNvPr id="33797" name="9 CuadroTexto"/>
          <p:cNvSpPr txBox="1">
            <a:spLocks noChangeArrowheads="1"/>
          </p:cNvSpPr>
          <p:nvPr/>
        </p:nvSpPr>
        <p:spPr bwMode="auto">
          <a:xfrm>
            <a:off x="468313" y="2060575"/>
            <a:ext cx="84248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Es una version abreviada del F-100 para visualizar solamente los defectos de la vision del color.</a:t>
            </a:r>
          </a:p>
          <a:p>
            <a:pPr eaLnBrk="1" hangingPunct="1"/>
            <a:endParaRPr lang="es-ES"/>
          </a:p>
          <a:p>
            <a:pPr eaLnBrk="1" hangingPunct="1"/>
            <a:r>
              <a:rPr lang="es-ES"/>
              <a:t>Diferentes matices e igual saturación.</a:t>
            </a:r>
          </a:p>
          <a:p>
            <a:pPr eaLnBrk="1" hangingPunct="1"/>
            <a:endParaRPr lang="es-ES"/>
          </a:p>
          <a:p>
            <a:pPr eaLnBrk="1" hangingPunct="1"/>
            <a:r>
              <a:rPr lang="es-ES"/>
              <a:t>Esta destinado para la detección de defectos  de visión del color tanto en deficiencias en el eje rojo-verde y azul-amarillo.</a:t>
            </a:r>
          </a:p>
          <a:p>
            <a:pPr eaLnBrk="1" hangingPunct="1"/>
            <a:endParaRPr lang="es-ES"/>
          </a:p>
          <a:p>
            <a:pPr eaLnBrk="1" hangingPunct="1"/>
            <a:r>
              <a:rPr lang="es-ES"/>
              <a:t>El test consiste en 15 matices los cuales se deben ordenar al igual que las fichas del f-100.</a:t>
            </a:r>
          </a:p>
          <a:p>
            <a:pPr eaLnBrk="1" hangingPunct="1"/>
            <a:endParaRPr lang="es-ES"/>
          </a:p>
          <a:p>
            <a:pPr eaLnBrk="1" hangingPunct="1"/>
            <a:r>
              <a:rPr lang="es-ES"/>
              <a:t>Luego los resultados se grafican en su grafica correspondiente, quedando expuesto  en determinado eje la deficiencia de percepción  al color .</a:t>
            </a:r>
          </a:p>
        </p:txBody>
      </p:sp>
    </p:spTree>
    <p:extLst>
      <p:ext uri="{BB962C8B-B14F-4D97-AF65-F5344CB8AC3E}">
        <p14:creationId xmlns:p14="http://schemas.microsoft.com/office/powerpoint/2010/main" val="3898373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UY" dirty="0" smtClean="0"/>
              <a:t> grafica f 15</a:t>
            </a:r>
            <a:endParaRPr lang="es-UY" dirty="0"/>
          </a:p>
        </p:txBody>
      </p:sp>
      <p:sp>
        <p:nvSpPr>
          <p:cNvPr id="3" name="2 Título"/>
          <p:cNvSpPr>
            <a:spLocks noGrp="1"/>
          </p:cNvSpPr>
          <p:nvPr>
            <p:ph type="title"/>
          </p:nvPr>
        </p:nvSpPr>
        <p:spPr/>
        <p:txBody>
          <a:bodyPr/>
          <a:lstStyle/>
          <a:p>
            <a:endParaRPr lang="es-UY"/>
          </a:p>
        </p:txBody>
      </p:sp>
      <p:pic>
        <p:nvPicPr>
          <p:cNvPr id="4098" name="Picture 2" descr="C:\Users\USUARIO\Pictures\img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87552"/>
            <a:ext cx="6400800" cy="488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12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980728"/>
            <a:ext cx="7408333" cy="5145435"/>
          </a:xfrm>
        </p:spPr>
        <p:txBody>
          <a:bodyPr/>
          <a:lstStyle/>
          <a:p>
            <a:r>
              <a:rPr lang="es-UY" sz="4800" dirty="0"/>
              <a:t>Qué es la sensibilidad al contraste?</a:t>
            </a:r>
          </a:p>
          <a:p>
            <a:r>
              <a:rPr lang="es-UY" dirty="0"/>
              <a:t>La </a:t>
            </a:r>
            <a:r>
              <a:rPr lang="es-UY" u="sng" dirty="0"/>
              <a:t>sensibilidad al contraste</a:t>
            </a:r>
            <a:r>
              <a:rPr lang="es-UY" dirty="0"/>
              <a:t> es la capacidad que tiene el sistema visual para discriminar un objeto del fondo en el que se encuentra situado. Por ejemplo, no es lo mismo coser con hilo negro sobre una tela blanca que sobre una tela negra.</a:t>
            </a:r>
          </a:p>
          <a:p>
            <a:endParaRPr lang="es-UY" dirty="0"/>
          </a:p>
        </p:txBody>
      </p:sp>
      <p:sp>
        <p:nvSpPr>
          <p:cNvPr id="3" name="2 Título"/>
          <p:cNvSpPr>
            <a:spLocks noGrp="1"/>
          </p:cNvSpPr>
          <p:nvPr>
            <p:ph type="title"/>
          </p:nvPr>
        </p:nvSpPr>
        <p:spPr>
          <a:xfrm flipV="1">
            <a:off x="457200" y="292609"/>
            <a:ext cx="8229600" cy="45719"/>
          </a:xfrm>
        </p:spPr>
        <p:txBody>
          <a:bodyPr>
            <a:normAutofit fontScale="90000"/>
          </a:bodyPr>
          <a:lstStyle/>
          <a:p>
            <a:endParaRPr lang="es-UY" dirty="0"/>
          </a:p>
        </p:txBody>
      </p:sp>
    </p:spTree>
    <p:extLst>
      <p:ext uri="{BB962C8B-B14F-4D97-AF65-F5344CB8AC3E}">
        <p14:creationId xmlns:p14="http://schemas.microsoft.com/office/powerpoint/2010/main" val="21506287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3074" name="Picture 2" descr="C:\Users\USUARIO\Desktop\f02024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136904" cy="503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049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UY" sz="8800" dirty="0" smtClean="0">
                <a:latin typeface="Blackadder ITC" pitchFamily="82" charset="0"/>
              </a:rPr>
              <a:t>Muchas gracias.</a:t>
            </a:r>
            <a:endParaRPr lang="es-UY" sz="8800" dirty="0">
              <a:latin typeface="Blackadder ITC" pitchFamily="82" charset="0"/>
            </a:endParaRPr>
          </a:p>
        </p:txBody>
      </p:sp>
      <p:sp>
        <p:nvSpPr>
          <p:cNvPr id="3" name="2 Título"/>
          <p:cNvSpPr>
            <a:spLocks noGrp="1"/>
          </p:cNvSpPr>
          <p:nvPr>
            <p:ph type="title"/>
          </p:nvPr>
        </p:nvSpPr>
        <p:spPr/>
        <p:txBody>
          <a:bodyPr/>
          <a:lstStyle/>
          <a:p>
            <a:endParaRPr lang="es-UY"/>
          </a:p>
        </p:txBody>
      </p:sp>
    </p:spTree>
    <p:extLst>
      <p:ext uri="{BB962C8B-B14F-4D97-AF65-F5344CB8AC3E}">
        <p14:creationId xmlns:p14="http://schemas.microsoft.com/office/powerpoint/2010/main" val="32090891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UY" dirty="0"/>
              <a:t>gsdl.bvs.sld.cu/.../</a:t>
            </a:r>
            <a:r>
              <a:rPr lang="es-UY" dirty="0" err="1"/>
              <a:t>library</a:t>
            </a:r>
            <a:r>
              <a:rPr lang="es-UY" dirty="0" smtClean="0"/>
              <a:t>?.</a:t>
            </a:r>
          </a:p>
          <a:p>
            <a:r>
              <a:rPr lang="es-UY" dirty="0" smtClean="0"/>
              <a:t>Mundovisual.galeon.com</a:t>
            </a:r>
          </a:p>
          <a:p>
            <a:r>
              <a:rPr lang="es-UY" dirty="0" smtClean="0"/>
              <a:t>David O </a:t>
            </a:r>
            <a:r>
              <a:rPr lang="es-UY" dirty="0" err="1" smtClean="0"/>
              <a:t>Arrington</a:t>
            </a:r>
            <a:r>
              <a:rPr lang="es-UY" dirty="0" smtClean="0"/>
              <a:t> .</a:t>
            </a:r>
          </a:p>
          <a:p>
            <a:r>
              <a:rPr lang="es-UY" dirty="0" smtClean="0"/>
              <a:t>M.V Drake.</a:t>
            </a:r>
            <a:endParaRPr lang="es-UY" dirty="0"/>
          </a:p>
          <a:p>
            <a:endParaRPr lang="es-UY" dirty="0"/>
          </a:p>
        </p:txBody>
      </p:sp>
      <p:sp>
        <p:nvSpPr>
          <p:cNvPr id="3" name="2 Título"/>
          <p:cNvSpPr>
            <a:spLocks noGrp="1"/>
          </p:cNvSpPr>
          <p:nvPr>
            <p:ph type="title"/>
          </p:nvPr>
        </p:nvSpPr>
        <p:spPr/>
        <p:txBody>
          <a:bodyPr/>
          <a:lstStyle/>
          <a:p>
            <a:r>
              <a:rPr lang="es-UY" dirty="0" err="1" smtClean="0"/>
              <a:t>Bibliografia</a:t>
            </a:r>
            <a:r>
              <a:rPr lang="es-UY" dirty="0" smtClean="0"/>
              <a:t>:</a:t>
            </a:r>
            <a:endParaRPr lang="es-UY" dirty="0"/>
          </a:p>
        </p:txBody>
      </p:sp>
    </p:spTree>
    <p:extLst>
      <p:ext uri="{BB962C8B-B14F-4D97-AF65-F5344CB8AC3E}">
        <p14:creationId xmlns:p14="http://schemas.microsoft.com/office/powerpoint/2010/main" val="292870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UY"/>
          </a:p>
        </p:txBody>
      </p:sp>
      <p:pic>
        <p:nvPicPr>
          <p:cNvPr id="2050" name="Picture 2" descr="C:\Users\USUARIO\Desktop\slide-8-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7554" y="2674938"/>
            <a:ext cx="4596829"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1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dirty="0"/>
          </a:p>
        </p:txBody>
      </p:sp>
      <p:pic>
        <p:nvPicPr>
          <p:cNvPr id="1026" name="Picture 2" descr="C:\Users\USUARIO\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18457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80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a:p>
        </p:txBody>
      </p:sp>
      <p:pic>
        <p:nvPicPr>
          <p:cNvPr id="4" name="Picture 3" descr="C:\Users\USUARIO\Desktop\slide-17-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619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0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dirty="0"/>
          </a:p>
        </p:txBody>
      </p:sp>
      <p:pic>
        <p:nvPicPr>
          <p:cNvPr id="3075" name="Picture 3" descr="C:\Users\USUARIO\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8300" y="5013176"/>
            <a:ext cx="2667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UARIO\Desktop\lea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620688"/>
            <a:ext cx="568863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76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845</TotalTime>
  <Words>2353</Words>
  <Application>Microsoft Office PowerPoint</Application>
  <PresentationFormat>Presentación en pantalla (4:3)</PresentationFormat>
  <Paragraphs>254</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Forma de onda</vt:lpstr>
      <vt:lpstr>Diferentes test para la  valoración  de las Función visuales </vt:lpstr>
      <vt:lpstr>Presentación de PowerPoint</vt:lpstr>
      <vt:lpstr>Test para la evaluación de las Funciones Visuales.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Campo visual:</vt:lpstr>
      <vt:lpstr>Presentación de PowerPoint</vt:lpstr>
      <vt:lpstr>Presentación de PowerPoint</vt:lpstr>
      <vt:lpstr>Métodos y Técnicas de Perimetría Cinética: </vt:lpstr>
      <vt:lpstr>Perímetro de Arco:</vt:lpstr>
      <vt:lpstr>Presentación de PowerPoint</vt:lpstr>
      <vt:lpstr>Perímetro de Goldmann:</vt:lpstr>
      <vt:lpstr>Presentación de PowerPoint</vt:lpstr>
      <vt:lpstr>Presentación de PowerPoint</vt:lpstr>
      <vt:lpstr>Presentación de PowerPoint</vt:lpstr>
      <vt:lpstr>Presentación de PowerPoint</vt:lpstr>
      <vt:lpstr>Pantalla TG</vt:lpstr>
      <vt:lpstr>Consiste:</vt:lpstr>
      <vt:lpstr>Presentación de PowerPoint</vt:lpstr>
      <vt:lpstr>Rejilla de Amsler:</vt:lpstr>
      <vt:lpstr>Presentación de PowerPoint</vt:lpstr>
      <vt:lpstr>Perimetria Pediátrica:</vt:lpstr>
      <vt:lpstr>C.V.C: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Diferentes test para la  valoración  de las Función visuales</dc:title>
  <dc:creator>USUARIO</dc:creator>
  <cp:lastModifiedBy>Sala</cp:lastModifiedBy>
  <cp:revision>43</cp:revision>
  <dcterms:created xsi:type="dcterms:W3CDTF">2014-07-06T20:53:13Z</dcterms:created>
  <dcterms:modified xsi:type="dcterms:W3CDTF">2014-07-10T18:36:49Z</dcterms:modified>
</cp:coreProperties>
</file>