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737" autoAdjust="0"/>
  </p:normalViewPr>
  <p:slideViewPr>
    <p:cSldViewPr>
      <p:cViewPr varScale="1">
        <p:scale>
          <a:sx n="62" d="100"/>
          <a:sy n="62" d="100"/>
        </p:scale>
        <p:origin x="-90"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6D302C-C8B1-4D03-8069-6102B1C9CF6E}" type="datetimeFigureOut">
              <a:rPr lang="es-ES" smtClean="0"/>
              <a:pPr/>
              <a:t>27/10/2012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469B3B-553F-468F-917B-E7C5EDBA2BD8}"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1469B3B-553F-468F-917B-E7C5EDBA2BD8}"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1469B3B-553F-468F-917B-E7C5EDBA2BD8}"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1469B3B-553F-468F-917B-E7C5EDBA2BD8}"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1469B3B-553F-468F-917B-E7C5EDBA2BD8}"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1469B3B-553F-468F-917B-E7C5EDBA2BD8}" type="slidenum">
              <a:rPr lang="es-ES" smtClean="0"/>
              <a:pPr/>
              <a:t>13</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1469B3B-553F-468F-917B-E7C5EDBA2BD8}" type="slidenum">
              <a:rPr lang="es-ES" smtClean="0"/>
              <a:pPr/>
              <a:t>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1469B3B-553F-468F-917B-E7C5EDBA2BD8}" type="slidenum">
              <a:rPr lang="es-ES" smtClean="0"/>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1469B3B-553F-468F-917B-E7C5EDBA2BD8}" type="slidenum">
              <a:rPr lang="es-E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1469B3B-553F-468F-917B-E7C5EDBA2BD8}"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1469B3B-553F-468F-917B-E7C5EDBA2BD8}"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1469B3B-553F-468F-917B-E7C5EDBA2BD8}"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1469B3B-553F-468F-917B-E7C5EDBA2BD8}"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1469B3B-553F-468F-917B-E7C5EDBA2BD8}"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fld id="{EA71BE7D-E97F-4A72-83C0-8511DAD42DC9}" type="datetimeFigureOut">
              <a:rPr lang="es-ES" smtClean="0"/>
              <a:pPr/>
              <a:t>27/10/2012</a:t>
            </a:fld>
            <a:endParaRPr lang="es-ES"/>
          </a:p>
        </p:txBody>
      </p:sp>
      <p:sp>
        <p:nvSpPr>
          <p:cNvPr id="17" name="16 Marcador de pie de página"/>
          <p:cNvSpPr>
            <a:spLocks noGrp="1"/>
          </p:cNvSpPr>
          <p:nvPr>
            <p:ph type="ftr" sz="quarter" idx="11"/>
          </p:nvPr>
        </p:nvSpPr>
        <p:spPr/>
        <p:txBody>
          <a:bodyPr/>
          <a:lstStyle>
            <a:extLst/>
          </a:lstStyle>
          <a:p>
            <a:endParaRPr lang="es-ES"/>
          </a:p>
        </p:txBody>
      </p:sp>
      <p:sp>
        <p:nvSpPr>
          <p:cNvPr id="29" name="28 Marcador de número de diapositiva"/>
          <p:cNvSpPr>
            <a:spLocks noGrp="1"/>
          </p:cNvSpPr>
          <p:nvPr>
            <p:ph type="sldNum" sz="quarter" idx="12"/>
          </p:nvPr>
        </p:nvSpPr>
        <p:spPr/>
        <p:txBody>
          <a:bodyPr/>
          <a:lstStyle>
            <a:extLst/>
          </a:lstStyle>
          <a:p>
            <a:fld id="{80F24A5D-AF87-4201-BBC8-EAABF3516785}" type="slidenum">
              <a:rPr lang="es-ES" smtClean="0"/>
              <a:pPr/>
              <a:t>‹Nº›</a:t>
            </a:fld>
            <a:endParaRPr lang="es-ES"/>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A71BE7D-E97F-4A72-83C0-8511DAD42DC9}" type="datetimeFigureOut">
              <a:rPr lang="es-ES" smtClean="0"/>
              <a:pPr/>
              <a:t>27/10/2012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80F24A5D-AF87-4201-BBC8-EAABF3516785}"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A71BE7D-E97F-4A72-83C0-8511DAD42DC9}" type="datetimeFigureOut">
              <a:rPr lang="es-ES" smtClean="0"/>
              <a:pPr/>
              <a:t>27/10/2012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80F24A5D-AF87-4201-BBC8-EAABF3516785}"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A71BE7D-E97F-4A72-83C0-8511DAD42DC9}" type="datetimeFigureOut">
              <a:rPr lang="es-ES" smtClean="0"/>
              <a:pPr/>
              <a:t>27/10/2012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80F24A5D-AF87-4201-BBC8-EAABF3516785}"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EA71BE7D-E97F-4A72-83C0-8511DAD42DC9}" type="datetimeFigureOut">
              <a:rPr lang="es-ES" smtClean="0"/>
              <a:pPr/>
              <a:t>27/10/2012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80F24A5D-AF87-4201-BBC8-EAABF3516785}" type="slidenum">
              <a:rPr lang="es-ES" smtClean="0"/>
              <a:pPr/>
              <a:t>‹Nº›</a:t>
            </a:fld>
            <a:endParaRPr lang="es-ES"/>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EA71BE7D-E97F-4A72-83C0-8511DAD42DC9}" type="datetimeFigureOut">
              <a:rPr lang="es-ES" smtClean="0"/>
              <a:pPr/>
              <a:t>27/10/2012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80F24A5D-AF87-4201-BBC8-EAABF3516785}"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EA71BE7D-E97F-4A72-83C0-8511DAD42DC9}" type="datetimeFigureOut">
              <a:rPr lang="es-ES" smtClean="0"/>
              <a:pPr/>
              <a:t>27/10/2012</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80F24A5D-AF87-4201-BBC8-EAABF3516785}" type="slidenum">
              <a:rPr lang="es-ES" smtClean="0"/>
              <a:pPr/>
              <a:t>‹Nº›</a:t>
            </a:fld>
            <a:endParaRPr lang="es-ES"/>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EA71BE7D-E97F-4A72-83C0-8511DAD42DC9}" type="datetimeFigureOut">
              <a:rPr lang="es-ES" smtClean="0"/>
              <a:pPr/>
              <a:t>27/10/2012</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80F24A5D-AF87-4201-BBC8-EAABF3516785}"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EA71BE7D-E97F-4A72-83C0-8511DAD42DC9}" type="datetimeFigureOut">
              <a:rPr lang="es-ES" smtClean="0"/>
              <a:pPr/>
              <a:t>27/10/2012</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80F24A5D-AF87-4201-BBC8-EAABF3516785}"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EA71BE7D-E97F-4A72-83C0-8511DAD42DC9}" type="datetimeFigureOut">
              <a:rPr lang="es-ES" smtClean="0"/>
              <a:pPr/>
              <a:t>27/10/2012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80F24A5D-AF87-4201-BBC8-EAABF3516785}"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fld id="{EA71BE7D-E97F-4A72-83C0-8511DAD42DC9}" type="datetimeFigureOut">
              <a:rPr lang="es-ES" smtClean="0"/>
              <a:pPr/>
              <a:t>27/10/2012</a:t>
            </a:fld>
            <a:endParaRPr lang="es-ES"/>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ES"/>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80F24A5D-AF87-4201-BBC8-EAABF3516785}"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EA71BE7D-E97F-4A72-83C0-8511DAD42DC9}" type="datetimeFigureOut">
              <a:rPr lang="es-ES" smtClean="0"/>
              <a:pPr/>
              <a:t>27/10/2012</a:t>
            </a:fld>
            <a:endParaRPr lang="es-ES"/>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ES"/>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80F24A5D-AF87-4201-BBC8-EAABF3516785}"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1071538" y="177016"/>
            <a:ext cx="7500990"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 sz="3200" dirty="0" smtClean="0">
                <a:solidFill>
                  <a:srgbClr val="FFFF00"/>
                </a:solidFill>
                <a:latin typeface="Calibri" pitchFamily="34" charset="0"/>
                <a:ea typeface="Calibri" pitchFamily="34" charset="0"/>
                <a:cs typeface="Times New Roman" pitchFamily="18" charset="0"/>
              </a:rPr>
              <a:t>ENCUENTRO DE PSICÓLOGOS</a:t>
            </a:r>
          </a:p>
          <a:p>
            <a:pPr marL="0" marR="0" lvl="0" indent="0" algn="ctr" defTabSz="914400" rtl="0" eaLnBrk="1" fontAlgn="base" latinLnBrk="0" hangingPunct="1">
              <a:lnSpc>
                <a:spcPct val="100000"/>
              </a:lnSpc>
              <a:spcBef>
                <a:spcPct val="0"/>
              </a:spcBef>
              <a:spcAft>
                <a:spcPct val="0"/>
              </a:spcAft>
              <a:buClrTx/>
              <a:buSzTx/>
              <a:buFontTx/>
              <a:buNone/>
              <a:tabLst/>
            </a:pPr>
            <a:endParaRPr lang="es-ES" sz="3200" dirty="0" smtClean="0">
              <a:solidFill>
                <a:srgbClr val="FFFF00"/>
              </a:solidFill>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s-ES" sz="2800" dirty="0" smtClean="0">
                <a:solidFill>
                  <a:srgbClr val="FFFF00"/>
                </a:solidFill>
                <a:latin typeface="Calibri" pitchFamily="34" charset="0"/>
                <a:ea typeface="Calibri" pitchFamily="34" charset="0"/>
                <a:cs typeface="Times New Roman" pitchFamily="18" charset="0"/>
              </a:rPr>
              <a:t>Educación </a:t>
            </a:r>
            <a:r>
              <a:rPr lang="es-ES" sz="2800" dirty="0">
                <a:solidFill>
                  <a:srgbClr val="FFFF00"/>
                </a:solidFill>
                <a:latin typeface="Calibri" pitchFamily="34" charset="0"/>
                <a:ea typeface="Calibri" pitchFamily="34" charset="0"/>
                <a:cs typeface="Times New Roman" pitchFamily="18" charset="0"/>
              </a:rPr>
              <a:t>Básica Especializada</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0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FFFF00"/>
                </a:solidFill>
                <a:effectLst/>
                <a:latin typeface="Arial" pitchFamily="34" charset="0"/>
                <a:ea typeface="Calibri" pitchFamily="34" charset="0"/>
                <a:cs typeface="Arial" pitchFamily="34" charset="0"/>
              </a:rPr>
              <a:t>INSTITUCIONES RESPONSABLES: </a:t>
            </a:r>
            <a:r>
              <a:rPr kumimoji="0" lang="es-E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Asociación de Ciegos de Manabí “ASCIMA”, con su Centro de Educación Popular Especial “CEPE” San Gregorio de Portoviejo</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FFFF00"/>
                </a:solidFill>
                <a:effectLst/>
                <a:latin typeface="Arial" pitchFamily="34" charset="0"/>
                <a:ea typeface="Calibri" pitchFamily="34" charset="0"/>
                <a:cs typeface="Arial" pitchFamily="34" charset="0"/>
              </a:rPr>
              <a:t>AUTORA RESPONSABLE: </a:t>
            </a:r>
            <a:r>
              <a:rPr kumimoji="0" lang="es-E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Licenciada Yovir Rosania Ponce Morrillo</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FFFF00"/>
                </a:solidFill>
                <a:effectLst/>
                <a:latin typeface="Arial" pitchFamily="34" charset="0"/>
                <a:ea typeface="Calibri" pitchFamily="34" charset="0"/>
                <a:cs typeface="Arial" pitchFamily="34" charset="0"/>
              </a:rPr>
              <a:t>PAÍS QUE REPRESENTA: </a:t>
            </a:r>
            <a:r>
              <a:rPr kumimoji="0" lang="es-E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Ecuador provincia de Manabí cantón Portoviejo</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FFFF00"/>
                </a:solidFill>
                <a:effectLst/>
                <a:latin typeface="Arial" pitchFamily="34" charset="0"/>
                <a:ea typeface="Calibri" pitchFamily="34" charset="0"/>
                <a:cs typeface="Arial" pitchFamily="34" charset="0"/>
              </a:rPr>
              <a:t>POBLACIÓN BENEFICIARIA: </a:t>
            </a:r>
            <a:r>
              <a:rPr kumimoji="0" lang="es-E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Directo: 20 ESTUDIANTES DEL CENTRO. Indirectos 80 entre familiares y amigos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FFFF00"/>
                </a:solidFill>
                <a:effectLst/>
                <a:latin typeface="Arial" pitchFamily="34" charset="0"/>
                <a:ea typeface="Calibri" pitchFamily="34" charset="0"/>
                <a:cs typeface="Arial" pitchFamily="34" charset="0"/>
              </a:rPr>
              <a:t>COBERTURA GEOGRÁFICA: </a:t>
            </a:r>
            <a:r>
              <a:rPr kumimoji="0" lang="es-E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Provincia de Manabí</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FFFF00"/>
                </a:solidFill>
                <a:effectLst/>
                <a:latin typeface="Arial" pitchFamily="34" charset="0"/>
                <a:ea typeface="Calibri" pitchFamily="34" charset="0"/>
                <a:cs typeface="Arial" pitchFamily="34" charset="0"/>
              </a:rPr>
              <a:t>PERIODO LECTIVO: </a:t>
            </a:r>
            <a:r>
              <a:rPr kumimoji="0" lang="es-E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Desde mayo de 2013 a febrero de 2014</a:t>
            </a:r>
            <a:endParaRPr kumimoji="0" lang="es-ES" sz="2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7889"/>
                                        </p:tgtEl>
                                        <p:attrNameLst>
                                          <p:attrName>style.visibility</p:attrName>
                                        </p:attrNameLst>
                                      </p:cBhvr>
                                      <p:to>
                                        <p:strVal val="visible"/>
                                      </p:to>
                                    </p:set>
                                    <p:animEffect transition="in" filter="diamond(in)">
                                      <p:cBhvr>
                                        <p:cTn id="7" dur="2000"/>
                                        <p:tgtEl>
                                          <p:spTgt spid="37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071802" y="0"/>
            <a:ext cx="3115853" cy="923330"/>
          </a:xfrm>
          <a:prstGeom prst="rect">
            <a:avLst/>
          </a:prstGeom>
          <a:noFill/>
        </p:spPr>
        <p:txBody>
          <a:bodyPr wrap="none" lIns="91440" tIns="45720" rIns="91440" bIns="45720">
            <a:spAutoFit/>
          </a:bodyPr>
          <a:lstStyle/>
          <a:p>
            <a:r>
              <a:rPr lang="es-ES" sz="5400" dirty="0" smtClean="0">
                <a:solidFill>
                  <a:srgbClr val="FFFF00"/>
                </a:solidFill>
              </a:rPr>
              <a:t>EL SUELO</a:t>
            </a:r>
            <a:endParaRPr lang="es-ES" sz="5400" dirty="0">
              <a:solidFill>
                <a:srgbClr val="FFFF00"/>
              </a:solidFill>
            </a:endParaRPr>
          </a:p>
        </p:txBody>
      </p:sp>
      <p:sp>
        <p:nvSpPr>
          <p:cNvPr id="60417" name="Rectangle 1"/>
          <p:cNvSpPr>
            <a:spLocks noChangeArrowheads="1"/>
          </p:cNvSpPr>
          <p:nvPr/>
        </p:nvSpPr>
        <p:spPr bwMode="auto">
          <a:xfrm>
            <a:off x="857224" y="857232"/>
            <a:ext cx="785818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Se denomina suelo  a la   parte superficial de la corteza terrestre, biológicamente activa, que tiende a desarrollarse en la superficie de las rocas emergidas por la influencia de la intemperie y de los seres vivos.</a:t>
            </a:r>
          </a:p>
          <a:p>
            <a:pPr algn="just"/>
            <a:r>
              <a:rPr lang="es-ES" sz="2400" dirty="0">
                <a:solidFill>
                  <a:srgbClr val="FFFF00"/>
                </a:solidFill>
              </a:rPr>
              <a:t>METEORIZACIÓN:</a:t>
            </a:r>
          </a:p>
          <a:p>
            <a:pPr algn="just"/>
            <a:r>
              <a:rPr lang="es-ES" sz="2400" dirty="0"/>
              <a:t>La </a:t>
            </a:r>
            <a:r>
              <a:rPr lang="es-ES" sz="2400" dirty="0" smtClean="0"/>
              <a:t>meteorización </a:t>
            </a:r>
            <a:r>
              <a:rPr lang="es-ES" sz="2400" dirty="0"/>
              <a:t>es la desintegración, descomposición y desintegración de una roca en la superficie terrestre o próxima a </a:t>
            </a:r>
            <a:r>
              <a:rPr lang="es-ES" sz="2400" dirty="0" smtClean="0"/>
              <a:t>ella.</a:t>
            </a:r>
            <a:endParaRPr lang="es-ES" sz="2400" dirty="0" smtClean="0">
              <a:latin typeface="Arial" pitchFamily="34" charset="0"/>
            </a:endParaRPr>
          </a:p>
          <a:p>
            <a:pPr algn="just"/>
            <a:r>
              <a:rPr lang="es-ES" sz="2400" dirty="0">
                <a:solidFill>
                  <a:srgbClr val="FFFF00"/>
                </a:solidFill>
              </a:rPr>
              <a:t>PERMEABILIDAD:</a:t>
            </a:r>
          </a:p>
          <a:p>
            <a:pPr algn="just"/>
            <a:r>
              <a:rPr lang="es-ES" sz="2400" dirty="0"/>
              <a:t>La permeabilidad es la capacidad que tiene un material de permitirle a un líquido que lo atraviese sin alterar  su estructura interna</a:t>
            </a:r>
            <a:r>
              <a:rPr lang="es-ES" sz="2000" dirty="0"/>
              <a:t>. </a:t>
            </a:r>
            <a:endParaRPr kumimoji="0" lang="es-ES" sz="2000" b="0" i="0" u="none" strike="noStrike" cap="none" normalizeH="0" baseline="0" dirty="0" smtClean="0">
              <a:ln>
                <a:noFill/>
              </a:ln>
              <a:solidFill>
                <a:schemeClr val="tx1"/>
              </a:solidFill>
              <a:effectLst/>
              <a:latin typeface="Arial" pitchFamily="34" charset="0"/>
            </a:endParaRPr>
          </a:p>
        </p:txBody>
      </p:sp>
      <p:pic>
        <p:nvPicPr>
          <p:cNvPr id="8194" name="Picture 2" descr="http://www.laesferaverde.cl/jpg/suelo_2.jpg"/>
          <p:cNvPicPr>
            <a:picLocks noChangeAspect="1" noChangeArrowheads="1"/>
          </p:cNvPicPr>
          <p:nvPr/>
        </p:nvPicPr>
        <p:blipFill>
          <a:blip r:embed="rId3" cstate="print"/>
          <a:srcRect/>
          <a:stretch>
            <a:fillRect/>
          </a:stretch>
        </p:blipFill>
        <p:spPr bwMode="auto">
          <a:xfrm>
            <a:off x="4000496" y="5000632"/>
            <a:ext cx="4429156" cy="18573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4"/>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60417"/>
                                        </p:tgtEl>
                                        <p:attrNameLst>
                                          <p:attrName>style.visibility</p:attrName>
                                        </p:attrNameLst>
                                      </p:cBhvr>
                                      <p:to>
                                        <p:strVal val="visible"/>
                                      </p:to>
                                    </p:set>
                                    <p:anim calcmode="lin" valueType="num">
                                      <p:cBhvr>
                                        <p:cTn id="13" dur="2000" fill="hold"/>
                                        <p:tgtEl>
                                          <p:spTgt spid="60417"/>
                                        </p:tgtEl>
                                        <p:attrNameLst>
                                          <p:attrName>ppt_h</p:attrName>
                                        </p:attrNameLst>
                                      </p:cBhvr>
                                      <p:tavLst>
                                        <p:tav tm="0">
                                          <p:val>
                                            <p:strVal val="#ppt_h/20"/>
                                          </p:val>
                                        </p:tav>
                                        <p:tav tm="50000">
                                          <p:val>
                                            <p:strVal val="#ppt_h/20"/>
                                          </p:val>
                                        </p:tav>
                                        <p:tav tm="100000">
                                          <p:val>
                                            <p:strVal val="#ppt_h"/>
                                          </p:val>
                                        </p:tav>
                                      </p:tavLst>
                                    </p:anim>
                                    <p:anim calcmode="lin" valueType="num">
                                      <p:cBhvr>
                                        <p:cTn id="14" dur="2000" fill="hold"/>
                                        <p:tgtEl>
                                          <p:spTgt spid="60417"/>
                                        </p:tgtEl>
                                        <p:attrNameLst>
                                          <p:attrName>ppt_w</p:attrName>
                                        </p:attrNameLst>
                                      </p:cBhvr>
                                      <p:tavLst>
                                        <p:tav tm="0">
                                          <p:val>
                                            <p:strVal val="#ppt_w+.3"/>
                                          </p:val>
                                        </p:tav>
                                        <p:tav tm="50000">
                                          <p:val>
                                            <p:strVal val="#ppt_w+.3"/>
                                          </p:val>
                                        </p:tav>
                                        <p:tav tm="100000">
                                          <p:val>
                                            <p:strVal val="#ppt_w"/>
                                          </p:val>
                                        </p:tav>
                                      </p:tavLst>
                                    </p:anim>
                                    <p:anim calcmode="lin" valueType="num">
                                      <p:cBhvr>
                                        <p:cTn id="15" dur="2000" fill="hold"/>
                                        <p:tgtEl>
                                          <p:spTgt spid="60417"/>
                                        </p:tgtEl>
                                        <p:attrNameLst>
                                          <p:attrName>ppt_x</p:attrName>
                                        </p:attrNameLst>
                                      </p:cBhvr>
                                      <p:tavLst>
                                        <p:tav tm="0">
                                          <p:val>
                                            <p:strVal val="#ppt_x-.3"/>
                                          </p:val>
                                        </p:tav>
                                        <p:tav tm="50000">
                                          <p:val>
                                            <p:strVal val="#ppt_x"/>
                                          </p:val>
                                        </p:tav>
                                        <p:tav tm="100000">
                                          <p:val>
                                            <p:strVal val="#ppt_x"/>
                                          </p:val>
                                        </p:tav>
                                      </p:tavLst>
                                    </p:anim>
                                    <p:anim calcmode="lin" valueType="num">
                                      <p:cBhvr>
                                        <p:cTn id="16" dur="2000" fill="hold"/>
                                        <p:tgtEl>
                                          <p:spTgt spid="60417"/>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8194"/>
                                        </p:tgtEl>
                                        <p:attrNameLst>
                                          <p:attrName>style.visibility</p:attrName>
                                        </p:attrNameLst>
                                      </p:cBhvr>
                                      <p:to>
                                        <p:strVal val="visible"/>
                                      </p:to>
                                    </p:set>
                                    <p:anim calcmode="lin" valueType="num">
                                      <p:cBhvr>
                                        <p:cTn id="19" dur="2000" fill="hold"/>
                                        <p:tgtEl>
                                          <p:spTgt spid="8194"/>
                                        </p:tgtEl>
                                        <p:attrNameLst>
                                          <p:attrName>ppt_h</p:attrName>
                                        </p:attrNameLst>
                                      </p:cBhvr>
                                      <p:tavLst>
                                        <p:tav tm="0">
                                          <p:val>
                                            <p:strVal val="#ppt_h/20"/>
                                          </p:val>
                                        </p:tav>
                                        <p:tav tm="50000">
                                          <p:val>
                                            <p:strVal val="#ppt_h/20"/>
                                          </p:val>
                                        </p:tav>
                                        <p:tav tm="100000">
                                          <p:val>
                                            <p:strVal val="#ppt_h"/>
                                          </p:val>
                                        </p:tav>
                                      </p:tavLst>
                                    </p:anim>
                                    <p:anim calcmode="lin" valueType="num">
                                      <p:cBhvr>
                                        <p:cTn id="20" dur="2000" fill="hold"/>
                                        <p:tgtEl>
                                          <p:spTgt spid="8194"/>
                                        </p:tgtEl>
                                        <p:attrNameLst>
                                          <p:attrName>ppt_w</p:attrName>
                                        </p:attrNameLst>
                                      </p:cBhvr>
                                      <p:tavLst>
                                        <p:tav tm="0">
                                          <p:val>
                                            <p:strVal val="#ppt_w+.3"/>
                                          </p:val>
                                        </p:tav>
                                        <p:tav tm="50000">
                                          <p:val>
                                            <p:strVal val="#ppt_w+.3"/>
                                          </p:val>
                                        </p:tav>
                                        <p:tav tm="100000">
                                          <p:val>
                                            <p:strVal val="#ppt_w"/>
                                          </p:val>
                                        </p:tav>
                                      </p:tavLst>
                                    </p:anim>
                                    <p:anim calcmode="lin" valueType="num">
                                      <p:cBhvr>
                                        <p:cTn id="21" dur="2000" fill="hold"/>
                                        <p:tgtEl>
                                          <p:spTgt spid="8194"/>
                                        </p:tgtEl>
                                        <p:attrNameLst>
                                          <p:attrName>ppt_x</p:attrName>
                                        </p:attrNameLst>
                                      </p:cBhvr>
                                      <p:tavLst>
                                        <p:tav tm="0">
                                          <p:val>
                                            <p:strVal val="#ppt_x-.3"/>
                                          </p:val>
                                        </p:tav>
                                        <p:tav tm="50000">
                                          <p:val>
                                            <p:strVal val="#ppt_x"/>
                                          </p:val>
                                        </p:tav>
                                        <p:tav tm="100000">
                                          <p:val>
                                            <p:strVal val="#ppt_x"/>
                                          </p:val>
                                        </p:tav>
                                      </p:tavLst>
                                    </p:anim>
                                    <p:anim calcmode="lin" valueType="num">
                                      <p:cBhvr>
                                        <p:cTn id="22" dur="2000" fill="hold"/>
                                        <p:tgtEl>
                                          <p:spTgt spid="81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04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85786" y="1142984"/>
            <a:ext cx="8072494" cy="4339650"/>
          </a:xfrm>
          <a:prstGeom prst="rect">
            <a:avLst/>
          </a:prstGeom>
          <a:noFill/>
        </p:spPr>
        <p:txBody>
          <a:bodyPr wrap="square" rtlCol="0">
            <a:spAutoFit/>
          </a:bodyPr>
          <a:lstStyle/>
          <a:p>
            <a:pPr algn="just"/>
            <a:r>
              <a:rPr lang="es-ES" sz="2400" dirty="0"/>
              <a:t>Existen 2 clasificaciones para los tipos de suelos, una según su funcionalidad  y otra de acuerdo a sus características físicas.</a:t>
            </a:r>
          </a:p>
          <a:p>
            <a:r>
              <a:rPr lang="es-ES" dirty="0"/>
              <a:t> </a:t>
            </a:r>
          </a:p>
          <a:p>
            <a:r>
              <a:rPr lang="es-ES" sz="2400" dirty="0">
                <a:solidFill>
                  <a:srgbClr val="FFFF00"/>
                </a:solidFill>
              </a:rPr>
              <a:t>POR SU </a:t>
            </a:r>
            <a:r>
              <a:rPr lang="es-ES" sz="2400" dirty="0" smtClean="0">
                <a:solidFill>
                  <a:srgbClr val="FFFF00"/>
                </a:solidFill>
              </a:rPr>
              <a:t>FUNCIONALIDAD:</a:t>
            </a:r>
            <a:endParaRPr lang="es-ES" sz="2400" dirty="0">
              <a:solidFill>
                <a:srgbClr val="FFFF00"/>
              </a:solidFill>
            </a:endParaRPr>
          </a:p>
          <a:p>
            <a:r>
              <a:rPr lang="es-ES" sz="2400" dirty="0"/>
              <a:t>Suelos arenosos.</a:t>
            </a:r>
          </a:p>
          <a:p>
            <a:r>
              <a:rPr lang="es-ES" sz="2400" dirty="0"/>
              <a:t>Suelos </a:t>
            </a:r>
            <a:r>
              <a:rPr lang="es-ES" sz="2400" dirty="0" smtClean="0"/>
              <a:t>calizos.</a:t>
            </a:r>
            <a:endParaRPr lang="es-ES" sz="2400" dirty="0"/>
          </a:p>
          <a:p>
            <a:r>
              <a:rPr lang="es-ES" sz="2400" dirty="0"/>
              <a:t>Suelos humíferos.</a:t>
            </a:r>
          </a:p>
          <a:p>
            <a:r>
              <a:rPr lang="es-ES" sz="2400" dirty="0"/>
              <a:t>Suelos </a:t>
            </a:r>
            <a:r>
              <a:rPr lang="es-ES" sz="2400" dirty="0" smtClean="0"/>
              <a:t>arcilloso</a:t>
            </a:r>
            <a:endParaRPr lang="es-ES" sz="2400" dirty="0"/>
          </a:p>
          <a:p>
            <a:r>
              <a:rPr lang="es-ES" sz="2400" dirty="0"/>
              <a:t>Suelos pedregosos</a:t>
            </a:r>
          </a:p>
          <a:p>
            <a:r>
              <a:rPr lang="es-ES" sz="2400" dirty="0"/>
              <a:t>Suelos mixtos.</a:t>
            </a:r>
          </a:p>
          <a:p>
            <a:r>
              <a:rPr lang="es-ES" sz="2400" dirty="0"/>
              <a:t>Suelos arcillosos.</a:t>
            </a:r>
          </a:p>
          <a:p>
            <a:r>
              <a:rPr lang="es-ES" dirty="0"/>
              <a:t> </a:t>
            </a:r>
          </a:p>
        </p:txBody>
      </p:sp>
      <p:sp>
        <p:nvSpPr>
          <p:cNvPr id="62465" name="Rectangle 1"/>
          <p:cNvSpPr>
            <a:spLocks noChangeArrowheads="1"/>
          </p:cNvSpPr>
          <p:nvPr/>
        </p:nvSpPr>
        <p:spPr bwMode="auto">
          <a:xfrm>
            <a:off x="4786314" y="2143116"/>
            <a:ext cx="328614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POR</a:t>
            </a:r>
            <a:r>
              <a:rPr kumimoji="0" lang="es-ES" sz="2400" b="0" i="0" u="none" strike="noStrike" cap="none" normalizeH="0" dirty="0" smtClean="0">
                <a:ln>
                  <a:noFill/>
                </a:ln>
                <a:solidFill>
                  <a:srgbClr val="FFFF00"/>
                </a:solidFill>
                <a:effectLst/>
                <a:latin typeface="Calibri" pitchFamily="34" charset="0"/>
                <a:ea typeface="Calibri" pitchFamily="34" charset="0"/>
                <a:cs typeface="Times New Roman" pitchFamily="18" charset="0"/>
              </a:rPr>
              <a:t> </a:t>
            </a:r>
            <a:r>
              <a:rPr kumimoji="0" lang="es-ES" sz="2400" b="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CARACTERÍSTICAS FÍSICAS:</a:t>
            </a:r>
            <a:endParaRPr kumimoji="0" lang="es-ES" sz="2400" b="0" i="0" u="none" strike="noStrike" cap="none" normalizeH="0" baseline="0" dirty="0" smtClean="0">
              <a:ln>
                <a:noFill/>
              </a:ln>
              <a:solidFill>
                <a:srgbClr val="FFFF0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Suelos litosoles.</a:t>
            </a:r>
            <a:endParaRPr kumimoji="0" lang="es-ES"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Suelos rocosos.</a:t>
            </a:r>
            <a:endParaRPr kumimoji="0" lang="es-ES"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Suelos cambisoles.</a:t>
            </a:r>
            <a:endParaRPr kumimoji="0" lang="es-ES"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Suelos luvisoles.</a:t>
            </a:r>
            <a:endParaRPr kumimoji="0" lang="es-ES"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Suelos acrisoles.</a:t>
            </a:r>
            <a:endParaRPr kumimoji="0" lang="es-ES"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Suelos gleisoles.</a:t>
            </a:r>
            <a:endParaRPr kumimoji="0" lang="es-ES"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Suelo </a:t>
            </a:r>
            <a:r>
              <a:rPr kumimoji="0" lang="es-E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redzina.</a:t>
            </a:r>
            <a:endParaRPr kumimoji="0" lang="es-ES" sz="2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Suelos  vertisoles.</a:t>
            </a:r>
            <a:endParaRPr kumimoji="0" lang="es-ES" sz="2400" b="0" i="0" u="none" strike="noStrike" cap="none" normalizeH="0" baseline="0" dirty="0" smtClean="0">
              <a:ln>
                <a:noFill/>
              </a:ln>
              <a:solidFill>
                <a:schemeClr val="tx1"/>
              </a:solidFill>
              <a:effectLst/>
              <a:latin typeface="Arial" pitchFamily="34" charset="0"/>
            </a:endParaRPr>
          </a:p>
        </p:txBody>
      </p:sp>
      <p:sp>
        <p:nvSpPr>
          <p:cNvPr id="6" name="5 CuadroTexto"/>
          <p:cNvSpPr txBox="1"/>
          <p:nvPr/>
        </p:nvSpPr>
        <p:spPr>
          <a:xfrm>
            <a:off x="1357290" y="0"/>
            <a:ext cx="6715172" cy="1015663"/>
          </a:xfrm>
          <a:prstGeom prst="rect">
            <a:avLst/>
          </a:prstGeom>
          <a:noFill/>
        </p:spPr>
        <p:txBody>
          <a:bodyPr wrap="square" rtlCol="0">
            <a:spAutoFit/>
          </a:bodyPr>
          <a:lstStyle/>
          <a:p>
            <a:r>
              <a:rPr lang="es-ES" sz="6000" dirty="0" smtClean="0">
                <a:solidFill>
                  <a:srgbClr val="FFFF00"/>
                </a:solidFill>
              </a:rPr>
              <a:t>CLASES DE SUELO</a:t>
            </a:r>
            <a:endParaRPr lang="es-ES" sz="60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2465"/>
                                        </p:tgtEl>
                                        <p:attrNameLst>
                                          <p:attrName>style.visibility</p:attrName>
                                        </p:attrNameLst>
                                      </p:cBhvr>
                                      <p:to>
                                        <p:strVal val="visible"/>
                                      </p:to>
                                    </p:set>
                                    <p:animEffect transition="in" filter="wipe(down)">
                                      <p:cBhvr>
                                        <p:cTn id="23" dur="580">
                                          <p:stCondLst>
                                            <p:cond delay="0"/>
                                          </p:stCondLst>
                                        </p:cTn>
                                        <p:tgtEl>
                                          <p:spTgt spid="62465"/>
                                        </p:tgtEl>
                                      </p:cBhvr>
                                    </p:animEffect>
                                    <p:anim calcmode="lin" valueType="num">
                                      <p:cBhvr>
                                        <p:cTn id="24" dur="1822" tmFilter="0,0; 0.14,0.36; 0.43,0.73; 0.71,0.91; 1.0,1.0">
                                          <p:stCondLst>
                                            <p:cond delay="0"/>
                                          </p:stCondLst>
                                        </p:cTn>
                                        <p:tgtEl>
                                          <p:spTgt spid="6246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246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246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246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2465"/>
                                        </p:tgtEl>
                                        <p:attrNameLst>
                                          <p:attrName>ppt_y</p:attrName>
                                        </p:attrNameLst>
                                      </p:cBhvr>
                                      <p:tavLst>
                                        <p:tav tm="0" fmla="#ppt_y-sin(pi*$)/81">
                                          <p:val>
                                            <p:fltVal val="0"/>
                                          </p:val>
                                        </p:tav>
                                        <p:tav tm="100000">
                                          <p:val>
                                            <p:fltVal val="1"/>
                                          </p:val>
                                        </p:tav>
                                      </p:tavLst>
                                    </p:anim>
                                    <p:animScale>
                                      <p:cBhvr>
                                        <p:cTn id="29" dur="26">
                                          <p:stCondLst>
                                            <p:cond delay="650"/>
                                          </p:stCondLst>
                                        </p:cTn>
                                        <p:tgtEl>
                                          <p:spTgt spid="62465"/>
                                        </p:tgtEl>
                                      </p:cBhvr>
                                      <p:to x="100000" y="60000"/>
                                    </p:animScale>
                                    <p:animScale>
                                      <p:cBhvr>
                                        <p:cTn id="30" dur="166" decel="50000">
                                          <p:stCondLst>
                                            <p:cond delay="676"/>
                                          </p:stCondLst>
                                        </p:cTn>
                                        <p:tgtEl>
                                          <p:spTgt spid="62465"/>
                                        </p:tgtEl>
                                      </p:cBhvr>
                                      <p:to x="100000" y="100000"/>
                                    </p:animScale>
                                    <p:animScale>
                                      <p:cBhvr>
                                        <p:cTn id="31" dur="26">
                                          <p:stCondLst>
                                            <p:cond delay="1312"/>
                                          </p:stCondLst>
                                        </p:cTn>
                                        <p:tgtEl>
                                          <p:spTgt spid="62465"/>
                                        </p:tgtEl>
                                      </p:cBhvr>
                                      <p:to x="100000" y="80000"/>
                                    </p:animScale>
                                    <p:animScale>
                                      <p:cBhvr>
                                        <p:cTn id="32" dur="166" decel="50000">
                                          <p:stCondLst>
                                            <p:cond delay="1338"/>
                                          </p:stCondLst>
                                        </p:cTn>
                                        <p:tgtEl>
                                          <p:spTgt spid="62465"/>
                                        </p:tgtEl>
                                      </p:cBhvr>
                                      <p:to x="100000" y="100000"/>
                                    </p:animScale>
                                    <p:animScale>
                                      <p:cBhvr>
                                        <p:cTn id="33" dur="26">
                                          <p:stCondLst>
                                            <p:cond delay="1642"/>
                                          </p:stCondLst>
                                        </p:cTn>
                                        <p:tgtEl>
                                          <p:spTgt spid="62465"/>
                                        </p:tgtEl>
                                      </p:cBhvr>
                                      <p:to x="100000" y="90000"/>
                                    </p:animScale>
                                    <p:animScale>
                                      <p:cBhvr>
                                        <p:cTn id="34" dur="166" decel="50000">
                                          <p:stCondLst>
                                            <p:cond delay="1668"/>
                                          </p:stCondLst>
                                        </p:cTn>
                                        <p:tgtEl>
                                          <p:spTgt spid="62465"/>
                                        </p:tgtEl>
                                      </p:cBhvr>
                                      <p:to x="100000" y="100000"/>
                                    </p:animScale>
                                    <p:animScale>
                                      <p:cBhvr>
                                        <p:cTn id="35" dur="26">
                                          <p:stCondLst>
                                            <p:cond delay="1808"/>
                                          </p:stCondLst>
                                        </p:cTn>
                                        <p:tgtEl>
                                          <p:spTgt spid="62465"/>
                                        </p:tgtEl>
                                      </p:cBhvr>
                                      <p:to x="100000" y="95000"/>
                                    </p:animScale>
                                    <p:animScale>
                                      <p:cBhvr>
                                        <p:cTn id="36" dur="166" decel="50000">
                                          <p:stCondLst>
                                            <p:cond delay="1834"/>
                                          </p:stCondLst>
                                        </p:cTn>
                                        <p:tgtEl>
                                          <p:spTgt spid="62465"/>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80">
                                          <p:stCondLst>
                                            <p:cond delay="0"/>
                                          </p:stCondLst>
                                        </p:cTn>
                                        <p:tgtEl>
                                          <p:spTgt spid="6"/>
                                        </p:tgtEl>
                                      </p:cBhvr>
                                    </p:animEffect>
                                    <p:anim calcmode="lin" valueType="num">
                                      <p:cBhvr>
                                        <p:cTn id="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gtEl>
                                      </p:cBhvr>
                                      <p:to x="100000" y="60000"/>
                                    </p:animScale>
                                    <p:animScale>
                                      <p:cBhvr>
                                        <p:cTn id="46" dur="166" decel="50000">
                                          <p:stCondLst>
                                            <p:cond delay="676"/>
                                          </p:stCondLst>
                                        </p:cTn>
                                        <p:tgtEl>
                                          <p:spTgt spid="6"/>
                                        </p:tgtEl>
                                      </p:cBhvr>
                                      <p:to x="100000" y="100000"/>
                                    </p:animScale>
                                    <p:animScale>
                                      <p:cBhvr>
                                        <p:cTn id="47" dur="26">
                                          <p:stCondLst>
                                            <p:cond delay="1312"/>
                                          </p:stCondLst>
                                        </p:cTn>
                                        <p:tgtEl>
                                          <p:spTgt spid="6"/>
                                        </p:tgtEl>
                                      </p:cBhvr>
                                      <p:to x="100000" y="80000"/>
                                    </p:animScale>
                                    <p:animScale>
                                      <p:cBhvr>
                                        <p:cTn id="48" dur="166" decel="50000">
                                          <p:stCondLst>
                                            <p:cond delay="1338"/>
                                          </p:stCondLst>
                                        </p:cTn>
                                        <p:tgtEl>
                                          <p:spTgt spid="6"/>
                                        </p:tgtEl>
                                      </p:cBhvr>
                                      <p:to x="100000" y="100000"/>
                                    </p:animScale>
                                    <p:animScale>
                                      <p:cBhvr>
                                        <p:cTn id="49" dur="26">
                                          <p:stCondLst>
                                            <p:cond delay="1642"/>
                                          </p:stCondLst>
                                        </p:cTn>
                                        <p:tgtEl>
                                          <p:spTgt spid="6"/>
                                        </p:tgtEl>
                                      </p:cBhvr>
                                      <p:to x="100000" y="90000"/>
                                    </p:animScale>
                                    <p:animScale>
                                      <p:cBhvr>
                                        <p:cTn id="50" dur="166" decel="50000">
                                          <p:stCondLst>
                                            <p:cond delay="1668"/>
                                          </p:stCondLst>
                                        </p:cTn>
                                        <p:tgtEl>
                                          <p:spTgt spid="6"/>
                                        </p:tgtEl>
                                      </p:cBhvr>
                                      <p:to x="100000" y="100000"/>
                                    </p:animScale>
                                    <p:animScale>
                                      <p:cBhvr>
                                        <p:cTn id="51" dur="26">
                                          <p:stCondLst>
                                            <p:cond delay="1808"/>
                                          </p:stCondLst>
                                        </p:cTn>
                                        <p:tgtEl>
                                          <p:spTgt spid="6"/>
                                        </p:tgtEl>
                                      </p:cBhvr>
                                      <p:to x="100000" y="95000"/>
                                    </p:animScale>
                                    <p:animScale>
                                      <p:cBhvr>
                                        <p:cTn id="5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246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071538" y="1285860"/>
            <a:ext cx="7072362" cy="2677656"/>
          </a:xfrm>
          <a:prstGeom prst="rect">
            <a:avLst/>
          </a:prstGeom>
          <a:noFill/>
        </p:spPr>
        <p:txBody>
          <a:bodyPr wrap="square" rtlCol="0">
            <a:spAutoFit/>
          </a:bodyPr>
          <a:lstStyle/>
          <a:p>
            <a:pPr algn="just"/>
            <a:r>
              <a:rPr lang="es-ES" sz="2400" dirty="0"/>
              <a:t>Son mecanismos que permiten la interrelación entre el contexto escolar, familiar  y socio-cultural. A sí mismo garantiza la integración de todas las áreas académicas, el enfoque transversal que se propone, considera cinco ejes en la primera etapa de la educación básica: * Lengua* Desarrollo del pensamiento *Valores* Trabajo* </a:t>
            </a:r>
            <a:r>
              <a:rPr lang="es-ES" sz="2400" dirty="0" smtClean="0"/>
              <a:t>Ambiente*</a:t>
            </a:r>
            <a:endParaRPr lang="es-ES" sz="2400" dirty="0"/>
          </a:p>
        </p:txBody>
      </p:sp>
      <p:sp>
        <p:nvSpPr>
          <p:cNvPr id="64514" name="Rectangle 2"/>
          <p:cNvSpPr>
            <a:spLocks noChangeArrowheads="1"/>
          </p:cNvSpPr>
          <p:nvPr/>
        </p:nvSpPr>
        <p:spPr bwMode="auto">
          <a:xfrm>
            <a:off x="968899" y="428604"/>
            <a:ext cx="7612340"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noFill/>
                </a:ln>
                <a:solidFill>
                  <a:srgbClr val="FFFF00"/>
                </a:solidFill>
                <a:effectLst/>
                <a:latin typeface="Arial" pitchFamily="34" charset="0"/>
                <a:ea typeface="Calibri" pitchFamily="34" charset="0"/>
                <a:cs typeface="Arial" pitchFamily="34" charset="0"/>
              </a:rPr>
              <a:t>EJES </a:t>
            </a:r>
            <a:r>
              <a:rPr kumimoji="0" lang="es-ES" sz="2800" b="0" i="0" u="none" strike="noStrike" cap="none" normalizeH="0" baseline="0" dirty="0" smtClean="0">
                <a:ln>
                  <a:noFill/>
                </a:ln>
                <a:solidFill>
                  <a:srgbClr val="FFFF00"/>
                </a:solidFill>
                <a:effectLst/>
                <a:latin typeface="Arial" pitchFamily="34" charset="0"/>
                <a:ea typeface="Calibri" pitchFamily="34" charset="0"/>
                <a:cs typeface="Arial" pitchFamily="34" charset="0"/>
              </a:rPr>
              <a:t>TRANSVERSALES </a:t>
            </a:r>
            <a:r>
              <a:rPr kumimoji="0" lang="es-ES" sz="2800" b="0" i="0" u="none" strike="noStrike" cap="none" normalizeH="0" baseline="0" dirty="0" smtClean="0">
                <a:ln>
                  <a:noFill/>
                </a:ln>
                <a:solidFill>
                  <a:srgbClr val="FFFF00"/>
                </a:solidFill>
                <a:effectLst/>
                <a:latin typeface="Arial" pitchFamily="34" charset="0"/>
                <a:ea typeface="Calibri" pitchFamily="34" charset="0"/>
                <a:cs typeface="Arial" pitchFamily="34" charset="0"/>
              </a:rPr>
              <a:t>EN LA EDUCACI</a:t>
            </a:r>
            <a:r>
              <a:rPr kumimoji="0" lang="es-ES" sz="2800" b="0" i="0" u="none" strike="noStrike" cap="none" normalizeH="0" baseline="0" dirty="0" smtClean="0">
                <a:ln>
                  <a:noFill/>
                </a:ln>
                <a:solidFill>
                  <a:srgbClr val="FFFF00"/>
                </a:solidFill>
                <a:effectLst/>
                <a:latin typeface="Calibri"/>
                <a:ea typeface="Calibri" pitchFamily="34" charset="0"/>
                <a:cs typeface="Arial" pitchFamily="34" charset="0"/>
              </a:rPr>
              <a:t>Ó</a:t>
            </a:r>
            <a:r>
              <a:rPr kumimoji="0" lang="es-ES" sz="2800" b="0" i="0" u="none" strike="noStrike" cap="none" normalizeH="0" baseline="0" dirty="0" smtClean="0">
                <a:ln>
                  <a:noFill/>
                </a:ln>
                <a:solidFill>
                  <a:srgbClr val="FFFF00"/>
                </a:solidFill>
                <a:effectLst/>
                <a:latin typeface="Arial" pitchFamily="34" charset="0"/>
                <a:ea typeface="Calibri" pitchFamily="34" charset="0"/>
                <a:cs typeface="Arial" pitchFamily="34" charset="0"/>
              </a:rPr>
              <a:t>N</a:t>
            </a:r>
            <a:endParaRPr kumimoji="0" lang="es-ES" sz="2800" b="0" i="0" u="none" strike="noStrike" cap="none" normalizeH="0" baseline="0" dirty="0" smtClean="0">
              <a:ln>
                <a:noFill/>
              </a:ln>
              <a:solidFill>
                <a:srgbClr val="FFFF00"/>
              </a:solidFill>
              <a:effectLst/>
              <a:latin typeface="Arial" pitchFamily="34" charset="0"/>
            </a:endParaRPr>
          </a:p>
        </p:txBody>
      </p:sp>
      <p:pic>
        <p:nvPicPr>
          <p:cNvPr id="9" name="8 Imagen" descr="C:\Users\HOGAR\Documents\ASCIMA 2011-2013\FOTOS PLAYA, COMANDANTE\DSC02247.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571736" y="4000504"/>
            <a:ext cx="4505325" cy="2590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64514"/>
                                        </p:tgtEl>
                                        <p:attrNameLst>
                                          <p:attrName>style.visibility</p:attrName>
                                        </p:attrNameLst>
                                      </p:cBhvr>
                                      <p:to>
                                        <p:strVal val="visible"/>
                                      </p:to>
                                    </p:set>
                                    <p:anim calcmode="lin" valueType="num">
                                      <p:cBhvr>
                                        <p:cTn id="12" dur="1000" fill="hold"/>
                                        <p:tgtEl>
                                          <p:spTgt spid="64514"/>
                                        </p:tgtEl>
                                        <p:attrNameLst>
                                          <p:attrName>ppt_w</p:attrName>
                                        </p:attrNameLst>
                                      </p:cBhvr>
                                      <p:tavLst>
                                        <p:tav tm="0">
                                          <p:val>
                                            <p:strVal val="#ppt_w+.3"/>
                                          </p:val>
                                        </p:tav>
                                        <p:tav tm="100000">
                                          <p:val>
                                            <p:strVal val="#ppt_w"/>
                                          </p:val>
                                        </p:tav>
                                      </p:tavLst>
                                    </p:anim>
                                    <p:anim calcmode="lin" valueType="num">
                                      <p:cBhvr>
                                        <p:cTn id="13" dur="1000" fill="hold"/>
                                        <p:tgtEl>
                                          <p:spTgt spid="64514"/>
                                        </p:tgtEl>
                                        <p:attrNameLst>
                                          <p:attrName>ppt_h</p:attrName>
                                        </p:attrNameLst>
                                      </p:cBhvr>
                                      <p:tavLst>
                                        <p:tav tm="0">
                                          <p:val>
                                            <p:strVal val="#ppt_h"/>
                                          </p:val>
                                        </p:tav>
                                        <p:tav tm="100000">
                                          <p:val>
                                            <p:strVal val="#ppt_h"/>
                                          </p:val>
                                        </p:tav>
                                      </p:tavLst>
                                    </p:anim>
                                    <p:animEffect transition="in" filter="fade">
                                      <p:cBhvr>
                                        <p:cTn id="14" dur="1000"/>
                                        <p:tgtEl>
                                          <p:spTgt spid="64514"/>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3"/>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45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HOGAR\Documents\ASCIMA 2011-2013\FOTOGRAFÍAS DE ACTIVIDADES DE ASCIMA\FOTOS EVENTO CLEGIO UNIVERSITARIO 03,12,11\DSC01972.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0" y="0"/>
            <a:ext cx="9144000" cy="6858000"/>
          </a:xfrm>
          <a:prstGeom prst="rect">
            <a:avLst/>
          </a:prstGeom>
          <a:noFill/>
          <a:ln>
            <a:noFill/>
          </a:ln>
        </p:spPr>
      </p:pic>
      <p:sp>
        <p:nvSpPr>
          <p:cNvPr id="5" name="4 CuadroTexto"/>
          <p:cNvSpPr txBox="1"/>
          <p:nvPr/>
        </p:nvSpPr>
        <p:spPr>
          <a:xfrm>
            <a:off x="2000232" y="5288340"/>
            <a:ext cx="6072230" cy="1569660"/>
          </a:xfrm>
          <a:prstGeom prst="rect">
            <a:avLst/>
          </a:prstGeom>
          <a:noFill/>
        </p:spPr>
        <p:txBody>
          <a:bodyPr wrap="square" rtlCol="0">
            <a:spAutoFit/>
          </a:bodyPr>
          <a:lstStyle/>
          <a:p>
            <a:r>
              <a:rPr lang="es-ES" sz="9600" b="1" dirty="0" smtClean="0">
                <a:solidFill>
                  <a:schemeClr val="bg1">
                    <a:lumMod val="95000"/>
                    <a:lumOff val="5000"/>
                  </a:schemeClr>
                </a:solidFill>
              </a:rPr>
              <a:t>GRACIAS</a:t>
            </a:r>
            <a:endParaRPr lang="es-ES" sz="9600" b="1"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28662" y="1214422"/>
            <a:ext cx="7786742" cy="2800767"/>
          </a:xfrm>
          <a:prstGeom prst="rect">
            <a:avLst/>
          </a:prstGeom>
        </p:spPr>
        <p:txBody>
          <a:bodyPr wrap="square">
            <a:spAutoFit/>
          </a:bodyPr>
          <a:lstStyle/>
          <a:p>
            <a:pPr algn="just"/>
            <a:r>
              <a:rPr lang="es-ES" sz="2200" dirty="0"/>
              <a:t>La Asociación de Ciegos de Manabí ASCIMA cuenta con su centro San Gregorio de Portoviejo para la alfabetización y capacitación a personas con discapacidad visual teniendo como base la rehabilitación y habilitación de los estudiantes tomando en cuenta su diagnóstico,   remanente visual y funcional para que adquieran  los conocimientos con claridad, por ello estoy  diseñando el nuevo programa educativo con la elaboración de materiales didácticos adecuados a cada concepto </a:t>
            </a:r>
            <a:r>
              <a:rPr lang="es-ES" sz="2200" dirty="0" smtClean="0"/>
              <a:t>impartido.</a:t>
            </a:r>
            <a:endParaRPr lang="es-ES" sz="2200" dirty="0"/>
          </a:p>
        </p:txBody>
      </p:sp>
      <p:sp>
        <p:nvSpPr>
          <p:cNvPr id="5" name="4 Rectángulo"/>
          <p:cNvSpPr/>
          <p:nvPr/>
        </p:nvSpPr>
        <p:spPr>
          <a:xfrm>
            <a:off x="857224" y="214290"/>
            <a:ext cx="7689221" cy="923330"/>
          </a:xfrm>
          <a:prstGeom prst="rect">
            <a:avLst/>
          </a:prstGeom>
          <a:noFill/>
        </p:spPr>
        <p:txBody>
          <a:bodyPr wrap="none" lIns="91440" tIns="45720" rIns="91440" bIns="45720">
            <a:spAutoFit/>
          </a:bodyPr>
          <a:lstStyle/>
          <a:p>
            <a:pPr algn="ctr"/>
            <a:r>
              <a:rPr lang="es-E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Resumen de la propuesta</a:t>
            </a:r>
            <a:endParaRPr lang="es-ES" sz="54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pic>
        <p:nvPicPr>
          <p:cNvPr id="7" name="6 Imagen" descr="C:\Users\HOGAR\Documents\ASCIMA 2011-2013\FOTOGRAFÍAS DE ACTIVIDADES DE ASCIMA\FOTOS EVENTO CLEGIO UNIVERSITARIO 03,12,11\DSC02005.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714480" y="4071942"/>
            <a:ext cx="6072198" cy="27860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par>
                                <p:cTn id="11" presetID="16" presetClass="entr" presetSubtype="2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Horizontal)">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714348" y="1285860"/>
            <a:ext cx="5143536" cy="4987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S" sz="2200" dirty="0" smtClean="0"/>
              <a:t>La educación debe estar centrada en el ser humano y garantizará su desarrollo.</a:t>
            </a:r>
          </a:p>
          <a:p>
            <a:pPr algn="just"/>
            <a:r>
              <a:rPr lang="es-ES" sz="2200" dirty="0" smtClean="0"/>
              <a:t>El </a:t>
            </a:r>
            <a:r>
              <a:rPr lang="es-ES" sz="2200" dirty="0"/>
              <a:t>Estado garantizará políticas de prevención de las </a:t>
            </a:r>
            <a:r>
              <a:rPr lang="es-ES" sz="2200" dirty="0" smtClean="0"/>
              <a:t>discapacidades </a:t>
            </a:r>
            <a:r>
              <a:rPr lang="es-ES" sz="2200" dirty="0"/>
              <a:t>y, </a:t>
            </a:r>
            <a:r>
              <a:rPr lang="es-ES" sz="2200" dirty="0" smtClean="0"/>
              <a:t>de manera </a:t>
            </a:r>
            <a:r>
              <a:rPr lang="es-ES" sz="2200" dirty="0"/>
              <a:t>conjunta con la sociedad y la </a:t>
            </a:r>
            <a:r>
              <a:rPr lang="es-ES" sz="2200" dirty="0" smtClean="0"/>
              <a:t>familia.</a:t>
            </a:r>
          </a:p>
          <a:p>
            <a:pPr algn="just"/>
            <a:r>
              <a:rPr lang="es-ES" sz="2200" dirty="0"/>
              <a:t>La Asociación de Ciegos de Manabí “ASCIMA” obtuvo su vida jurídica el 19 de septiembre de 1989, hace  23 años el acuerdo ministerial 01113 con el Ministerio de Inclusión Económica y social a partir del 2004 se gestionó ante el Ministerio de Educación el Centro de Educación Popular </a:t>
            </a:r>
            <a:r>
              <a:rPr lang="es-ES" sz="2200" dirty="0" smtClean="0"/>
              <a:t>Especial </a:t>
            </a:r>
            <a:r>
              <a:rPr lang="es-ES" sz="2200" dirty="0"/>
              <a:t>San Gregorio de </a:t>
            </a:r>
            <a:r>
              <a:rPr lang="es-ES" sz="2200" dirty="0" smtClean="0"/>
              <a:t>Portoviejo.</a:t>
            </a:r>
            <a:endParaRPr kumimoji="0" lang="es-ES" sz="2200" b="0" i="0" u="none" strike="noStrike" cap="none" normalizeH="0" baseline="0" dirty="0" smtClean="0">
              <a:ln>
                <a:noFill/>
              </a:ln>
              <a:solidFill>
                <a:schemeClr val="tx1"/>
              </a:solidFill>
              <a:effectLst/>
              <a:latin typeface="Arial" pitchFamily="34" charset="0"/>
            </a:endParaRPr>
          </a:p>
        </p:txBody>
      </p:sp>
      <p:sp>
        <p:nvSpPr>
          <p:cNvPr id="7" name="6 Rectángulo"/>
          <p:cNvSpPr/>
          <p:nvPr/>
        </p:nvSpPr>
        <p:spPr>
          <a:xfrm>
            <a:off x="1571604" y="0"/>
            <a:ext cx="6264215"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Normativa legal</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8" name="7 Imagen" descr="C:\Users\HOGAR\Documents\ASCIMA 2011-2013\FOTOS MUNICIPIO JULIO 2012\DSC02649.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6000760" y="1785926"/>
            <a:ext cx="3143240" cy="435771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1985"/>
                                        </p:tgtEl>
                                        <p:attrNameLst>
                                          <p:attrName>style.visibility</p:attrName>
                                        </p:attrNameLst>
                                      </p:cBhvr>
                                      <p:to>
                                        <p:strVal val="visible"/>
                                      </p:to>
                                    </p:set>
                                    <p:animEffect transition="in" filter="wheel(4)">
                                      <p:cBhvr>
                                        <p:cTn id="7" dur="2000"/>
                                        <p:tgtEl>
                                          <p:spTgt spid="41985"/>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4)">
                                      <p:cBhvr>
                                        <p:cTn id="10" dur="2000"/>
                                        <p:tgtEl>
                                          <p:spTgt spid="7"/>
                                        </p:tgtEl>
                                      </p:cBhvr>
                                    </p:animEffect>
                                  </p:childTnLst>
                                </p:cTn>
                              </p:par>
                              <p:par>
                                <p:cTn id="11" presetID="21"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4)">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85786" y="285728"/>
            <a:ext cx="7968848"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s-ES" sz="5400" b="1" cap="none" spc="150" dirty="0" smtClean="0">
                <a:ln w="11430"/>
                <a:solidFill>
                  <a:srgbClr val="FFFF00"/>
                </a:solidFill>
                <a:effectLst>
                  <a:outerShdw blurRad="25400" algn="tl" rotWithShape="0">
                    <a:srgbClr val="000000">
                      <a:alpha val="43000"/>
                    </a:srgbClr>
                  </a:outerShdw>
                </a:effectLst>
              </a:rPr>
              <a:t>Evaluación del Problema</a:t>
            </a:r>
            <a:endParaRPr lang="es-ES" sz="5400" b="1" cap="none" spc="150" dirty="0">
              <a:ln w="11430"/>
              <a:solidFill>
                <a:srgbClr val="FFFF00"/>
              </a:solidFill>
              <a:effectLst>
                <a:outerShdw blurRad="25400" algn="tl" rotWithShape="0">
                  <a:srgbClr val="000000">
                    <a:alpha val="43000"/>
                  </a:srgbClr>
                </a:outerShdw>
              </a:effectLst>
            </a:endParaRPr>
          </a:p>
        </p:txBody>
      </p:sp>
      <p:sp>
        <p:nvSpPr>
          <p:cNvPr id="47105" name="Rectangle 1"/>
          <p:cNvSpPr>
            <a:spLocks noChangeArrowheads="1"/>
          </p:cNvSpPr>
          <p:nvPr/>
        </p:nvSpPr>
        <p:spPr bwMode="auto">
          <a:xfrm>
            <a:off x="571472" y="1857364"/>
            <a:ext cx="878684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s-ES" sz="4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Delimitado</a:t>
            </a:r>
            <a:endParaRPr kumimoji="0" lang="es-ES" sz="4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ES" sz="4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Claro</a:t>
            </a:r>
            <a:endParaRPr kumimoji="0" lang="es-ES" sz="4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ES" sz="4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Concreto</a:t>
            </a:r>
            <a:endParaRPr kumimoji="0" lang="es-ES" sz="4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ES" sz="4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Relevante</a:t>
            </a:r>
            <a:endParaRPr kumimoji="0" lang="es-ES" sz="4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ES" sz="4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Factible</a:t>
            </a:r>
            <a:endParaRPr kumimoji="0" lang="es-ES" sz="4800" b="0" i="0" u="none" strike="noStrike" cap="none" normalizeH="0" baseline="0" dirty="0" smtClean="0">
              <a:ln>
                <a:noFill/>
              </a:ln>
              <a:solidFill>
                <a:schemeClr val="tx1"/>
              </a:solidFill>
              <a:effectLst/>
              <a:latin typeface="Arial" pitchFamily="34" charset="0"/>
            </a:endParaRPr>
          </a:p>
        </p:txBody>
      </p:sp>
      <p:pic>
        <p:nvPicPr>
          <p:cNvPr id="6" name="5 Imagen" descr="C:\Users\HOGAR\Documents\ASCIMA 2011-2013\FOTOS ENTREGA AYUDA TÉCNICAS, ASCIMA\DSC02983.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857752" y="2000240"/>
            <a:ext cx="3857620" cy="364333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7105"/>
                                        </p:tgtEl>
                                        <p:attrNameLst>
                                          <p:attrName>style.visibility</p:attrName>
                                        </p:attrNameLst>
                                      </p:cBhvr>
                                      <p:to>
                                        <p:strVal val="visible"/>
                                      </p:to>
                                    </p:set>
                                    <p:animEffect transition="in" filter="fade">
                                      <p:cBhvr>
                                        <p:cTn id="7" dur="800" decel="100000"/>
                                        <p:tgtEl>
                                          <p:spTgt spid="47105"/>
                                        </p:tgtEl>
                                      </p:cBhvr>
                                    </p:animEffect>
                                    <p:anim calcmode="lin" valueType="num">
                                      <p:cBhvr>
                                        <p:cTn id="8" dur="800" decel="100000" fill="hold"/>
                                        <p:tgtEl>
                                          <p:spTgt spid="47105"/>
                                        </p:tgtEl>
                                        <p:attrNameLst>
                                          <p:attrName>style.rotation</p:attrName>
                                        </p:attrNameLst>
                                      </p:cBhvr>
                                      <p:tavLst>
                                        <p:tav tm="0">
                                          <p:val>
                                            <p:fltVal val="-90"/>
                                          </p:val>
                                        </p:tav>
                                        <p:tav tm="100000">
                                          <p:val>
                                            <p:fltVal val="0"/>
                                          </p:val>
                                        </p:tav>
                                      </p:tavLst>
                                    </p:anim>
                                    <p:anim calcmode="lin" valueType="num">
                                      <p:cBhvr>
                                        <p:cTn id="9" dur="800" decel="100000" fill="hold"/>
                                        <p:tgtEl>
                                          <p:spTgt spid="47105"/>
                                        </p:tgtEl>
                                        <p:attrNameLst>
                                          <p:attrName>ppt_x</p:attrName>
                                        </p:attrNameLst>
                                      </p:cBhvr>
                                      <p:tavLst>
                                        <p:tav tm="0">
                                          <p:val>
                                            <p:strVal val="#ppt_x+0.4"/>
                                          </p:val>
                                        </p:tav>
                                        <p:tav tm="100000">
                                          <p:val>
                                            <p:strVal val="#ppt_x-0.05"/>
                                          </p:val>
                                        </p:tav>
                                      </p:tavLst>
                                    </p:anim>
                                    <p:anim calcmode="lin" valueType="num">
                                      <p:cBhvr>
                                        <p:cTn id="10" dur="800" decel="100000" fill="hold"/>
                                        <p:tgtEl>
                                          <p:spTgt spid="4710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710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7105"/>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800" decel="100000"/>
                                        <p:tgtEl>
                                          <p:spTgt spid="6"/>
                                        </p:tgtEl>
                                      </p:cBhvr>
                                    </p:animEffect>
                                    <p:anim calcmode="lin" valueType="num">
                                      <p:cBhvr>
                                        <p:cTn id="16" dur="800" decel="100000" fill="hold"/>
                                        <p:tgtEl>
                                          <p:spTgt spid="6"/>
                                        </p:tgtEl>
                                        <p:attrNameLst>
                                          <p:attrName>style.rotation</p:attrName>
                                        </p:attrNameLst>
                                      </p:cBhvr>
                                      <p:tavLst>
                                        <p:tav tm="0">
                                          <p:val>
                                            <p:fltVal val="-90"/>
                                          </p:val>
                                        </p:tav>
                                        <p:tav tm="100000">
                                          <p:val>
                                            <p:fltVal val="0"/>
                                          </p:val>
                                        </p:tav>
                                      </p:tavLst>
                                    </p:anim>
                                    <p:anim calcmode="lin" valueType="num">
                                      <p:cBhvr>
                                        <p:cTn id="17" dur="800" decel="100000" fill="hold"/>
                                        <p:tgtEl>
                                          <p:spTgt spid="6"/>
                                        </p:tgtEl>
                                        <p:attrNameLst>
                                          <p:attrName>ppt_x</p:attrName>
                                        </p:attrNameLst>
                                      </p:cBhvr>
                                      <p:tavLst>
                                        <p:tav tm="0">
                                          <p:val>
                                            <p:strVal val="#ppt_x+0.4"/>
                                          </p:val>
                                        </p:tav>
                                        <p:tav tm="100000">
                                          <p:val>
                                            <p:strVal val="#ppt_x-0.05"/>
                                          </p:val>
                                        </p:tav>
                                      </p:tavLst>
                                    </p:anim>
                                    <p:anim calcmode="lin" valueType="num">
                                      <p:cBhvr>
                                        <p:cTn id="18" dur="800" decel="100000" fill="hold"/>
                                        <p:tgtEl>
                                          <p:spTgt spid="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800" decel="100000"/>
                                        <p:tgtEl>
                                          <p:spTgt spid="4"/>
                                        </p:tgtEl>
                                      </p:cBhvr>
                                    </p:animEffect>
                                    <p:anim calcmode="lin" valueType="num">
                                      <p:cBhvr>
                                        <p:cTn id="24" dur="800" decel="100000" fill="hold"/>
                                        <p:tgtEl>
                                          <p:spTgt spid="4"/>
                                        </p:tgtEl>
                                        <p:attrNameLst>
                                          <p:attrName>style.rotation</p:attrName>
                                        </p:attrNameLst>
                                      </p:cBhvr>
                                      <p:tavLst>
                                        <p:tav tm="0">
                                          <p:val>
                                            <p:fltVal val="-90"/>
                                          </p:val>
                                        </p:tav>
                                        <p:tav tm="100000">
                                          <p:val>
                                            <p:fltVal val="0"/>
                                          </p:val>
                                        </p:tav>
                                      </p:tavLst>
                                    </p:anim>
                                    <p:anim calcmode="lin" valueType="num">
                                      <p:cBhvr>
                                        <p:cTn id="25" dur="800" decel="100000" fill="hold"/>
                                        <p:tgtEl>
                                          <p:spTgt spid="4"/>
                                        </p:tgtEl>
                                        <p:attrNameLst>
                                          <p:attrName>ppt_x</p:attrName>
                                        </p:attrNameLst>
                                      </p:cBhvr>
                                      <p:tavLst>
                                        <p:tav tm="0">
                                          <p:val>
                                            <p:strVal val="#ppt_x+0.4"/>
                                          </p:val>
                                        </p:tav>
                                        <p:tav tm="100000">
                                          <p:val>
                                            <p:strVal val="#ppt_x-0.05"/>
                                          </p:val>
                                        </p:tav>
                                      </p:tavLst>
                                    </p:anim>
                                    <p:anim calcmode="lin" valueType="num">
                                      <p:cBhvr>
                                        <p:cTn id="26" dur="800" decel="100000" fill="hold"/>
                                        <p:tgtEl>
                                          <p:spTgt spid="4"/>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710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571472" y="511054"/>
            <a:ext cx="8286808"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VISI</a:t>
            </a:r>
            <a:r>
              <a:rPr kumimoji="0" lang="es-ES" sz="2000" b="1" i="0" u="none" strike="noStrike" cap="none" normalizeH="0" baseline="0" dirty="0" smtClean="0">
                <a:ln>
                  <a:noFill/>
                </a:ln>
                <a:solidFill>
                  <a:srgbClr val="FFFF00"/>
                </a:solidFill>
                <a:effectLst/>
                <a:latin typeface="Calibri"/>
                <a:ea typeface="Calibri" pitchFamily="34" charset="0"/>
                <a:cs typeface="Arial" pitchFamily="34" charset="0"/>
              </a:rPr>
              <a:t>Ó</a:t>
            </a:r>
            <a:r>
              <a:rPr kumimoji="0" lang="es-ES" sz="20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N</a:t>
            </a:r>
            <a:endParaRPr kumimoji="0" lang="es-ES" sz="2000" b="0" i="0" u="none" strike="noStrike" cap="none" normalizeH="0" baseline="0" dirty="0" smtClean="0">
              <a:ln>
                <a:noFill/>
              </a:ln>
              <a:solidFill>
                <a:srgbClr val="FFFF0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El Centro de Educaci</a:t>
            </a:r>
            <a:r>
              <a:rPr kumimoji="0" lang="es-ES" sz="20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 Popular Especial San Gregorio de Portoviejo adscrito a la Asociaci</a:t>
            </a:r>
            <a:r>
              <a:rPr kumimoji="0" lang="es-ES" sz="20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 de Ciegos de Manab</a:t>
            </a:r>
            <a:r>
              <a:rPr kumimoji="0" lang="es-ES" sz="2000" b="0" i="0" u="none" strike="noStrike" cap="none" normalizeH="0" baseline="0" dirty="0" smtClean="0">
                <a:ln>
                  <a:noFill/>
                </a:ln>
                <a:solidFill>
                  <a:schemeClr val="tx1"/>
                </a:solidFill>
                <a:effectLst/>
                <a:latin typeface="Calibri"/>
                <a:ea typeface="Calibri" pitchFamily="34" charset="0"/>
                <a:cs typeface="Arial" pitchFamily="34" charset="0"/>
              </a:rPr>
              <a:t>í</a:t>
            </a:r>
            <a:r>
              <a:rPr kumimoji="0" lang="es-E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ser</a:t>
            </a:r>
            <a:r>
              <a:rPr kumimoji="0" lang="es-ES" sz="20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una instituci</a:t>
            </a:r>
            <a:r>
              <a:rPr kumimoji="0" lang="es-ES" sz="20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 s</a:t>
            </a:r>
            <a:r>
              <a:rPr kumimoji="0" lang="es-ES" sz="20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lida con estudiantes eficientemente </a:t>
            </a:r>
            <a:r>
              <a:rPr kumimoji="0" lang="es-E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capacitados</a:t>
            </a:r>
            <a:r>
              <a:rPr lang="es-ES" sz="2000" dirty="0" smtClean="0">
                <a:latin typeface="Arial" pitchFamily="34" charset="0"/>
                <a:ea typeface="Calibri" pitchFamily="34" charset="0"/>
                <a:cs typeface="Arial" pitchFamily="34" charset="0"/>
              </a:rPr>
              <a:t>.</a:t>
            </a:r>
            <a:endParaRPr kumimoji="0" lang="es-ES" sz="2000" b="0" i="0" u="none" strike="noStrike" cap="none" normalizeH="0" baseline="0" dirty="0" smtClean="0">
              <a:ln>
                <a:noFill/>
              </a:ln>
              <a:solidFill>
                <a:schemeClr val="tx1"/>
              </a:solidFill>
              <a:effectLst/>
              <a:latin typeface="Arial" pitchFamily="34" charset="0"/>
            </a:endParaRPr>
          </a:p>
          <a:p>
            <a:pPr algn="just" fontAlgn="base">
              <a:spcBef>
                <a:spcPct val="0"/>
              </a:spcBef>
              <a:spcAft>
                <a:spcPct val="0"/>
              </a:spcAft>
            </a:pPr>
            <a:r>
              <a:rPr lang="es-ES" sz="2000" b="1" dirty="0">
                <a:solidFill>
                  <a:srgbClr val="FFFF00"/>
                </a:solidFill>
                <a:latin typeface="Arial" pitchFamily="34" charset="0"/>
                <a:ea typeface="Calibri" pitchFamily="34" charset="0"/>
                <a:cs typeface="Arial" pitchFamily="34" charset="0"/>
              </a:rPr>
              <a:t>MISIÓN</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El Centro de Educaci</a:t>
            </a:r>
            <a:r>
              <a:rPr kumimoji="0" lang="es-ES" sz="20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 Popular Especial San Gregorio de Portoviejo </a:t>
            </a:r>
            <a:r>
              <a:rPr kumimoji="0" lang="es-E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es </a:t>
            </a:r>
            <a:r>
              <a:rPr kumimoji="0" lang="es-E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de car</a:t>
            </a:r>
            <a:r>
              <a:rPr kumimoji="0" lang="es-ES" sz="20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cter provincial que educa a personas con discapacidad visual (con visi</a:t>
            </a:r>
            <a:r>
              <a:rPr kumimoji="0" lang="es-ES" sz="20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 parcial o  total) adultas,  coordina, capacita, forma y asesora para integrarlo en el campo socio laboral. </a:t>
            </a:r>
            <a:endParaRPr kumimoji="0" lang="es-E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pic>
        <p:nvPicPr>
          <p:cNvPr id="5" name="4 Imagen" descr="C:\Users\HOGAR\Documents\ASCIMA 2011-2013\FOTOS MUNICIPIO JULIO 2012\DSC02668.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214546" y="3714752"/>
            <a:ext cx="4976817" cy="285750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9153"/>
                                        </p:tgtEl>
                                        <p:attrNameLst>
                                          <p:attrName>style.visibility</p:attrName>
                                        </p:attrNameLst>
                                      </p:cBhvr>
                                      <p:to>
                                        <p:strVal val="visible"/>
                                      </p:to>
                                    </p:set>
                                    <p:animEffect transition="in" filter="strips(downLeft)">
                                      <p:cBhvr>
                                        <p:cTn id="7" dur="2000"/>
                                        <p:tgtEl>
                                          <p:spTgt spid="49153"/>
                                        </p:tgtEl>
                                      </p:cBhvr>
                                    </p:animEffect>
                                  </p:childTnLst>
                                </p:cTn>
                              </p:par>
                              <p:par>
                                <p:cTn id="8" presetID="18" presetClass="entr" presetSubtype="1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928662" y="428604"/>
            <a:ext cx="8001056" cy="34470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3600" b="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OBJETIVO DE LA PROPUESTA</a:t>
            </a:r>
            <a:endParaRPr kumimoji="0" lang="es-ES" sz="3600" b="0" i="0" u="none" strike="noStrike" cap="none" normalizeH="0" baseline="0" dirty="0" smtClean="0">
              <a:ln>
                <a:noFill/>
              </a:ln>
              <a:solidFill>
                <a:srgbClr val="FFFF0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OBJETIVO GENERAL:</a:t>
            </a:r>
            <a:endParaRPr kumimoji="0" lang="es-ES" b="0" i="0" u="none" strike="noStrike" cap="none" normalizeH="0" baseline="0" dirty="0" smtClean="0">
              <a:ln>
                <a:noFill/>
              </a:ln>
              <a:solidFill>
                <a:srgbClr val="FFFF0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Fortalecer la educación básica especializada en los estudiantes que asistirán  a nuestro centro educativo, durante el año 2013-2014.</a:t>
            </a:r>
          </a:p>
          <a:p>
            <a:pPr algn="just"/>
            <a:r>
              <a:rPr lang="es-ES" dirty="0">
                <a:solidFill>
                  <a:srgbClr val="FFFF00"/>
                </a:solidFill>
              </a:rPr>
              <a:t>OBJETIVO ESPECÍFICO</a:t>
            </a:r>
            <a:r>
              <a:rPr lang="es-ES" dirty="0" smtClean="0">
                <a:solidFill>
                  <a:srgbClr val="FFFF00"/>
                </a:solidFill>
              </a:rPr>
              <a:t>:</a:t>
            </a:r>
            <a:endParaRPr lang="es-ES" dirty="0">
              <a:solidFill>
                <a:srgbClr val="FFFF00"/>
              </a:solidFill>
            </a:endParaRPr>
          </a:p>
          <a:p>
            <a:pPr algn="just"/>
            <a:r>
              <a:rPr lang="es-ES" dirty="0"/>
              <a:t>Investigar el nivel educativo de los estudiantes que se inscriban en el centro.</a:t>
            </a:r>
          </a:p>
          <a:p>
            <a:pPr algn="just"/>
            <a:r>
              <a:rPr lang="es-ES" dirty="0"/>
              <a:t>Elaborar los planes de trabajo de las asignaturas impartidas con el equipo interdisciplinario.</a:t>
            </a:r>
          </a:p>
          <a:p>
            <a:pPr algn="just"/>
            <a:r>
              <a:rPr lang="es-ES" dirty="0" smtClean="0">
                <a:solidFill>
                  <a:srgbClr val="FFFF00"/>
                </a:solidFill>
              </a:rPr>
              <a:t>METAS:</a:t>
            </a:r>
            <a:endParaRPr lang="es-ES" dirty="0">
              <a:solidFill>
                <a:srgbClr val="FFFF00"/>
              </a:solidFill>
            </a:endParaRPr>
          </a:p>
          <a:p>
            <a:pPr algn="just"/>
            <a:r>
              <a:rPr lang="es-ES" dirty="0"/>
              <a:t>Investigar EL NIVEL educativo de los estudiantes hasta el 30  de abril de 2013.</a:t>
            </a:r>
          </a:p>
          <a:p>
            <a:pPr marL="0" marR="0" lvl="0" indent="0" algn="just" defTabSz="914400" rtl="0" eaLnBrk="0" fontAlgn="base" latinLnBrk="0" hangingPunct="0">
              <a:lnSpc>
                <a:spcPct val="100000"/>
              </a:lnSpc>
              <a:spcBef>
                <a:spcPct val="0"/>
              </a:spcBef>
              <a:spcAft>
                <a:spcPct val="0"/>
              </a:spcAft>
              <a:buClrTx/>
              <a:buSzTx/>
              <a:buFontTx/>
              <a:buNone/>
              <a:tabLst/>
            </a:pPr>
            <a:endParaRPr lang="es-ES" sz="2000" dirty="0">
              <a:latin typeface="Calibri" pitchFamily="34" charset="0"/>
              <a:cs typeface="Times New Roman" pitchFamily="18" charset="0"/>
            </a:endParaRPr>
          </a:p>
        </p:txBody>
      </p:sp>
      <p:pic>
        <p:nvPicPr>
          <p:cNvPr id="5" name="4 Imagen" descr="C:\Users\HOGAR\Documents\ASCIMA 2011-2013\FOTOS MUNICIPIO JULIO 2012\DSC02662.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714612" y="3929066"/>
            <a:ext cx="4333875" cy="2695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2225"/>
                                        </p:tgtEl>
                                        <p:attrNameLst>
                                          <p:attrName>style.visibility</p:attrName>
                                        </p:attrNameLst>
                                      </p:cBhvr>
                                      <p:to>
                                        <p:strVal val="visible"/>
                                      </p:to>
                                    </p:set>
                                    <p:animEffect transition="in" filter="wipe(down)">
                                      <p:cBhvr>
                                        <p:cTn id="7" dur="2000"/>
                                        <p:tgtEl>
                                          <p:spTgt spid="52225"/>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85786" y="2071678"/>
            <a:ext cx="3929090" cy="4154984"/>
          </a:xfrm>
          <a:prstGeom prst="rect">
            <a:avLst/>
          </a:prstGeom>
          <a:noFill/>
        </p:spPr>
        <p:txBody>
          <a:bodyPr wrap="square" rtlCol="0">
            <a:spAutoFit/>
          </a:bodyPr>
          <a:lstStyle/>
          <a:p>
            <a:pPr algn="just"/>
            <a:r>
              <a:rPr lang="es-ES" sz="2400" dirty="0"/>
              <a:t>El Centro de Educación Popular Especial San Gregorio de Portoviejo se creó en el año 2004  con la Dirección Nacional de Educación Popular Permanente del Ministerio de Educación del Ecuador, con la finalidad de alfabetizar y capacitar a personas con discapacidad visual </a:t>
            </a:r>
            <a:r>
              <a:rPr lang="es-ES" sz="2400" dirty="0" smtClean="0"/>
              <a:t>adultas.</a:t>
            </a:r>
            <a:endParaRPr lang="es-ES" sz="2400" dirty="0"/>
          </a:p>
        </p:txBody>
      </p:sp>
      <p:pic>
        <p:nvPicPr>
          <p:cNvPr id="6" name="5 Imagen" descr="C:\Users\HOGAR\Documents\ASCIMA 2011-2013\FOTOS MUNICIPIO JULIO 2012\DSC02647.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786314" y="2357430"/>
            <a:ext cx="4357686" cy="3500462"/>
          </a:xfrm>
          <a:prstGeom prst="rect">
            <a:avLst/>
          </a:prstGeom>
          <a:noFill/>
          <a:ln>
            <a:noFill/>
          </a:ln>
        </p:spPr>
      </p:pic>
      <p:sp>
        <p:nvSpPr>
          <p:cNvPr id="8" name="7 CuadroTexto"/>
          <p:cNvSpPr txBox="1"/>
          <p:nvPr/>
        </p:nvSpPr>
        <p:spPr>
          <a:xfrm>
            <a:off x="2000232" y="0"/>
            <a:ext cx="6000792" cy="2031325"/>
          </a:xfrm>
          <a:prstGeom prst="rect">
            <a:avLst/>
          </a:prstGeom>
          <a:noFill/>
        </p:spPr>
        <p:txBody>
          <a:bodyPr wrap="square" rtlCol="0">
            <a:spAutoFit/>
          </a:bodyPr>
          <a:lstStyle/>
          <a:p>
            <a:pPr algn="ctr"/>
            <a:r>
              <a:rPr lang="es-ES" sz="5400" b="1" spc="50" dirty="0" smtClean="0">
                <a:ln w="11430"/>
                <a:solidFill>
                  <a:srgbClr val="FFFF00"/>
                </a:solidFill>
                <a:effectLst>
                  <a:outerShdw blurRad="76200" dist="50800" dir="5400000" algn="tl" rotWithShape="0">
                    <a:srgbClr val="000000">
                      <a:alpha val="65000"/>
                    </a:srgbClr>
                  </a:outerShdw>
                </a:effectLst>
              </a:rPr>
              <a:t>Antecedentes del trabajo a realizarse</a:t>
            </a:r>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style.rotation</p:attrName>
                                        </p:attrNameLst>
                                      </p:cBhvr>
                                      <p:tavLst>
                                        <p:tav tm="0">
                                          <p:val>
                                            <p:fltVal val="720"/>
                                          </p:val>
                                        </p:tav>
                                        <p:tav tm="100000">
                                          <p:val>
                                            <p:fltVal val="0"/>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 calcmode="lin" valueType="num">
                                      <p:cBhvr>
                                        <p:cTn id="16" dur="2000" fill="hold"/>
                                        <p:tgtEl>
                                          <p:spTgt spid="6"/>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style.rotation</p:attrName>
                                        </p:attrNameLst>
                                      </p:cBhvr>
                                      <p:tavLst>
                                        <p:tav tm="0">
                                          <p:val>
                                            <p:fltVal val="720"/>
                                          </p:val>
                                        </p:tav>
                                        <p:tav tm="100000">
                                          <p:val>
                                            <p:fltVal val="0"/>
                                          </p:val>
                                        </p:tav>
                                      </p:tavLst>
                                    </p:anim>
                                    <p:anim calcmode="lin" valueType="num">
                                      <p:cBhvr>
                                        <p:cTn id="21" dur="2000" fill="hold"/>
                                        <p:tgtEl>
                                          <p:spTgt spid="8"/>
                                        </p:tgtEl>
                                        <p:attrNameLst>
                                          <p:attrName>ppt_h</p:attrName>
                                        </p:attrNameLst>
                                      </p:cBhvr>
                                      <p:tavLst>
                                        <p:tav tm="0">
                                          <p:val>
                                            <p:fltVal val="0"/>
                                          </p:val>
                                        </p:tav>
                                        <p:tav tm="100000">
                                          <p:val>
                                            <p:strVal val="#ppt_h"/>
                                          </p:val>
                                        </p:tav>
                                      </p:tavLst>
                                    </p:anim>
                                    <p:anim calcmode="lin" valueType="num">
                                      <p:cBhvr>
                                        <p:cTn id="22"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214290"/>
            <a:ext cx="8801136" cy="914400"/>
          </a:xfrm>
        </p:spPr>
        <p:txBody>
          <a:bodyPr/>
          <a:lstStyle/>
          <a:p>
            <a:pPr algn="ctr"/>
            <a:r>
              <a:rPr lang="es-ES" dirty="0" smtClean="0">
                <a:solidFill>
                  <a:srgbClr val="FFFF00"/>
                </a:solidFill>
              </a:rPr>
              <a:t>PROCESO DE LA EDUCACIÓN BÁSICA ESPECIALIZADA</a:t>
            </a:r>
            <a:r>
              <a:rPr lang="es-ES" dirty="0" smtClean="0"/>
              <a:t/>
            </a:r>
            <a:br>
              <a:rPr lang="es-ES" dirty="0" smtClean="0"/>
            </a:br>
            <a:endParaRPr lang="es-ES" dirty="0"/>
          </a:p>
        </p:txBody>
      </p:sp>
      <p:sp>
        <p:nvSpPr>
          <p:cNvPr id="54274" name="Rectangle 2"/>
          <p:cNvSpPr>
            <a:spLocks noChangeArrowheads="1"/>
          </p:cNvSpPr>
          <p:nvPr/>
        </p:nvSpPr>
        <p:spPr bwMode="auto">
          <a:xfrm>
            <a:off x="928662" y="1571612"/>
            <a:ext cx="792961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2000" dirty="0" smtClean="0">
                <a:solidFill>
                  <a:srgbClr val="FFFF00"/>
                </a:solidFill>
              </a:rPr>
              <a:t>INVESTIGACIÓN DE CASO: </a:t>
            </a:r>
            <a:r>
              <a:rPr kumimoji="0" lang="es-E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Al inscribirse el estudiante,  detectar su diagnóstico y cuándo se presentó su pérdida visual, su nivel de instrucción entre otros.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algn="just" fontAlgn="base">
              <a:spcBef>
                <a:spcPct val="0"/>
              </a:spcBef>
              <a:spcAft>
                <a:spcPct val="0"/>
              </a:spcAft>
            </a:pPr>
            <a:r>
              <a:rPr lang="es-ES" sz="2000" dirty="0">
                <a:solidFill>
                  <a:srgbClr val="FFFF00"/>
                </a:solidFill>
              </a:rPr>
              <a:t>ELABORACIÓN DEL MATERIAL </a:t>
            </a:r>
            <a:r>
              <a:rPr lang="es-ES" sz="2000" dirty="0" smtClean="0">
                <a:solidFill>
                  <a:srgbClr val="FFFF00"/>
                </a:solidFill>
              </a:rPr>
              <a:t>DIDÁCTICO: </a:t>
            </a:r>
            <a:r>
              <a:rPr lang="es-ES" sz="2000" dirty="0" smtClean="0"/>
              <a:t>El material didáctico que se utilizará estará adaptado preferentemente con materiales del medio y que no se deteriore en poco tiempo.</a:t>
            </a:r>
          </a:p>
          <a:p>
            <a:pPr algn="just" fontAlgn="base">
              <a:spcBef>
                <a:spcPct val="0"/>
              </a:spcBef>
              <a:spcAft>
                <a:spcPct val="0"/>
              </a:spcAft>
            </a:pPr>
            <a:endParaRPr lang="es-ES" sz="2000" dirty="0" smtClean="0"/>
          </a:p>
          <a:p>
            <a:pPr algn="just" fontAlgn="base">
              <a:spcBef>
                <a:spcPct val="0"/>
              </a:spcBef>
              <a:spcAft>
                <a:spcPct val="0"/>
              </a:spcAft>
            </a:pPr>
            <a:r>
              <a:rPr lang="es-ES" sz="2000" dirty="0" smtClean="0">
                <a:solidFill>
                  <a:srgbClr val="FFFF00"/>
                </a:solidFill>
              </a:rPr>
              <a:t>OTROS </a:t>
            </a:r>
            <a:r>
              <a:rPr lang="es-ES" sz="2000" dirty="0">
                <a:solidFill>
                  <a:srgbClr val="FFFF00"/>
                </a:solidFill>
              </a:rPr>
              <a:t>RECURSOS: </a:t>
            </a:r>
            <a:r>
              <a:rPr lang="es-ES" sz="2000" dirty="0"/>
              <a:t>Se presentará videos de la temática los mismos que serán explicados por el personal de apoyo con visión.</a:t>
            </a:r>
          </a:p>
          <a:p>
            <a:pPr lvl="0" algn="just" fontAlgn="base">
              <a:spcBef>
                <a:spcPct val="0"/>
              </a:spcBef>
              <a:spcAft>
                <a:spcPct val="0"/>
              </a:spcAft>
            </a:pPr>
            <a:endParaRPr kumimoji="0" lang="es-E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Arial" pitchFamily="34" charset="0"/>
            </a:endParaRPr>
          </a:p>
        </p:txBody>
      </p:sp>
      <p:pic>
        <p:nvPicPr>
          <p:cNvPr id="8" name="7 Imagen" descr="C:\Users\HOGAR\Documents\ASCIMA 2011-2013\FOTOS TERMINACIÓN AÑO LECTIVO CEPE ASCIMA\DSC02158.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928926" y="4857760"/>
            <a:ext cx="4148135" cy="200024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2"/>
                                        </p:tgtEl>
                                        <p:attrNameLst>
                                          <p:attrName>ppt_w</p:attrName>
                                        </p:attrNameLst>
                                      </p:cBhvr>
                                      <p:tavLst>
                                        <p:tav tm="0">
                                          <p:val>
                                            <p:strVal val="#ppt_w*.05"/>
                                          </p:val>
                                        </p:tav>
                                        <p:tav tm="100000">
                                          <p:val>
                                            <p:strVal val="#ppt_w"/>
                                          </p:val>
                                        </p:tav>
                                      </p:tavLst>
                                    </p:anim>
                                    <p:anim calcmode="lin" valueType="num">
                                      <p:cBhvr>
                                        <p:cTn id="10" dur="2000" fill="hold"/>
                                        <p:tgtEl>
                                          <p:spTgt spid="2"/>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2"/>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2"/>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54274"/>
                                        </p:tgtEl>
                                        <p:attrNameLst>
                                          <p:attrName>style.visibility</p:attrName>
                                        </p:attrNameLst>
                                      </p:cBhvr>
                                      <p:to>
                                        <p:strVal val="visible"/>
                                      </p:to>
                                    </p:set>
                                    <p:anim calcmode="lin" valueType="num">
                                      <p:cBhvr>
                                        <p:cTn id="17" dur="1000" decel="50000" fill="hold">
                                          <p:stCondLst>
                                            <p:cond delay="0"/>
                                          </p:stCondLst>
                                        </p:cTn>
                                        <p:tgtEl>
                                          <p:spTgt spid="54274"/>
                                        </p:tgtEl>
                                        <p:attrNameLst>
                                          <p:attrName>style.rotation</p:attrName>
                                        </p:attrNameLst>
                                      </p:cBhvr>
                                      <p:tavLst>
                                        <p:tav tm="0">
                                          <p:val>
                                            <p:fltVal val="-90"/>
                                          </p:val>
                                        </p:tav>
                                        <p:tav tm="100000">
                                          <p:val>
                                            <p:fltVal val="0"/>
                                          </p:val>
                                        </p:tav>
                                      </p:tavLst>
                                    </p:anim>
                                    <p:anim calcmode="lin" valueType="num">
                                      <p:cBhvr>
                                        <p:cTn id="18" dur="1000" decel="50000" fill="hold">
                                          <p:stCondLst>
                                            <p:cond delay="0"/>
                                          </p:stCondLst>
                                        </p:cTn>
                                        <p:tgtEl>
                                          <p:spTgt spid="54274"/>
                                        </p:tgtEl>
                                        <p:attrNameLst>
                                          <p:attrName>ppt_w</p:attrName>
                                        </p:attrNameLst>
                                      </p:cBhvr>
                                      <p:tavLst>
                                        <p:tav tm="0">
                                          <p:val>
                                            <p:strVal val="#ppt_w"/>
                                          </p:val>
                                        </p:tav>
                                        <p:tav tm="100000">
                                          <p:val>
                                            <p:strVal val="#ppt_w*.05"/>
                                          </p:val>
                                        </p:tav>
                                      </p:tavLst>
                                    </p:anim>
                                    <p:anim calcmode="lin" valueType="num">
                                      <p:cBhvr>
                                        <p:cTn id="19" dur="1000" accel="50000" fill="hold">
                                          <p:stCondLst>
                                            <p:cond delay="1000"/>
                                          </p:stCondLst>
                                        </p:cTn>
                                        <p:tgtEl>
                                          <p:spTgt spid="54274"/>
                                        </p:tgtEl>
                                        <p:attrNameLst>
                                          <p:attrName>ppt_w</p:attrName>
                                        </p:attrNameLst>
                                      </p:cBhvr>
                                      <p:tavLst>
                                        <p:tav tm="0">
                                          <p:val>
                                            <p:strVal val="#ppt_w*.05"/>
                                          </p:val>
                                        </p:tav>
                                        <p:tav tm="100000">
                                          <p:val>
                                            <p:strVal val="#ppt_w"/>
                                          </p:val>
                                        </p:tav>
                                      </p:tavLst>
                                    </p:anim>
                                    <p:anim calcmode="lin" valueType="num">
                                      <p:cBhvr>
                                        <p:cTn id="20" dur="2000" fill="hold"/>
                                        <p:tgtEl>
                                          <p:spTgt spid="54274"/>
                                        </p:tgtEl>
                                        <p:attrNameLst>
                                          <p:attrName>ppt_h</p:attrName>
                                        </p:attrNameLst>
                                      </p:cBhvr>
                                      <p:tavLst>
                                        <p:tav tm="0">
                                          <p:val>
                                            <p:strVal val="#ppt_h"/>
                                          </p:val>
                                        </p:tav>
                                        <p:tav tm="100000">
                                          <p:val>
                                            <p:strVal val="#ppt_h"/>
                                          </p:val>
                                        </p:tav>
                                      </p:tavLst>
                                    </p:anim>
                                    <p:anim calcmode="lin" valueType="num">
                                      <p:cBhvr>
                                        <p:cTn id="21" dur="1000" decel="50000" fill="hold">
                                          <p:stCondLst>
                                            <p:cond delay="0"/>
                                          </p:stCondLst>
                                        </p:cTn>
                                        <p:tgtEl>
                                          <p:spTgt spid="54274"/>
                                        </p:tgtEl>
                                        <p:attrNameLst>
                                          <p:attrName>ppt_x</p:attrName>
                                        </p:attrNameLst>
                                      </p:cBhvr>
                                      <p:tavLst>
                                        <p:tav tm="0">
                                          <p:val>
                                            <p:strVal val="#ppt_x+.4"/>
                                          </p:val>
                                        </p:tav>
                                        <p:tav tm="100000">
                                          <p:val>
                                            <p:strVal val="#ppt_x"/>
                                          </p:val>
                                        </p:tav>
                                      </p:tavLst>
                                    </p:anim>
                                    <p:anim calcmode="lin" valueType="num">
                                      <p:cBhvr>
                                        <p:cTn id="22" dur="1000" decel="50000" fill="hold">
                                          <p:stCondLst>
                                            <p:cond delay="0"/>
                                          </p:stCondLst>
                                        </p:cTn>
                                        <p:tgtEl>
                                          <p:spTgt spid="54274"/>
                                        </p:tgtEl>
                                        <p:attrNameLst>
                                          <p:attrName>ppt_y</p:attrName>
                                        </p:attrNameLst>
                                      </p:cBhvr>
                                      <p:tavLst>
                                        <p:tav tm="0">
                                          <p:val>
                                            <p:strVal val="#ppt_y-.2"/>
                                          </p:val>
                                        </p:tav>
                                        <p:tav tm="100000">
                                          <p:val>
                                            <p:strVal val="#ppt_y+.1"/>
                                          </p:val>
                                        </p:tav>
                                      </p:tavLst>
                                    </p:anim>
                                    <p:anim calcmode="lin" valueType="num">
                                      <p:cBhvr>
                                        <p:cTn id="23" dur="1000" accel="50000" fill="hold">
                                          <p:stCondLst>
                                            <p:cond delay="1000"/>
                                          </p:stCondLst>
                                        </p:cTn>
                                        <p:tgtEl>
                                          <p:spTgt spid="54274"/>
                                        </p:tgtEl>
                                        <p:attrNameLst>
                                          <p:attrName>ppt_y</p:attrName>
                                        </p:attrNameLst>
                                      </p:cBhvr>
                                      <p:tavLst>
                                        <p:tav tm="0">
                                          <p:val>
                                            <p:strVal val="#ppt_y+.1"/>
                                          </p:val>
                                        </p:tav>
                                        <p:tav tm="100000">
                                          <p:val>
                                            <p:strVal val="#ppt_y"/>
                                          </p:val>
                                        </p:tav>
                                      </p:tavLst>
                                    </p:anim>
                                    <p:animEffect transition="in" filter="fade">
                                      <p:cBhvr>
                                        <p:cTn id="24" dur="2000" decel="50000">
                                          <p:stCondLst>
                                            <p:cond delay="0"/>
                                          </p:stCondLst>
                                        </p:cTn>
                                        <p:tgtEl>
                                          <p:spTgt spid="54274"/>
                                        </p:tgtEl>
                                      </p:cBhvr>
                                    </p:animEffect>
                                  </p:childTnLst>
                                </p:cTn>
                              </p:par>
                              <p:par>
                                <p:cTn id="25" presetID="25"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30" dur="2000" fill="hold"/>
                                        <p:tgtEl>
                                          <p:spTgt spid="8"/>
                                        </p:tgtEl>
                                        <p:attrNameLst>
                                          <p:attrName>ppt_h</p:attrName>
                                        </p:attrNameLst>
                                      </p:cBhvr>
                                      <p:tavLst>
                                        <p:tav tm="0">
                                          <p:val>
                                            <p:strVal val="#ppt_h"/>
                                          </p:val>
                                        </p:tav>
                                        <p:tav tm="100000">
                                          <p:val>
                                            <p:strVal val="#ppt_h"/>
                                          </p:val>
                                        </p:tav>
                                      </p:tavLst>
                                    </p:anim>
                                    <p:anim calcmode="lin" valueType="num">
                                      <p:cBhvr>
                                        <p:cTn id="3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34" dur="2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42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8662" y="0"/>
            <a:ext cx="7772400" cy="914400"/>
          </a:xfrm>
        </p:spPr>
        <p:txBody>
          <a:bodyPr/>
          <a:lstStyle/>
          <a:p>
            <a:pPr algn="ctr"/>
            <a:r>
              <a:rPr lang="es-ES" dirty="0" smtClean="0">
                <a:solidFill>
                  <a:srgbClr val="FFFF00"/>
                </a:solidFill>
              </a:rPr>
              <a:t>EL ENFOQUE DEL ORIENTADOR EN EL CENTRO</a:t>
            </a:r>
            <a:r>
              <a:rPr lang="es-ES" dirty="0" smtClean="0"/>
              <a:t/>
            </a:r>
            <a:br>
              <a:rPr lang="es-ES" dirty="0" smtClean="0"/>
            </a:br>
            <a:r>
              <a:rPr lang="es-ES" dirty="0" smtClean="0"/>
              <a:t/>
            </a:r>
            <a:br>
              <a:rPr lang="es-ES" dirty="0" smtClean="0"/>
            </a:br>
            <a:endParaRPr lang="es-ES" dirty="0"/>
          </a:p>
        </p:txBody>
      </p:sp>
      <p:sp>
        <p:nvSpPr>
          <p:cNvPr id="58370" name="Rectangle 2"/>
          <p:cNvSpPr>
            <a:spLocks noChangeArrowheads="1"/>
          </p:cNvSpPr>
          <p:nvPr/>
        </p:nvSpPr>
        <p:spPr bwMode="auto">
          <a:xfrm>
            <a:off x="714348" y="1428736"/>
            <a:ext cx="821537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El asesoramiento del Psic</a:t>
            </a:r>
            <a:r>
              <a:rPr kumimoji="0" lang="es-ES" sz="24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logo en el equipo de trabajo nos permite hacer ajustes en los procesos  de ense</a:t>
            </a:r>
            <a:r>
              <a:rPr kumimoji="0" lang="es-ES" sz="2400" b="0" i="0" u="none" strike="noStrike" cap="none" normalizeH="0" baseline="0" dirty="0" smtClean="0">
                <a:ln>
                  <a:noFill/>
                </a:ln>
                <a:solidFill>
                  <a:schemeClr val="tx1"/>
                </a:solidFill>
                <a:effectLst/>
                <a:latin typeface="Calibri"/>
                <a:ea typeface="Calibri" pitchFamily="34" charset="0"/>
                <a:cs typeface="Arial" pitchFamily="34" charset="0"/>
              </a:rPr>
              <a:t>ñ</a:t>
            </a:r>
            <a:r>
              <a:rPr kumimoji="0" lang="es-E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anza aprendizaje y la adaptaci</a:t>
            </a:r>
            <a:r>
              <a:rPr kumimoji="0" lang="es-ES" sz="24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 de los materiales did</a:t>
            </a:r>
            <a:r>
              <a:rPr kumimoji="0" lang="es-ES" sz="24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cticos, optimizando recursos,  visualizando el inter</a:t>
            </a:r>
            <a:r>
              <a:rPr kumimoji="0" lang="es-ES" sz="24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es-E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 particular y grupal de los estudiantes con </a:t>
            </a:r>
            <a:r>
              <a:rPr kumimoji="0" lang="es-E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y</a:t>
            </a:r>
            <a:r>
              <a:rPr kumimoji="0" lang="es-ES" sz="2400" b="0" i="0" u="none" strike="noStrike" cap="none" normalizeH="0" dirty="0" smtClean="0">
                <a:ln>
                  <a:noFill/>
                </a:ln>
                <a:solidFill>
                  <a:schemeClr val="tx1"/>
                </a:solidFill>
                <a:effectLst/>
                <a:latin typeface="Arial" pitchFamily="34" charset="0"/>
                <a:ea typeface="Calibri" pitchFamily="34" charset="0"/>
                <a:cs typeface="Arial" pitchFamily="34" charset="0"/>
              </a:rPr>
              <a:t> sin </a:t>
            </a:r>
            <a:r>
              <a:rPr kumimoji="0" lang="es-E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discapacidad </a:t>
            </a:r>
            <a:r>
              <a:rPr kumimoji="0" lang="es-E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visual y </a:t>
            </a:r>
            <a:r>
              <a:rPr kumimoji="0" lang="es-E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que </a:t>
            </a:r>
            <a:r>
              <a:rPr kumimoji="0" lang="es-E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asisten al </a:t>
            </a:r>
            <a:r>
              <a:rPr kumimoji="0" lang="es-E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centro.</a:t>
            </a:r>
            <a:endParaRPr kumimoji="0" lang="es-ES" sz="2400" b="0" i="0" u="none" strike="noStrike" cap="none" normalizeH="0" baseline="0" dirty="0" smtClean="0">
              <a:ln>
                <a:noFill/>
              </a:ln>
              <a:solidFill>
                <a:schemeClr val="tx1"/>
              </a:solidFill>
              <a:effectLst/>
              <a:latin typeface="Arial" pitchFamily="34" charset="0"/>
            </a:endParaRPr>
          </a:p>
        </p:txBody>
      </p:sp>
      <p:pic>
        <p:nvPicPr>
          <p:cNvPr id="7" name="6 Imagen" descr="C:\Users\HOGAR\Documents\ASCIMA 2011-2013\FOTOGRAFÍAS DE ACTIVIDADES DE ASCIMA\FOTOS, III FESTIVAL LIBRO OIDO PORTOVIEJO 2011\DSC01701.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643174" y="3786190"/>
            <a:ext cx="4914903" cy="30718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58370"/>
                                        </p:tgtEl>
                                        <p:attrNameLst>
                                          <p:attrName>style.visibility</p:attrName>
                                        </p:attrNameLst>
                                      </p:cBhvr>
                                      <p:to>
                                        <p:strVal val="visible"/>
                                      </p:to>
                                    </p:set>
                                    <p:animScale>
                                      <p:cBhvr>
                                        <p:cTn id="12" dur="1000" decel="50000" fill="hold">
                                          <p:stCondLst>
                                            <p:cond delay="0"/>
                                          </p:stCondLst>
                                        </p:cTn>
                                        <p:tgtEl>
                                          <p:spTgt spid="583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8370"/>
                                        </p:tgtEl>
                                        <p:attrNameLst>
                                          <p:attrName>ppt_x</p:attrName>
                                          <p:attrName>ppt_y</p:attrName>
                                        </p:attrNameLst>
                                      </p:cBhvr>
                                    </p:animMotion>
                                    <p:animEffect transition="in" filter="fade">
                                      <p:cBhvr>
                                        <p:cTn id="14" dur="1000"/>
                                        <p:tgtEl>
                                          <p:spTgt spid="58370"/>
                                        </p:tgtEl>
                                      </p:cBhvr>
                                    </p:animEffect>
                                  </p:childTnLst>
                                </p:cTn>
                              </p:par>
                              <p:par>
                                <p:cTn id="15" presetID="5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Scale>
                                      <p:cBhvr>
                                        <p:cTn id="1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7"/>
                                        </p:tgtEl>
                                        <p:attrNameLst>
                                          <p:attrName>ppt_x</p:attrName>
                                          <p:attrName>ppt_y</p:attrName>
                                        </p:attrNameLst>
                                      </p:cBhvr>
                                    </p:animMotion>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837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257</TotalTime>
  <Words>819</Words>
  <Application>Microsoft Office PowerPoint</Application>
  <PresentationFormat>Presentación en pantalla (4:3)</PresentationFormat>
  <Paragraphs>92</Paragraphs>
  <Slides>13</Slides>
  <Notes>13</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Metro</vt:lpstr>
      <vt:lpstr>Diapositiva 1</vt:lpstr>
      <vt:lpstr>Diapositiva 2</vt:lpstr>
      <vt:lpstr>Diapositiva 3</vt:lpstr>
      <vt:lpstr>Diapositiva 4</vt:lpstr>
      <vt:lpstr>Diapositiva 5</vt:lpstr>
      <vt:lpstr>Diapositiva 6</vt:lpstr>
      <vt:lpstr>Diapositiva 7</vt:lpstr>
      <vt:lpstr>PROCESO DE LA EDUCACIÓN BÁSICA ESPECIALIZADA </vt:lpstr>
      <vt:lpstr>EL ENFOQUE DEL ORIENTADOR EN EL CENTRO  </vt:lpstr>
      <vt:lpstr>Diapositiva 10</vt:lpstr>
      <vt:lpstr>Diapositiva 11</vt:lpstr>
      <vt:lpstr>Diapositiva 12</vt:lpstr>
      <vt:lpstr>Diapositiva 13</vt:lpstr>
    </vt:vector>
  </TitlesOfParts>
  <Company>http://www.centor.mx.gd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RICARDO</dc:creator>
  <cp:lastModifiedBy>RICARDO</cp:lastModifiedBy>
  <cp:revision>33</cp:revision>
  <dcterms:created xsi:type="dcterms:W3CDTF">2012-10-19T20:17:16Z</dcterms:created>
  <dcterms:modified xsi:type="dcterms:W3CDTF">2012-10-27T22:51:42Z</dcterms:modified>
</cp:coreProperties>
</file>