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96" r:id="rId6"/>
    <p:sldId id="260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5" r:id="rId22"/>
    <p:sldId id="294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9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82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3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7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97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08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3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84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7DC3-4478-4F81-8A67-8A600D3DD979}" type="datetimeFigureOut">
              <a:rPr lang="pt-BR" smtClean="0"/>
              <a:t>06/11/2012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CEFE-A93C-46BA-A203-EAAD09ECC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82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perla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leinabonfante@hot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previ@terra.co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ped.org.br/reunioes/31ra/1trabalho/GT20-4073--Int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103705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“A ESCOLA COMO AGENTE MOTIVACIONAL DO DESENVOLVIMENTO DA CRIANÇA CEGA: UM ESTUDO DE CASO”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60240" cy="6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15816" y="530120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latin typeface="Comic Sans MS" pitchFamily="66" charset="0"/>
              </a:rPr>
              <a:t>Psicóloga </a:t>
            </a:r>
            <a:r>
              <a:rPr lang="pt-BR" sz="2000" dirty="0" err="1" smtClean="0">
                <a:latin typeface="Comic Sans MS" pitchFamily="66" charset="0"/>
              </a:rPr>
              <a:t>MsC</a:t>
            </a:r>
            <a:r>
              <a:rPr lang="pt-BR" sz="2000" dirty="0" smtClean="0">
                <a:latin typeface="Comic Sans MS" pitchFamily="66" charset="0"/>
              </a:rPr>
              <a:t>. </a:t>
            </a:r>
            <a:r>
              <a:rPr lang="pt-BR" sz="2000" dirty="0" err="1" smtClean="0">
                <a:latin typeface="Comic Sans MS" pitchFamily="66" charset="0"/>
              </a:rPr>
              <a:t>Elleina</a:t>
            </a:r>
            <a:r>
              <a:rPr lang="pt-BR" sz="2000" dirty="0" smtClean="0">
                <a:latin typeface="Comic Sans MS" pitchFamily="66" charset="0"/>
              </a:rPr>
              <a:t> Gonçalves Bonfante </a:t>
            </a:r>
            <a:r>
              <a:rPr lang="pt-BR" sz="2000" dirty="0" err="1" smtClean="0">
                <a:latin typeface="Comic Sans MS" pitchFamily="66" charset="0"/>
              </a:rPr>
              <a:t>Moreti</a:t>
            </a:r>
            <a:endParaRPr lang="pt-BR" sz="2000" dirty="0" smtClean="0">
              <a:latin typeface="Comic Sans MS" pitchFamily="66" charset="0"/>
            </a:endParaRPr>
          </a:p>
          <a:p>
            <a:pPr algn="r"/>
            <a:endParaRPr lang="pt-BR" sz="2000" dirty="0">
              <a:latin typeface="Comic Sans MS" pitchFamily="66" charset="0"/>
            </a:endParaRPr>
          </a:p>
          <a:p>
            <a:pPr algn="r"/>
            <a:r>
              <a:rPr lang="pt-BR" sz="2000" dirty="0" smtClean="0">
                <a:latin typeface="Comic Sans MS" pitchFamily="66" charset="0"/>
              </a:rPr>
              <a:t>Pedagogo Sidney Sales Mattos</a:t>
            </a:r>
            <a:endParaRPr lang="pt-BR" sz="2000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532" y="299695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mic Sans MS" pitchFamily="66" charset="0"/>
              </a:rPr>
              <a:t>“</a:t>
            </a:r>
            <a:r>
              <a:rPr lang="pt-BR" sz="2000" b="1" dirty="0" err="1" smtClean="0">
                <a:latin typeface="Comic Sans MS" pitchFamily="66" charset="0"/>
              </a:rPr>
              <a:t>Encuentro</a:t>
            </a:r>
            <a:r>
              <a:rPr lang="pt-BR" sz="2000" b="1" dirty="0" smtClean="0">
                <a:latin typeface="Comic Sans MS" pitchFamily="66" charset="0"/>
              </a:rPr>
              <a:t> de Psicólogos. El </a:t>
            </a:r>
            <a:r>
              <a:rPr lang="pt-BR" sz="2000" b="1" dirty="0" err="1" smtClean="0">
                <a:latin typeface="Comic Sans MS" pitchFamily="66" charset="0"/>
              </a:rPr>
              <a:t>trabajo</a:t>
            </a:r>
            <a:r>
              <a:rPr lang="pt-BR" sz="2000" b="1" dirty="0" smtClean="0">
                <a:latin typeface="Comic Sans MS" pitchFamily="66" charset="0"/>
              </a:rPr>
              <a:t> com Estudiantes com </a:t>
            </a:r>
            <a:r>
              <a:rPr lang="pt-BR" sz="2000" b="1" dirty="0" err="1" smtClean="0">
                <a:latin typeface="Comic Sans MS" pitchFamily="66" charset="0"/>
              </a:rPr>
              <a:t>Discapacidad</a:t>
            </a:r>
            <a:r>
              <a:rPr lang="pt-BR" sz="2000" b="1" dirty="0" smtClean="0">
                <a:latin typeface="Comic Sans MS" pitchFamily="66" charset="0"/>
              </a:rPr>
              <a:t> Visual”</a:t>
            </a:r>
          </a:p>
          <a:p>
            <a:pPr algn="ctr"/>
            <a:endParaRPr lang="pt-BR" sz="2000" b="1" dirty="0">
              <a:latin typeface="Comic Sans MS" pitchFamily="66" charset="0"/>
            </a:endParaRPr>
          </a:p>
          <a:p>
            <a:pPr algn="ctr"/>
            <a:r>
              <a:rPr lang="pt-BR" sz="2000" b="1" dirty="0" err="1" smtClean="0">
                <a:latin typeface="Comic Sans MS" pitchFamily="66" charset="0"/>
              </a:rPr>
              <a:t>Ciudad</a:t>
            </a:r>
            <a:r>
              <a:rPr lang="pt-BR" sz="2000" b="1" dirty="0" smtClean="0">
                <a:latin typeface="Comic Sans MS" pitchFamily="66" charset="0"/>
              </a:rPr>
              <a:t> de Panamá – Panamá</a:t>
            </a:r>
          </a:p>
          <a:p>
            <a:pPr algn="ctr"/>
            <a:r>
              <a:rPr lang="pt-BR" sz="2000" b="1" dirty="0" smtClean="0">
                <a:latin typeface="Comic Sans MS" pitchFamily="66" charset="0"/>
              </a:rPr>
              <a:t>5-9 </a:t>
            </a:r>
            <a:r>
              <a:rPr lang="pt-BR" sz="2000" b="1" dirty="0" err="1" smtClean="0">
                <a:latin typeface="Comic Sans MS" pitchFamily="66" charset="0"/>
              </a:rPr>
              <a:t>Noviembro</a:t>
            </a:r>
            <a:r>
              <a:rPr lang="pt-BR" sz="2000" b="1" dirty="0" smtClean="0">
                <a:latin typeface="Comic Sans MS" pitchFamily="66" charset="0"/>
              </a:rPr>
              <a:t> - 2012</a:t>
            </a:r>
            <a:endParaRPr lang="pt-B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aniel\Daniel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1" y="-27384"/>
            <a:ext cx="3028950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aniel\0610091006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38" y="-27384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260648"/>
            <a:ext cx="16561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omic Sans MS" pitchFamily="66" charset="0"/>
              </a:rPr>
              <a:t>O Caso</a:t>
            </a:r>
          </a:p>
          <a:p>
            <a:endParaRPr lang="pt-BR" sz="2400" dirty="0">
              <a:latin typeface="Comic Sans MS" pitchFamily="66" charset="0"/>
            </a:endParaRPr>
          </a:p>
          <a:p>
            <a:endParaRPr lang="pt-BR" sz="2400" dirty="0">
              <a:latin typeface="Comic Sans MS" pitchFamily="66" charset="0"/>
            </a:endParaRPr>
          </a:p>
        </p:txBody>
      </p:sp>
      <p:pic>
        <p:nvPicPr>
          <p:cNvPr id="1026" name="Picture 2" descr="C:\Users\Elleina\Desktop\DSCF0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27384"/>
            <a:ext cx="3528392" cy="4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aniel\0610091004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40" y="4005064"/>
            <a:ext cx="36758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Fotos Daniel\DSC009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359101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aniel\Daniel 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2852936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60648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Daniel é uma criança que conta atualmente com 05 anos de idade, nascida a termo, parto normal. Não foi uma gravidez planeja, no entanto, foi uma criança muito esperada. A genitora de Daniel relata que passou muito nervoso em sua gravidez, pelo fato de que o pai da criança não quis assumir a paternidade, abandonando a mãe no momento em que soube da gravidez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mãe de Daniel apresenta a fantasia de que se não houvesse passado tanto nervoso na gravidez, seu filho não teria nascido com problemas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genitora da criança realizou todo o pré-natal na rede pública de saúde, relata que passou muito nervoso em sua gravidez. Apresentou problemas visuais desde seu nascimento, entretanto, a genitora percebeu apenas aos 04 (quatro) meses de idade que o filho não seguia os objetos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Em termos de desenvolvimento </a:t>
            </a:r>
            <a:r>
              <a:rPr lang="pt-BR" sz="2000" dirty="0" err="1">
                <a:latin typeface="Comic Sans MS" pitchFamily="66" charset="0"/>
              </a:rPr>
              <a:t>neuropsicomotor</a:t>
            </a:r>
            <a:r>
              <a:rPr lang="pt-BR" sz="2000" dirty="0">
                <a:latin typeface="Comic Sans MS" pitchFamily="66" charset="0"/>
              </a:rPr>
              <a:t>, Daniel não engatinhou, iniciando sua marcha com 1 ano e 6 meses, mesma época em que iniciou balbucios. Daniel ainda apresenta falta de controles esfincterianos, sendo este um trabalho realizado até o momento com a família neste sentido</a:t>
            </a:r>
            <a:r>
              <a:rPr lang="pt-BR" sz="2000" dirty="0" smtClean="0">
                <a:latin typeface="Comic Sans MS" pitchFamily="66" charset="0"/>
              </a:rPr>
              <a:t>.</a:t>
            </a: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44961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Daniel passou a frequentar nossa Instituição com 1 ano e 3 meses (2008), onde foi encaminhado para avaliação e iniciado programa de estimulação precoce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Concomitante a este atendimento, chegou realizar acompanhamento fisioterápico pela dificuldade de marcha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Do ponto de vista médico, Daniel não apresenta até o momento um diagnóstico fechado sobre sua deficiência, tendo como hipótese diagnóstica, </a:t>
            </a:r>
            <a:r>
              <a:rPr lang="pt-BR" sz="2000" dirty="0" err="1">
                <a:latin typeface="Comic Sans MS" pitchFamily="66" charset="0"/>
              </a:rPr>
              <a:t>Amaurose</a:t>
            </a:r>
            <a:r>
              <a:rPr lang="pt-BR" sz="2000" dirty="0">
                <a:latin typeface="Comic Sans MS" pitchFamily="66" charset="0"/>
              </a:rPr>
              <a:t> Congênita de </a:t>
            </a:r>
            <a:r>
              <a:rPr lang="pt-BR" sz="2000" dirty="0" err="1">
                <a:latin typeface="Comic Sans MS" pitchFamily="66" charset="0"/>
              </a:rPr>
              <a:t>Leber</a:t>
            </a:r>
            <a:r>
              <a:rPr lang="pt-BR" sz="2000" dirty="0">
                <a:latin typeface="Comic Sans MS" pitchFamily="66" charset="0"/>
              </a:rPr>
              <a:t>. </a:t>
            </a:r>
            <a:endParaRPr lang="pt-BR" sz="2000" dirty="0" smtClean="0">
              <a:latin typeface="Comic Sans MS" pitchFamily="66" charset="0"/>
            </a:endParaRP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 A </a:t>
            </a:r>
            <a:r>
              <a:rPr lang="pt-BR" sz="2000" dirty="0" err="1">
                <a:latin typeface="Comic Sans MS" pitchFamily="66" charset="0"/>
              </a:rPr>
              <a:t>amaurose</a:t>
            </a:r>
            <a:r>
              <a:rPr lang="pt-BR" sz="2000" dirty="0">
                <a:latin typeface="Comic Sans MS" pitchFamily="66" charset="0"/>
              </a:rPr>
              <a:t> congênita de </a:t>
            </a:r>
            <a:r>
              <a:rPr lang="pt-BR" sz="2000" dirty="0" err="1">
                <a:latin typeface="Comic Sans MS" pitchFamily="66" charset="0"/>
              </a:rPr>
              <a:t>Leber</a:t>
            </a:r>
            <a:r>
              <a:rPr lang="pt-BR" sz="2000" dirty="0">
                <a:latin typeface="Comic Sans MS" pitchFamily="66" charset="0"/>
              </a:rPr>
              <a:t> é um tipo de distrofia </a:t>
            </a:r>
            <a:r>
              <a:rPr lang="pt-BR" sz="2000" dirty="0" err="1">
                <a:latin typeface="Comic Sans MS" pitchFamily="66" charset="0"/>
              </a:rPr>
              <a:t>retiniana</a:t>
            </a:r>
            <a:r>
              <a:rPr lang="pt-BR" sz="2000" dirty="0">
                <a:latin typeface="Comic Sans MS" pitchFamily="66" charset="0"/>
              </a:rPr>
              <a:t>, com herança genética que causa cegueira infantil. As características frequentes constam de grave perda visual (ao nascimento ou entre os primeiros anos de vida) associada à redução do campo visual (campo tubular), </a:t>
            </a:r>
            <a:r>
              <a:rPr lang="pt-BR" sz="2000" dirty="0" err="1">
                <a:latin typeface="Comic Sans MS" pitchFamily="66" charset="0"/>
              </a:rPr>
              <a:t>nistagmo</a:t>
            </a:r>
            <a:r>
              <a:rPr lang="pt-BR" sz="2000" dirty="0">
                <a:latin typeface="Comic Sans MS" pitchFamily="66" charset="0"/>
              </a:rPr>
              <a:t>, cegueira noturna, não-detectável ou grave redução das respostas à eletrorretinografia (</a:t>
            </a:r>
            <a:r>
              <a:rPr lang="pt-BR" sz="2000" dirty="0" err="1">
                <a:latin typeface="Comic Sans MS" pitchFamily="66" charset="0"/>
              </a:rPr>
              <a:t>Côco</a:t>
            </a:r>
            <a:r>
              <a:rPr lang="pt-BR" sz="2000" dirty="0">
                <a:latin typeface="Comic Sans MS" pitchFamily="66" charset="0"/>
              </a:rPr>
              <a:t>, </a:t>
            </a:r>
            <a:r>
              <a:rPr lang="pt-BR" sz="2000" dirty="0" err="1">
                <a:latin typeface="Comic Sans MS" pitchFamily="66" charset="0"/>
              </a:rPr>
              <a:t>Won</a:t>
            </a:r>
            <a:r>
              <a:rPr lang="pt-BR" sz="2000" dirty="0">
                <a:latin typeface="Comic Sans MS" pitchFamily="66" charset="0"/>
              </a:rPr>
              <a:t>, </a:t>
            </a:r>
            <a:r>
              <a:rPr lang="pt-BR" sz="2000" dirty="0" err="1">
                <a:latin typeface="Comic Sans MS" pitchFamily="66" charset="0"/>
              </a:rPr>
              <a:t>Sallum</a:t>
            </a:r>
            <a:r>
              <a:rPr lang="pt-BR" sz="2000" dirty="0">
                <a:latin typeface="Comic Sans MS" pitchFamily="66" charset="0"/>
              </a:rPr>
              <a:t>, 2009).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Além do acompanhamento oftalmológico, Daniel realiza acompanhamento com a Equipe de Genética e com Neurologista no Hospital das Clínicas em São Paulo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No CEPREVI, atualmente Daniel realiza as atividades de Estimulação Precoce, Alfabetização e Psicomotricidade, além dos Atendimentos Psicológicos Familiares e Acompanhamento Especializado ao Professor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Do ponto de vista psicológico, realizamos acompanhamento e orientação à família e com a criança, utilizamo-nos de procedimento da teoria comportamental para controle de comportamento agressivo apresentado pela criança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Em seu histórico, Daniel é uma criança que convive apenas com adultos e sua relação com criança ocorre na Instituição e na Escola.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Apresenta superproteção pelos avós e a genitora apresenta processo de culpa, referindo que se ela não tivesse passado nervoso, seu filho não seria “doente” (sic). Em contrapartida a esta questão de culpa, a genitora de Daniel refere ainda esperança em que o filho volte a enxergar. Essas questões são amplamente trabalhadas durante os atendimentos familiares</a:t>
            </a:r>
            <a:r>
              <a:rPr lang="pt-BR" sz="2000" dirty="0" smtClean="0">
                <a:latin typeface="Comic Sans MS" pitchFamily="66" charset="0"/>
              </a:rPr>
              <a:t>.</a:t>
            </a: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No tocante às questões escolares, a princípio houve muita resistência por parte da família, relacionada especialmente ao medo de que a escola não estivesse preparada para lidar com as especificidades da criança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Inicialmente, fomos trabalhando a família para adaptar-se ao processo de separação com a criança no período escolar, bem como com Daniel as questões necessárias de atenção, adaptação à rotina, convívio acentuado com outras crianças e postura, esse processo foi iniciado 6 meses antes do início das aulas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No início do ano letivo de 2012 – março – fomos conhecer a escola que receberia Daniel.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Trata-se de uma escola </a:t>
            </a:r>
            <a:r>
              <a:rPr lang="pt-BR" sz="2000" dirty="0" err="1">
                <a:latin typeface="Comic Sans MS" pitchFamily="66" charset="0"/>
              </a:rPr>
              <a:t>multiseriada</a:t>
            </a:r>
            <a:r>
              <a:rPr lang="pt-BR" sz="2000" dirty="0">
                <a:latin typeface="Comic Sans MS" pitchFamily="66" charset="0"/>
              </a:rPr>
              <a:t>, localizada em zona rural do Município de </a:t>
            </a:r>
            <a:r>
              <a:rPr lang="pt-BR" sz="2000" dirty="0" err="1">
                <a:latin typeface="Comic Sans MS" pitchFamily="66" charset="0"/>
              </a:rPr>
              <a:t>Alambari</a:t>
            </a:r>
            <a:r>
              <a:rPr lang="pt-BR" sz="2000" dirty="0">
                <a:latin typeface="Comic Sans MS" pitchFamily="66" charset="0"/>
              </a:rPr>
              <a:t> – distrito vizinho à Itapetininga. Possui salas amplas, área de lazer, refeitório e salas diversificadas.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A princípio, como forma a minimizar as angústias apresentadas pela professora, a qual solicitou-nos a visita, pudemos realizar uma reunião </a:t>
            </a:r>
            <a:r>
              <a:rPr lang="pt-BR" sz="2000" dirty="0" err="1">
                <a:latin typeface="Comic Sans MS" pitchFamily="66" charset="0"/>
              </a:rPr>
              <a:t>psicopedagógica</a:t>
            </a:r>
            <a:r>
              <a:rPr lang="pt-BR" sz="2000" dirty="0">
                <a:latin typeface="Comic Sans MS" pitchFamily="66" charset="0"/>
              </a:rPr>
              <a:t> para apresentar o caso de Daniel e as melhores formas de trabalhar com o mesmo no contexto escolar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Neste sentido, encontramos uma professora sem preparação específica em deficiência e um tanto assustada com a nova situação. Assim, pudemos estipular como meta principal em um primeiro momento a socialização e a aceitação de Daniel. Orientamos ainda a equipe escolar a manter os ambientes escolares sempre da mesma forma para que ele pudesse estar criando uma memória visual para se locomover sozinho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Outro </a:t>
            </a:r>
            <a:r>
              <a:rPr lang="pt-BR" sz="2000" dirty="0">
                <a:latin typeface="Comic Sans MS" pitchFamily="66" charset="0"/>
              </a:rPr>
              <a:t>ponto discutido, foi de que esse desligamento com a genitora ocorreria lentamente, bem como o período em que Daniel passaria na escola, aumentando gradativamente sua permanência em um ambiente desconhecido e longe de sua mãe.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Como explicado anteriormente, pelo fato de ser uma escola da zona rural, a sala frequentada por Daniel é </a:t>
            </a:r>
            <a:r>
              <a:rPr lang="pt-BR" sz="2000" dirty="0" err="1">
                <a:latin typeface="Comic Sans MS" pitchFamily="66" charset="0"/>
              </a:rPr>
              <a:t>multiseriada</a:t>
            </a:r>
            <a:r>
              <a:rPr lang="pt-BR" sz="2000" dirty="0">
                <a:latin typeface="Comic Sans MS" pitchFamily="66" charset="0"/>
              </a:rPr>
              <a:t>, composta por 14 alunos, sendo 3 alunos de 2ª etapa (</a:t>
            </a:r>
            <a:r>
              <a:rPr lang="pt-BR" sz="2000" dirty="0" err="1">
                <a:latin typeface="Comic Sans MS" pitchFamily="66" charset="0"/>
              </a:rPr>
              <a:t>pré</a:t>
            </a:r>
            <a:r>
              <a:rPr lang="pt-BR" sz="2000" dirty="0">
                <a:latin typeface="Comic Sans MS" pitchFamily="66" charset="0"/>
              </a:rPr>
              <a:t> I) – incluindo Daniel e 11 alunos de 1º ano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Como forma a preparar a turma para a chegada de Daniel, sua professora – Daiane, através de estórias infantis e de uma forma bem lúdica, conversou com seus alunos a respeito das diferenças das pessoas e da importância de aceitação daquilo tudo que pode ser diferente. Falou ainda sobre a deficiência visual – cegueira e que a turma teria um amiguinho novo que apresentava essa dificuldade e que precisaria de ajuda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Foi neste contexto que Daniel fora inserido no ambiente escolar. Houve uma receptividade intensa e bastante humana por parte da turma e da escola como um todo. A professora passou a pesquisar sobre o tema e a elaborar com orientação do CEPREVI – Apoio Especializado ao Professor – atividades adaptadas e adequadas para a criança, com o mesmo conteúdo que ela apresentaria para os demais alunos.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56696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Neste processo, Daniel passou a se identificar com uma aluna em específico do primeiro ano e não apresenta qualquer tipo de dificuldades no relacionamento com a mesma. Ocasionalmente, ele apresenta episódios de agressividade, expresso através de empurrões ou gritos com outros alunos, onde segundo a professora, está sempre relacionado ao fato de o mesmo não ter dormido adequadamente durante a noite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Entretanto, quando esses episódios ocorrem, a professora o adverte como o faria com qualquer outra criança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Daniel vem apresentando desde sua entrada na escola um aumento significativo em seu desenvolvimento global, bem como uma melhora de seus mecanismos adaptativos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Percebeu-se ainda uma melhora em sua fala e memória. Conta números, associando-os a pequenas quantidades. Conta músicas e como a expressar com maior clareza seus desejos.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Temos a todo o instante, fortalecido estes ganhos tanto com a família quanto com a escola, mostrando que a inclusão é feita por aqueles que desejam de fato que a sociedade seja modificada.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  <p:pic>
        <p:nvPicPr>
          <p:cNvPr id="2051" name="Picture 3" descr="C:\Users\Elleina\Desktop\Danie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" y="2231851"/>
            <a:ext cx="5844062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leina\Desktop\Dan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84" y="1725340"/>
            <a:ext cx="3613571" cy="50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Comic Sans MS" pitchFamily="66" charset="0"/>
              </a:rPr>
              <a:t>Conclusão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2000" dirty="0" smtClean="0">
                <a:latin typeface="Comic Sans MS" pitchFamily="66" charset="0"/>
              </a:rPr>
              <a:t>Para </a:t>
            </a:r>
            <a:r>
              <a:rPr lang="pt-BR" sz="2000" dirty="0">
                <a:latin typeface="Comic Sans MS" pitchFamily="66" charset="0"/>
              </a:rPr>
              <a:t>que o processo de inclusão ocorra, há necessidade da existência de uma coerência entre a maneira de ser e de ensinar do professor, além da sensibilidade à diversidade a classe e da crença de que há um potencial a explorar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predisposição dos professores em relação à integração dos alunos com problemas de aprendizagem, especialmente se estes problemas forem graves e tenham caráter permanente, é um fator extremamente condicionante dos resultados obtidos. Por isso, uma atitude positiva já constitui um primeiro passo importante, que facilita a educação destes alunos na escola integradora.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Comic Sans MS" pitchFamily="66" charset="0"/>
              </a:rPr>
              <a:t>A Instituição</a:t>
            </a:r>
            <a:endParaRPr lang="pt-BR" sz="3600" dirty="0">
              <a:latin typeface="Comic Sans MS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496" y="1268760"/>
            <a:ext cx="90010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Comic Sans MS" pitchFamily="66" charset="0"/>
              </a:rPr>
              <a:t>CEPREVI – Centro de Pesquisa e Reabilitação Visual de Itapetininga</a:t>
            </a:r>
          </a:p>
          <a:p>
            <a:pPr marL="0" indent="0" algn="just">
              <a:buNone/>
            </a:pPr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Instituição especializada </a:t>
            </a:r>
            <a:r>
              <a:rPr lang="pt-BR" sz="2000" dirty="0">
                <a:latin typeface="Comic Sans MS" pitchFamily="66" charset="0"/>
              </a:rPr>
              <a:t>em deficiência visual, fundada em 2003, atende atualmente 60 beneficiários, sendo 35 crianças, bem como suas famílias e as escolas onde as mesmas encontram-se inseridas em processo educacional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Instituição apresenta como atividades diárias: Intervenção Precoce, Alfabetização no Sistema Braille, Soroban, Orientação e Mobilidade, Informática Adaptada, Atividade de Vida Diária e Atividade de Vida Prática, Orientação e Acompanhamento Escolar, Arte - Educação, Inclusão no Mercado de Trabalho, Oficina de Mães, Grupo de Apoio Psicológico aos Familiares visando inclusive a geração de renda, Educação Física Adaptada, Atendimentos Individuais e Grupais com Psicólogo e Assistente Social aos deficientes bem como a seus familiares.</a:t>
            </a:r>
          </a:p>
          <a:p>
            <a:pPr marL="0" indent="0" algn="just">
              <a:buNone/>
            </a:pP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3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60648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Assim como toda criança, a criança que não enxerga ou que apresenta cegueira necessita que as pessoas que cuidam delas lhes ensine a realizar uma série de gestos sensoriais, além de mostrar como os objetos funcionam, como se brinca, como vencer obstáculos espaciais e, no tempo certo, como realizar sua higiene pessoal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Todos esses aspectos estão relacionados à construção de sua identidade. Da qualidade das relações, interações e formas de comunicação que a criança com deficiência visual terá com os outros dependerá a formação de sua identidade e a forma como ela será capaz de definir os outros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escola torna-se a princípio este lugar de socialização e descoberta do Eu. Tornar-se parte de um coletivo, permitindo-se ultrapassar as barreiras da descriminação e do isolamento, bem como fortalecer os aspectos intrínsecos de ser e de poder apesar de.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E lá no futuro, quem sabe não muito distante, o resultado de todo esse nosso trabalho se revelará em crianças plenamente adaptadas e incluídas em rotinas escolares, sem haja necessidade que briguemos por isto.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16016" y="54486"/>
            <a:ext cx="4392488" cy="71711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>Eu não posso traçar ou impor-lhe limites, </a:t>
            </a:r>
            <a:r>
              <a:rPr lang="pt-BR" sz="2000" dirty="0" smtClean="0">
                <a:latin typeface="Comic Sans MS" pitchFamily="66" charset="0"/>
              </a:rPr>
              <a:t>mas </a:t>
            </a:r>
            <a:r>
              <a:rPr lang="pt-BR" sz="2000" dirty="0">
                <a:latin typeface="Comic Sans MS" pitchFamily="66" charset="0"/>
              </a:rPr>
              <a:t>posso apontar-lhe caminhos </a:t>
            </a:r>
            <a:r>
              <a:rPr lang="pt-BR" sz="2000" dirty="0" smtClean="0">
                <a:latin typeface="Comic Sans MS" pitchFamily="66" charset="0"/>
              </a:rPr>
              <a:t/>
            </a:r>
            <a:br>
              <a:rPr lang="pt-BR" sz="2000" dirty="0" smtClean="0">
                <a:latin typeface="Comic Sans MS" pitchFamily="66" charset="0"/>
              </a:rPr>
            </a:br>
            <a:r>
              <a:rPr lang="pt-BR" sz="2000" dirty="0" smtClean="0">
                <a:latin typeface="Comic Sans MS" pitchFamily="66" charset="0"/>
              </a:rPr>
              <a:t>alternativos</a:t>
            </a:r>
            <a:r>
              <a:rPr lang="pt-BR" sz="2000" dirty="0">
                <a:latin typeface="Comic Sans MS" pitchFamily="66" charset="0"/>
              </a:rPr>
              <a:t>, procurar com você medidas </a:t>
            </a:r>
            <a:r>
              <a:rPr lang="pt-BR" sz="2000" dirty="0" smtClean="0">
                <a:latin typeface="Comic Sans MS" pitchFamily="66" charset="0"/>
              </a:rPr>
              <a:t>de </a:t>
            </a:r>
            <a:r>
              <a:rPr lang="pt-BR" sz="2000" dirty="0">
                <a:latin typeface="Comic Sans MS" pitchFamily="66" charset="0"/>
              </a:rPr>
              <a:t>crescimento, formas de encontrar-se, </a:t>
            </a:r>
            <a:r>
              <a:rPr lang="pt-BR" sz="2000" dirty="0" smtClean="0">
                <a:latin typeface="Comic Sans MS" pitchFamily="66" charset="0"/>
              </a:rPr>
              <a:t> meios </a:t>
            </a:r>
            <a:r>
              <a:rPr lang="pt-BR" sz="2000" dirty="0">
                <a:latin typeface="Comic Sans MS" pitchFamily="66" charset="0"/>
              </a:rPr>
              <a:t>de ser você mesmo sem medo da </a:t>
            </a:r>
            <a:r>
              <a:rPr lang="pt-BR" sz="2000" dirty="0" smtClean="0">
                <a:latin typeface="Comic Sans MS" pitchFamily="66" charset="0"/>
              </a:rPr>
              <a:t> rejeição</a:t>
            </a:r>
            <a:r>
              <a:rPr lang="pt-BR" sz="2000" dirty="0">
                <a:latin typeface="Comic Sans MS" pitchFamily="66" charset="0"/>
              </a:rPr>
              <a:t>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Eu não posso salvar o seu </a:t>
            </a:r>
            <a:r>
              <a:rPr lang="pt-BR" sz="2000" dirty="0" smtClean="0">
                <a:latin typeface="Comic Sans MS" pitchFamily="66" charset="0"/>
              </a:rPr>
              <a:t>coração </a:t>
            </a:r>
            <a:r>
              <a:rPr lang="pt-BR" sz="2000" dirty="0" smtClean="0">
                <a:latin typeface="Comic Sans MS" pitchFamily="66" charset="0"/>
              </a:rPr>
              <a:t>de </a:t>
            </a:r>
            <a:r>
              <a:rPr lang="pt-BR" sz="2000" dirty="0">
                <a:latin typeface="Comic Sans MS" pitchFamily="66" charset="0"/>
              </a:rPr>
              <a:t>ser </a:t>
            </a:r>
            <a:r>
              <a:rPr lang="pt-BR" sz="2000" dirty="0" smtClean="0">
                <a:latin typeface="Comic Sans MS" pitchFamily="66" charset="0"/>
              </a:rPr>
              <a:t>partido </a:t>
            </a:r>
            <a:r>
              <a:rPr lang="pt-BR" sz="2000" dirty="0">
                <a:latin typeface="Comic Sans MS" pitchFamily="66" charset="0"/>
              </a:rPr>
              <a:t>pela dor, pela mágoa, perda ou tristeza, </a:t>
            </a:r>
            <a:r>
              <a:rPr lang="pt-BR" sz="2000" dirty="0" smtClean="0">
                <a:latin typeface="Comic Sans MS" pitchFamily="66" charset="0"/>
              </a:rPr>
              <a:t>mas </a:t>
            </a:r>
            <a:r>
              <a:rPr lang="pt-BR" sz="2000" dirty="0">
                <a:latin typeface="Comic Sans MS" pitchFamily="66" charset="0"/>
              </a:rPr>
              <a:t>posso chorar com você e ajudá-lo a </a:t>
            </a:r>
            <a:r>
              <a:rPr lang="pt-BR" sz="2000" dirty="0" smtClean="0">
                <a:latin typeface="Comic Sans MS" pitchFamily="66" charset="0"/>
              </a:rPr>
              <a:t>juntar </a:t>
            </a:r>
            <a:r>
              <a:rPr lang="pt-BR" sz="2000" dirty="0">
                <a:latin typeface="Comic Sans MS" pitchFamily="66" charset="0"/>
              </a:rPr>
              <a:t>os pedaços.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Eu não posso dizer quem você é ou como </a:t>
            </a:r>
            <a:r>
              <a:rPr lang="pt-BR" sz="2000" dirty="0" smtClean="0">
                <a:latin typeface="Comic Sans MS" pitchFamily="66" charset="0"/>
              </a:rPr>
              <a:t>deveria </a:t>
            </a:r>
            <a:r>
              <a:rPr lang="pt-BR" sz="2000" dirty="0">
                <a:latin typeface="Comic Sans MS" pitchFamily="66" charset="0"/>
              </a:rPr>
              <a:t>ser: eu só posso amar </a:t>
            </a:r>
            <a:r>
              <a:rPr lang="pt-BR" sz="2000" dirty="0" smtClean="0">
                <a:latin typeface="Comic Sans MS" pitchFamily="66" charset="0"/>
              </a:rPr>
              <a:t>você e </a:t>
            </a:r>
            <a:r>
              <a:rPr lang="pt-BR" sz="2000" dirty="0">
                <a:latin typeface="Comic Sans MS" pitchFamily="66" charset="0"/>
              </a:rPr>
              <a:t>ser sua amiga</a:t>
            </a:r>
            <a:r>
              <a:rPr lang="pt-BR" sz="2000" dirty="0" smtClean="0">
                <a:latin typeface="Comic Sans MS" pitchFamily="66" charset="0"/>
              </a:rPr>
              <a:t>!</a:t>
            </a:r>
          </a:p>
          <a:p>
            <a:endParaRPr lang="pt-BR" sz="2000" dirty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  <a:hlinkClick r:id="rId2" action="ppaction://hlinkfile"/>
              </a:rPr>
              <a:t>Perla</a:t>
            </a:r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endParaRPr lang="pt-BR" sz="2000" dirty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endParaRPr lang="pt-BR" sz="2000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431948"/>
            <a:ext cx="43204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omic Sans MS" pitchFamily="66" charset="0"/>
              </a:rPr>
              <a:t>Eu não posso acabar com todos os seus  </a:t>
            </a:r>
            <a:r>
              <a:rPr lang="pt-BR" sz="2000" dirty="0" smtClean="0">
                <a:latin typeface="Comic Sans MS" pitchFamily="66" charset="0"/>
              </a:rPr>
              <a:t>problemas</a:t>
            </a:r>
            <a:r>
              <a:rPr lang="pt-BR" sz="2000" dirty="0">
                <a:latin typeface="Comic Sans MS" pitchFamily="66" charset="0"/>
              </a:rPr>
              <a:t>, dúvidas ou medos, 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mas eu posso ouvir você e juntos podemos </a:t>
            </a:r>
            <a:r>
              <a:rPr lang="pt-BR" sz="2000" dirty="0" smtClean="0">
                <a:latin typeface="Comic Sans MS" pitchFamily="66" charset="0"/>
              </a:rPr>
              <a:t> procurar </a:t>
            </a:r>
            <a:r>
              <a:rPr lang="pt-BR" sz="2000" dirty="0">
                <a:latin typeface="Comic Sans MS" pitchFamily="66" charset="0"/>
              </a:rPr>
              <a:t>soluções.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Eu não posso impedir que você leve 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tombos, mas posso oferecer minha mão para você </a:t>
            </a:r>
            <a:r>
              <a:rPr lang="pt-BR" sz="2000" dirty="0" smtClean="0">
                <a:latin typeface="Comic Sans MS" pitchFamily="66" charset="0"/>
              </a:rPr>
              <a:t>agarrar </a:t>
            </a:r>
            <a:r>
              <a:rPr lang="pt-BR" sz="2000" dirty="0">
                <a:latin typeface="Comic Sans MS" pitchFamily="66" charset="0"/>
              </a:rPr>
              <a:t>e levantar-se.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Suas alegrias, triunfos, sucessos e 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felicidades não me pertencem, 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mas seus risos e sorrisos fazem parte dos </a:t>
            </a:r>
            <a:r>
              <a:rPr lang="pt-BR" sz="2000" dirty="0" smtClean="0">
                <a:latin typeface="Comic Sans MS" pitchFamily="66" charset="0"/>
              </a:rPr>
              <a:t>meus </a:t>
            </a:r>
            <a:r>
              <a:rPr lang="pt-BR" sz="2000" dirty="0">
                <a:latin typeface="Comic Sans MS" pitchFamily="66" charset="0"/>
              </a:rPr>
              <a:t>maiores bens.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>
                <a:latin typeface="Comic Sans MS" pitchFamily="66" charset="0"/>
              </a:rPr>
              <a:t/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Não é de minha alçada as decisões que você toma, mas eu posso apoiar encorajar e ajudar se </a:t>
            </a:r>
            <a:br>
              <a:rPr lang="pt-BR" sz="2000" dirty="0">
                <a:latin typeface="Comic Sans MS" pitchFamily="66" charset="0"/>
              </a:rPr>
            </a:br>
            <a:r>
              <a:rPr lang="pt-BR" sz="2000" dirty="0">
                <a:latin typeface="Comic Sans MS" pitchFamily="66" charset="0"/>
              </a:rPr>
              <a:t>me pedir. </a:t>
            </a:r>
          </a:p>
          <a:p>
            <a:endParaRPr lang="pt-B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3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548680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OBRIGADA!</a:t>
            </a:r>
          </a:p>
          <a:p>
            <a:endParaRPr lang="pt-BR" sz="4400" dirty="0"/>
          </a:p>
          <a:p>
            <a:endParaRPr lang="pt-BR" sz="4400" dirty="0" smtClean="0"/>
          </a:p>
          <a:p>
            <a:endParaRPr lang="pt-BR" sz="4400" dirty="0"/>
          </a:p>
          <a:p>
            <a:endParaRPr lang="pt-BR" sz="4400" dirty="0" smtClean="0"/>
          </a:p>
          <a:p>
            <a:endParaRPr lang="pt-BR" sz="4400" dirty="0" smtClean="0"/>
          </a:p>
          <a:p>
            <a:pPr algn="r"/>
            <a:r>
              <a:rPr lang="pt-BR" sz="4400" dirty="0" err="1" smtClean="0"/>
              <a:t>Elleina</a:t>
            </a:r>
            <a:r>
              <a:rPr lang="pt-BR" sz="4400" dirty="0" smtClean="0"/>
              <a:t> - CEPREVI</a:t>
            </a:r>
            <a:endParaRPr lang="pt-BR" sz="4400" dirty="0"/>
          </a:p>
          <a:p>
            <a:pPr algn="r"/>
            <a:r>
              <a:rPr lang="pt-BR" sz="4400" dirty="0" smtClean="0">
                <a:hlinkClick r:id="rId3"/>
              </a:rPr>
              <a:t>elleinabonfante@hotmail.com</a:t>
            </a:r>
            <a:endParaRPr lang="pt-BR" sz="4400" dirty="0" smtClean="0"/>
          </a:p>
          <a:p>
            <a:pPr algn="r"/>
            <a:r>
              <a:rPr lang="pt-BR" sz="4400" dirty="0" smtClean="0">
                <a:hlinkClick r:id="rId4"/>
              </a:rPr>
              <a:t>ceprevi@terra.com</a:t>
            </a:r>
            <a:endParaRPr lang="pt-BR" sz="4400" dirty="0" smtClean="0"/>
          </a:p>
        </p:txBody>
      </p:sp>
    </p:spTree>
    <p:extLst>
      <p:ext uri="{BB962C8B-B14F-4D97-AF65-F5344CB8AC3E}">
        <p14:creationId xmlns:p14="http://schemas.microsoft.com/office/powerpoint/2010/main" val="289223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6632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REFERÊNCIA BIBLIOGRÁFICAS</a:t>
            </a:r>
          </a:p>
          <a:p>
            <a:r>
              <a:rPr lang="pt-BR" sz="1400" dirty="0" err="1"/>
              <a:t>Amiralian</a:t>
            </a:r>
            <a:r>
              <a:rPr lang="pt-BR" sz="1400" dirty="0"/>
              <a:t>, M. L.T.M. (2004) Sou cego ou enxergo? As questões da baixa visão. (p. 15-28). </a:t>
            </a:r>
            <a:r>
              <a:rPr lang="pt-BR" sz="1400" i="1" dirty="0"/>
              <a:t>Revista Educar</a:t>
            </a:r>
            <a:r>
              <a:rPr lang="pt-BR" sz="1400" dirty="0"/>
              <a:t>, Curitiba, n. 23.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/>
              <a:t>Aranha, M. S. F. (2000). Inclusão social e municipalização. In: Manzini, E. J. </a:t>
            </a:r>
            <a:r>
              <a:rPr lang="pt-BR" sz="1400" i="1" dirty="0"/>
              <a:t>Educação Especial:</a:t>
            </a:r>
            <a:r>
              <a:rPr lang="pt-BR" sz="1400" dirty="0"/>
              <a:t> temas atuais, p. 1-9. Marília: Ed. Unesp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Banco Mundial. Disponível em: &lt;http://data.worldbank.org/topic/education/&gt;. Acesso em 20 out. 2012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err="1"/>
              <a:t>Bazon</a:t>
            </a:r>
            <a:r>
              <a:rPr lang="pt-BR" sz="1400" dirty="0"/>
              <a:t>, F. V. M. ; </a:t>
            </a:r>
            <a:r>
              <a:rPr lang="pt-BR" sz="1400" dirty="0" err="1"/>
              <a:t>Masini</a:t>
            </a:r>
            <a:r>
              <a:rPr lang="pt-BR" sz="1400" dirty="0"/>
              <a:t>, e. A. F. S. (s.d.) </a:t>
            </a:r>
            <a:r>
              <a:rPr lang="pt-BR" sz="1400" i="1" dirty="0"/>
              <a:t>O processo de inclusão escolar de crianças com cegueira congênita e sua interface com a relação fraterna: </a:t>
            </a:r>
            <a:r>
              <a:rPr lang="pt-BR" sz="1400" dirty="0"/>
              <a:t>estudo de dois casos. Universidade Estadual de Londrina, Paraná. Disponível em: </a:t>
            </a:r>
            <a:r>
              <a:rPr lang="pt-BR" sz="1400" u="sng" dirty="0">
                <a:hlinkClick r:id="rId2"/>
              </a:rPr>
              <a:t>http://www.anped.org.br/reunioes/31ra/1trabalho/GT20-4073--Int.pdf</a:t>
            </a:r>
            <a:r>
              <a:rPr lang="pt-BR" sz="1400" dirty="0"/>
              <a:t>. Acesso em 15 de out. 2012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err="1"/>
              <a:t>Bersch</a:t>
            </a:r>
            <a:r>
              <a:rPr lang="pt-BR" sz="1400" dirty="0"/>
              <a:t>, R.; Machado, R. (2007). Conhecendo o aluno com deficiência física. p.15-24. In: </a:t>
            </a:r>
            <a:r>
              <a:rPr lang="pt-BR" sz="1400" dirty="0" err="1"/>
              <a:t>Schirmer</a:t>
            </a:r>
            <a:r>
              <a:rPr lang="pt-BR" sz="1400" dirty="0"/>
              <a:t>, C. R.; </a:t>
            </a:r>
            <a:r>
              <a:rPr lang="pt-BR" sz="1400" dirty="0" err="1"/>
              <a:t>Browning</a:t>
            </a:r>
            <a:r>
              <a:rPr lang="pt-BR" sz="1400" dirty="0"/>
              <a:t>, N.; </a:t>
            </a:r>
            <a:r>
              <a:rPr lang="pt-BR" sz="1400" dirty="0" err="1"/>
              <a:t>Bersch</a:t>
            </a:r>
            <a:r>
              <a:rPr lang="pt-BR" sz="1400" dirty="0"/>
              <a:t>, R.; Machado, R. </a:t>
            </a:r>
            <a:r>
              <a:rPr lang="pt-BR" sz="1400" i="1" dirty="0"/>
              <a:t>Atendimento educacional especializado</a:t>
            </a:r>
            <a:r>
              <a:rPr lang="pt-BR" sz="1400" dirty="0"/>
              <a:t>: Deficiência física. SEESP/SEED/MEC. Brasília,.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/>
              <a:t>Biscegli, T. S. et al.( 2007). Avaliação do estado nutricional e do desenvolvimento </a:t>
            </a:r>
            <a:r>
              <a:rPr lang="pt-BR" sz="1400" dirty="0" err="1"/>
              <a:t>neuropsicomotor</a:t>
            </a:r>
            <a:r>
              <a:rPr lang="pt-BR" sz="1400" dirty="0"/>
              <a:t> em crianças </a:t>
            </a:r>
            <a:r>
              <a:rPr lang="pt-BR" sz="1400" dirty="0" err="1"/>
              <a:t>freqüentadoras</a:t>
            </a:r>
            <a:r>
              <a:rPr lang="pt-BR" sz="1400" dirty="0"/>
              <a:t> de creche. </a:t>
            </a:r>
            <a:r>
              <a:rPr lang="pt-BR" sz="1400" i="1" dirty="0" err="1"/>
              <a:t>Rev</a:t>
            </a:r>
            <a:r>
              <a:rPr lang="pt-BR" sz="1400" i="1" dirty="0"/>
              <a:t> Paul </a:t>
            </a:r>
            <a:r>
              <a:rPr lang="pt-BR" sz="1400" i="1" dirty="0" err="1"/>
              <a:t>Pediatr</a:t>
            </a:r>
            <a:r>
              <a:rPr lang="pt-BR" sz="1400" i="1" dirty="0"/>
              <a:t>, </a:t>
            </a:r>
            <a:r>
              <a:rPr lang="pt-BR" sz="1400" dirty="0"/>
              <a:t>v.25, n.4, p.337-42</a:t>
            </a:r>
            <a:r>
              <a:rPr lang="pt-BR" sz="1400" dirty="0" smtClean="0"/>
              <a:t>,.</a:t>
            </a:r>
          </a:p>
          <a:p>
            <a:endParaRPr lang="pt-BR" sz="1400" dirty="0"/>
          </a:p>
          <a:p>
            <a:r>
              <a:rPr lang="pt-BR" sz="1400" dirty="0"/>
              <a:t>Brandão, J. S. (1992.) </a:t>
            </a:r>
            <a:r>
              <a:rPr lang="pt-BR" sz="1400" i="1" dirty="0"/>
              <a:t>Bases do tratamento por estimulação precoce na paralisia cerebral (ou </a:t>
            </a:r>
            <a:r>
              <a:rPr lang="pt-BR" sz="1400" i="1" dirty="0" err="1"/>
              <a:t>dismotria</a:t>
            </a:r>
            <a:r>
              <a:rPr lang="pt-BR" sz="1400" i="1" dirty="0"/>
              <a:t> cerebral ontogenética). </a:t>
            </a:r>
            <a:r>
              <a:rPr lang="pt-BR" sz="1400" dirty="0"/>
              <a:t>São Paulo: </a:t>
            </a:r>
            <a:r>
              <a:rPr lang="pt-BR" sz="1400" dirty="0" err="1"/>
              <a:t>Memnon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Brasil. Ministério da Educação / Secretaria de Educação Especial. </a:t>
            </a:r>
            <a:r>
              <a:rPr lang="pt-BR" sz="1400" i="1" dirty="0"/>
              <a:t>Parâmetros Curriculares Nacionais.</a:t>
            </a:r>
            <a:r>
              <a:rPr lang="pt-BR" sz="1400" dirty="0"/>
              <a:t> (2002). </a:t>
            </a:r>
            <a:r>
              <a:rPr lang="pt-BR" sz="1400" b="1" i="1" dirty="0"/>
              <a:t> </a:t>
            </a:r>
            <a:r>
              <a:rPr lang="pt-BR" sz="1400" i="1" dirty="0"/>
              <a:t>Estratégias e orientações pedagógicas para a educação de crianças com necessidades educacionais especiais. Dificuldade de Comunicação e Sinalização: </a:t>
            </a:r>
            <a:r>
              <a:rPr lang="pt-BR" sz="1400" dirty="0"/>
              <a:t>deficiência visual. Brasília: MEC, SEESP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Brasil. Ministério da Educação e do Desporto. Conselho Nacional de Educação, Câmara de Educação Básica (2001). </a:t>
            </a:r>
            <a:r>
              <a:rPr lang="pt-BR" sz="1400" i="1" dirty="0"/>
              <a:t>Diretrizes nacionais para a educação especial na educação básica</a:t>
            </a:r>
            <a:r>
              <a:rPr lang="pt-BR" sz="1400" dirty="0"/>
              <a:t>. http://www.mec.gov.br/cne/pdf/CEB017_2001.pdf. Acesso em: 10 out. 2005.</a:t>
            </a:r>
          </a:p>
        </p:txBody>
      </p:sp>
    </p:spTree>
    <p:extLst>
      <p:ext uri="{BB962C8B-B14F-4D97-AF65-F5344CB8AC3E}">
        <p14:creationId xmlns:p14="http://schemas.microsoft.com/office/powerpoint/2010/main" val="289223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0"/>
            <a:ext cx="885698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latin typeface="+mj-lt"/>
              </a:rPr>
              <a:t>Bulgarelli</a:t>
            </a:r>
            <a:r>
              <a:rPr lang="pt-BR" sz="1400" dirty="0">
                <a:latin typeface="+mj-lt"/>
              </a:rPr>
              <a:t>, R. S. (2004). </a:t>
            </a:r>
            <a:r>
              <a:rPr lang="pt-BR" sz="1400" i="1" dirty="0">
                <a:latin typeface="+mj-lt"/>
              </a:rPr>
              <a:t>A diversidade e a experiência de fazer juntos.</a:t>
            </a:r>
            <a:r>
              <a:rPr lang="pt-BR" sz="1400" dirty="0">
                <a:latin typeface="+mj-lt"/>
              </a:rPr>
              <a:t> Disponível em: &lt; http: </a:t>
            </a:r>
            <a:r>
              <a:rPr lang="pt-BR" sz="1400" dirty="0" err="1">
                <a:latin typeface="+mj-lt"/>
              </a:rPr>
              <a:t>www</a:t>
            </a:r>
            <a:r>
              <a:rPr lang="pt-BR" sz="1400" dirty="0">
                <a:latin typeface="+mj-lt"/>
              </a:rPr>
              <a:t>. unicrio.org.br/textos /dialogo/reinaldo_s_bulgarelli.html&gt;Acesso em: 17 de maio de 2007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Carvalho, M. V. C. (2004). </a:t>
            </a:r>
            <a:r>
              <a:rPr lang="pt-BR" sz="1400" i="1" dirty="0">
                <a:latin typeface="+mj-lt"/>
              </a:rPr>
              <a:t>História de ser e fazer-se educador:</a:t>
            </a:r>
            <a:r>
              <a:rPr lang="pt-BR" sz="1400" dirty="0">
                <a:latin typeface="+mj-lt"/>
              </a:rPr>
              <a:t> desvelando a identidade do professor universitário e suas possibilidades emancipatórias. São Paulo: PUC – SP (Tese de Doutorado</a:t>
            </a:r>
            <a:r>
              <a:rPr lang="pt-BR" sz="1400" dirty="0" smtClean="0">
                <a:latin typeface="+mj-lt"/>
              </a:rPr>
              <a:t>).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 err="1">
                <a:latin typeface="+mj-lt"/>
              </a:rPr>
              <a:t>Cavicchia</a:t>
            </a:r>
            <a:r>
              <a:rPr lang="pt-BR" sz="1400" dirty="0">
                <a:latin typeface="+mj-lt"/>
              </a:rPr>
              <a:t>, D. C. (1993.). </a:t>
            </a:r>
            <a:r>
              <a:rPr lang="pt-BR" sz="1400" i="1" dirty="0">
                <a:latin typeface="+mj-lt"/>
              </a:rPr>
              <a:t>O cotidiano da creche: </a:t>
            </a:r>
            <a:r>
              <a:rPr lang="pt-BR" sz="1400" dirty="0">
                <a:latin typeface="+mj-lt"/>
              </a:rPr>
              <a:t>um projeto pedagógico. São Paulo: Loyola.</a:t>
            </a:r>
          </a:p>
          <a:p>
            <a:r>
              <a:rPr lang="en-US" sz="1400" dirty="0" err="1">
                <a:latin typeface="+mj-lt"/>
              </a:rPr>
              <a:t>Côco</a:t>
            </a:r>
            <a:r>
              <a:rPr lang="en-US" sz="1400" dirty="0">
                <a:latin typeface="+mj-lt"/>
              </a:rPr>
              <a:t>, M; Won H. S; </a:t>
            </a:r>
            <a:r>
              <a:rPr lang="en-US" sz="1400" dirty="0" err="1">
                <a:latin typeface="+mj-lt"/>
              </a:rPr>
              <a:t>Sallum</a:t>
            </a:r>
            <a:r>
              <a:rPr lang="en-US" sz="1400" dirty="0">
                <a:latin typeface="+mj-lt"/>
              </a:rPr>
              <a:t>, J. M. F. (2009). </a:t>
            </a:r>
            <a:r>
              <a:rPr lang="pt-BR" sz="1400" dirty="0">
                <a:latin typeface="+mj-lt"/>
              </a:rPr>
              <a:t>Terapia gênica em distrofias hereditárias de retina</a:t>
            </a:r>
            <a:r>
              <a:rPr lang="pt-BR" sz="1400" i="1" dirty="0">
                <a:latin typeface="+mj-lt"/>
              </a:rPr>
              <a:t>. </a:t>
            </a:r>
            <a:r>
              <a:rPr lang="pt-BR" sz="1400" i="1" dirty="0" err="1">
                <a:latin typeface="+mj-lt"/>
              </a:rPr>
              <a:t>Arq</a:t>
            </a:r>
            <a:r>
              <a:rPr lang="pt-BR" sz="1400" i="1" dirty="0">
                <a:latin typeface="+mj-lt"/>
              </a:rPr>
              <a:t> </a:t>
            </a:r>
            <a:r>
              <a:rPr lang="pt-BR" sz="1400" i="1" dirty="0" err="1">
                <a:latin typeface="+mj-lt"/>
              </a:rPr>
              <a:t>Bras</a:t>
            </a:r>
            <a:r>
              <a:rPr lang="pt-BR" sz="1400" i="1" dirty="0">
                <a:latin typeface="+mj-lt"/>
              </a:rPr>
              <a:t> Oftalmol</a:t>
            </a:r>
            <a:r>
              <a:rPr lang="pt-BR" sz="1400" dirty="0">
                <a:latin typeface="+mj-lt"/>
              </a:rPr>
              <a:t>.;72(4):560-6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Conselho Brasileiro de Oftalmologia. (2002). www.cbo.com.br/</a:t>
            </a:r>
            <a:r>
              <a:rPr lang="pt-BR" sz="1400" dirty="0" err="1">
                <a:latin typeface="+mj-lt"/>
              </a:rPr>
              <a:t>publicacoes</a:t>
            </a:r>
            <a:r>
              <a:rPr lang="pt-BR" sz="1400" dirty="0">
                <a:latin typeface="+mj-lt"/>
              </a:rPr>
              <a:t>/</a:t>
            </a:r>
            <a:r>
              <a:rPr lang="pt-BR" sz="1400" dirty="0" err="1">
                <a:latin typeface="+mj-lt"/>
              </a:rPr>
              <a:t>jotazero</a:t>
            </a:r>
            <a:r>
              <a:rPr lang="pt-BR" sz="1400" dirty="0">
                <a:latin typeface="+mj-lt"/>
              </a:rPr>
              <a:t>/ed90/comunicado.htm. Acesso em: 13 abr. 2005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 smtClean="0">
                <a:latin typeface="+mj-lt"/>
              </a:rPr>
              <a:t>De </a:t>
            </a:r>
            <a:r>
              <a:rPr lang="pt-BR" sz="1400" dirty="0" err="1">
                <a:latin typeface="+mj-lt"/>
              </a:rPr>
              <a:t>Vitta</a:t>
            </a:r>
            <a:r>
              <a:rPr lang="pt-BR" sz="1400" dirty="0">
                <a:latin typeface="+mj-lt"/>
              </a:rPr>
              <a:t>, F. C. F. (1997). </a:t>
            </a:r>
            <a:r>
              <a:rPr lang="pt-BR" sz="1400" i="1" dirty="0">
                <a:latin typeface="+mj-lt"/>
              </a:rPr>
              <a:t>O trabalho do terapeuta ocupacional com crianças com retardo no desenvolvimento </a:t>
            </a:r>
            <a:r>
              <a:rPr lang="pt-BR" sz="1400" i="1" dirty="0" err="1">
                <a:latin typeface="+mj-lt"/>
              </a:rPr>
              <a:t>neuropsicomotor</a:t>
            </a:r>
            <a:r>
              <a:rPr lang="pt-BR" sz="1400" i="1" dirty="0">
                <a:latin typeface="+mj-lt"/>
              </a:rPr>
              <a:t> no Estado de São Paulo. </a:t>
            </a:r>
            <a:r>
              <a:rPr lang="pt-BR" sz="1400" dirty="0">
                <a:latin typeface="+mj-lt"/>
              </a:rPr>
              <a:t>105 f. Dissertação (Mestrado em Educação Especial) - Universidade Federal de São Carlos, São Carlos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De </a:t>
            </a:r>
            <a:r>
              <a:rPr lang="pt-BR" sz="1400" dirty="0" err="1">
                <a:latin typeface="+mj-lt"/>
              </a:rPr>
              <a:t>Vitta</a:t>
            </a:r>
            <a:r>
              <a:rPr lang="pt-BR" sz="1400" dirty="0">
                <a:latin typeface="+mj-lt"/>
              </a:rPr>
              <a:t>, F. C. F.; </a:t>
            </a:r>
            <a:r>
              <a:rPr lang="pt-BR" sz="1400" dirty="0" err="1">
                <a:latin typeface="+mj-lt"/>
              </a:rPr>
              <a:t>Emmel</a:t>
            </a:r>
            <a:r>
              <a:rPr lang="pt-BR" sz="1400" dirty="0">
                <a:latin typeface="+mj-lt"/>
              </a:rPr>
              <a:t>, M. L. G. (2004). A dualidade cuidado x educação no cotidiano do berçário. </a:t>
            </a:r>
            <a:r>
              <a:rPr lang="pt-BR" sz="1400" i="1" dirty="0">
                <a:latin typeface="+mj-lt"/>
              </a:rPr>
              <a:t>Paidéia, </a:t>
            </a:r>
            <a:r>
              <a:rPr lang="pt-BR" sz="1400" dirty="0">
                <a:latin typeface="+mj-lt"/>
              </a:rPr>
              <a:t>Ribeirão Preto, v.14, n.28, p.177-189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Dias, M. E. P. (1995).  </a:t>
            </a:r>
            <a:r>
              <a:rPr lang="pt-BR" sz="1400" i="1" dirty="0">
                <a:latin typeface="+mj-lt"/>
              </a:rPr>
              <a:t>Ver, não ver e conviver.</a:t>
            </a:r>
            <a:r>
              <a:rPr lang="pt-BR" sz="1400" dirty="0">
                <a:latin typeface="+mj-lt"/>
              </a:rPr>
              <a:t> Lisboa: Secretariado Nacional Para a Reabilitação e Integração das Pessoas com Deficiência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 err="1">
                <a:latin typeface="+mj-lt"/>
              </a:rPr>
              <a:t>Eckert</a:t>
            </a:r>
            <a:r>
              <a:rPr lang="pt-BR" sz="1400" dirty="0">
                <a:latin typeface="+mj-lt"/>
              </a:rPr>
              <a:t>, H. M. (1993.) </a:t>
            </a:r>
            <a:r>
              <a:rPr lang="pt-BR" sz="1400" i="1" dirty="0">
                <a:latin typeface="+mj-lt"/>
              </a:rPr>
              <a:t>Desenvolvimento motor. </a:t>
            </a:r>
            <a:r>
              <a:rPr lang="pt-BR" sz="1400" dirty="0">
                <a:latin typeface="+mj-lt"/>
              </a:rPr>
              <a:t>São Paulo: Manole</a:t>
            </a:r>
            <a:r>
              <a:rPr lang="pt-BR" sz="1400" dirty="0" smtClean="0">
                <a:latin typeface="+mj-lt"/>
              </a:rPr>
              <a:t>.</a:t>
            </a:r>
          </a:p>
          <a:p>
            <a:endParaRPr lang="pt-BR" sz="1400" dirty="0">
              <a:latin typeface="+mj-lt"/>
            </a:endParaRPr>
          </a:p>
          <a:p>
            <a:r>
              <a:rPr lang="pt-BR" sz="1400" dirty="0"/>
              <a:t>Instituto Brasileiro de Geografia e Estatística. Disponível em: &lt;http://www. </a:t>
            </a:r>
            <a:r>
              <a:rPr lang="pt-BR" sz="1400" i="1" dirty="0"/>
              <a:t>censo2010.ibge.gov.br/</a:t>
            </a:r>
            <a:r>
              <a:rPr lang="pt-BR" sz="1400" dirty="0"/>
              <a:t>.</a:t>
            </a:r>
            <a:r>
              <a:rPr lang="pt-BR" sz="1400" dirty="0" err="1"/>
              <a:t>htm</a:t>
            </a:r>
            <a:r>
              <a:rPr lang="pt-BR" sz="1400" dirty="0"/>
              <a:t>&gt;. Acesso em: 19 out. 2012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err="1"/>
              <a:t>Karagiannis</a:t>
            </a:r>
            <a:r>
              <a:rPr lang="pt-BR" sz="1400" dirty="0"/>
              <a:t>, A; </a:t>
            </a:r>
            <a:r>
              <a:rPr lang="pt-BR" sz="1400" dirty="0" err="1"/>
              <a:t>Strainback</a:t>
            </a:r>
            <a:r>
              <a:rPr lang="pt-BR" sz="1400" dirty="0"/>
              <a:t>, W. </a:t>
            </a:r>
            <a:r>
              <a:rPr lang="pt-BR" sz="1400" dirty="0" err="1"/>
              <a:t>Strainback</a:t>
            </a:r>
            <a:r>
              <a:rPr lang="pt-BR" sz="1400" dirty="0"/>
              <a:t>, S. (1999). Fundamentos do ensino inclusive. In: </a:t>
            </a:r>
            <a:r>
              <a:rPr lang="pt-BR" sz="1400" dirty="0" err="1"/>
              <a:t>Strainback</a:t>
            </a:r>
            <a:r>
              <a:rPr lang="pt-BR" sz="1400" dirty="0"/>
              <a:t>, W. </a:t>
            </a:r>
            <a:r>
              <a:rPr lang="pt-BR" sz="1400" dirty="0" err="1"/>
              <a:t>Strainback</a:t>
            </a:r>
            <a:r>
              <a:rPr lang="pt-BR" sz="1400" dirty="0"/>
              <a:t>, S. (</a:t>
            </a:r>
            <a:r>
              <a:rPr lang="pt-BR" sz="1400" dirty="0" err="1"/>
              <a:t>org</a:t>
            </a:r>
            <a:r>
              <a:rPr lang="pt-BR" sz="1400" dirty="0"/>
              <a:t>). </a:t>
            </a:r>
            <a:r>
              <a:rPr lang="pt-BR" sz="1400" i="1" dirty="0"/>
              <a:t>Inclusão: um guia para educadores</a:t>
            </a:r>
            <a:r>
              <a:rPr lang="pt-BR" sz="1400" dirty="0"/>
              <a:t>, p. 21-34. Porto Alegre: Artmed</a:t>
            </a:r>
            <a:r>
              <a:rPr lang="pt-BR" sz="1400" dirty="0" smtClean="0"/>
              <a:t>.</a:t>
            </a:r>
          </a:p>
          <a:p>
            <a:endParaRPr lang="pt-B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23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6632"/>
            <a:ext cx="856895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Mantoan</a:t>
            </a:r>
            <a:r>
              <a:rPr lang="pt-BR" sz="1400" dirty="0"/>
              <a:t>, M. I. E. (1997). Inclusão escolar de deficientes mentais: que formação para professores? In: ___. </a:t>
            </a:r>
            <a:r>
              <a:rPr lang="pt-BR" sz="1400" i="1" dirty="0"/>
              <a:t>A integração de pessoas com deficiência: </a:t>
            </a:r>
            <a:r>
              <a:rPr lang="pt-BR" sz="1400" dirty="0"/>
              <a:t>contribuições para uma reflexão sobre o tema. </a:t>
            </a:r>
            <a:r>
              <a:rPr lang="en-US" sz="1400" dirty="0"/>
              <a:t>São Paulo : </a:t>
            </a:r>
            <a:r>
              <a:rPr lang="en-US" sz="1400" dirty="0" err="1"/>
              <a:t>Memnon</a:t>
            </a:r>
            <a:r>
              <a:rPr lang="en-US" sz="1400" dirty="0"/>
              <a:t> : </a:t>
            </a:r>
            <a:r>
              <a:rPr lang="en-US" sz="1400" dirty="0" err="1"/>
              <a:t>Editora</a:t>
            </a:r>
            <a:r>
              <a:rPr lang="en-US" sz="1400" dirty="0"/>
              <a:t> SENAC, p. 119-127</a:t>
            </a:r>
            <a:r>
              <a:rPr lang="en-US" sz="1400" dirty="0" smtClean="0"/>
              <a:t>.</a:t>
            </a:r>
          </a:p>
          <a:p>
            <a:endParaRPr lang="pt-BR" sz="1400" dirty="0"/>
          </a:p>
          <a:p>
            <a:r>
              <a:rPr lang="en-US" sz="1400" dirty="0" err="1"/>
              <a:t>Salend</a:t>
            </a:r>
            <a:r>
              <a:rPr lang="en-US" sz="1400" dirty="0"/>
              <a:t>, S. J. (2008). </a:t>
            </a:r>
            <a:r>
              <a:rPr lang="en-US" sz="1400" i="1" dirty="0"/>
              <a:t>Creating inclusive </a:t>
            </a:r>
            <a:r>
              <a:rPr lang="en-US" sz="1400" i="1" dirty="0" err="1"/>
              <a:t>classroms</a:t>
            </a:r>
            <a:r>
              <a:rPr lang="en-US" sz="1400" i="1" dirty="0"/>
              <a:t>: </a:t>
            </a:r>
            <a:r>
              <a:rPr lang="en-US" sz="1400" dirty="0"/>
              <a:t>effective and reflective practices. 6 ed. New Jersey: Prentice Hall, 2008</a:t>
            </a:r>
            <a:r>
              <a:rPr lang="en-US" sz="1400" dirty="0" smtClean="0"/>
              <a:t>.</a:t>
            </a:r>
          </a:p>
          <a:p>
            <a:endParaRPr lang="pt-BR" sz="1400" dirty="0"/>
          </a:p>
          <a:p>
            <a:r>
              <a:rPr lang="en-US" sz="1400" dirty="0"/>
              <a:t>SANTOS, M. T. C. T. (1998). </a:t>
            </a:r>
            <a:r>
              <a:rPr lang="pt-BR" sz="1400" dirty="0"/>
              <a:t>De que escola estamos falando na perspectiva da inclusão escolar? </a:t>
            </a:r>
            <a:r>
              <a:rPr lang="pt-BR" sz="1400" i="1" dirty="0"/>
              <a:t>Temas sobre desenvolvimento</a:t>
            </a:r>
            <a:r>
              <a:rPr lang="pt-BR" sz="1400" dirty="0"/>
              <a:t>, v. 7, n. 40, p. 49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Silva, A. M. (2010). </a:t>
            </a:r>
            <a:r>
              <a:rPr lang="pt-BR" sz="1400" i="1" dirty="0"/>
              <a:t>Educação especial e inclusão escolar: </a:t>
            </a:r>
            <a:r>
              <a:rPr lang="pt-BR" sz="1400" dirty="0"/>
              <a:t>história e fundamentos, p. 97. Curitiba: </a:t>
            </a:r>
            <a:r>
              <a:rPr lang="pt-BR" sz="1400" dirty="0" err="1"/>
              <a:t>Ibpex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SOUZA, A. D.; BOSA, C. A.; HUGO, C.N. (2005). As Relações entre deficiência visual congênita, condutas do espectro do autismo e estilo materno de Interação.</a:t>
            </a:r>
            <a:r>
              <a:rPr lang="pt-BR" sz="1400" b="1" dirty="0"/>
              <a:t> </a:t>
            </a:r>
            <a:r>
              <a:rPr lang="pt-BR" sz="1400" i="1" dirty="0"/>
              <a:t>Revista de Estudos de Psicologia,</a:t>
            </a:r>
            <a:r>
              <a:rPr lang="pt-BR" sz="1400" dirty="0"/>
              <a:t> v. 22, n. 4,  p 355-364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THIESSEN, M. L.; BEAL, A. R. (1995)</a:t>
            </a:r>
            <a:r>
              <a:rPr lang="pt-BR" sz="1400" i="1" dirty="0"/>
              <a:t>. Pré-escola, tempo de educar. </a:t>
            </a:r>
            <a:r>
              <a:rPr lang="pt-BR" sz="1400" dirty="0"/>
              <a:t>São Paulo: Ática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UNONIUS N, FARAH M. E, SALLUM J. M.(2003). Classificação Diagnóstica dos portadores de Doenças Degenerativa de Retina, Integrantes Dos Grupos Retina São Paulo e Retina Vale Do Paraíba. </a:t>
            </a:r>
            <a:r>
              <a:rPr lang="pt-BR" sz="1400" i="1" dirty="0" err="1"/>
              <a:t>Arq</a:t>
            </a:r>
            <a:r>
              <a:rPr lang="pt-BR" sz="1400" i="1" dirty="0"/>
              <a:t> </a:t>
            </a:r>
            <a:r>
              <a:rPr lang="pt-BR" sz="1400" i="1" dirty="0" err="1"/>
              <a:t>Bras</a:t>
            </a:r>
            <a:r>
              <a:rPr lang="pt-BR" sz="1400" i="1" dirty="0"/>
              <a:t> Oftalmol.</a:t>
            </a:r>
            <a:r>
              <a:rPr lang="pt-BR" sz="1400" dirty="0"/>
              <a:t> 2003;66(5):443-8.</a:t>
            </a:r>
          </a:p>
          <a:p>
            <a:endParaRPr lang="pt-B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2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3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Equipe:</a:t>
            </a:r>
          </a:p>
          <a:p>
            <a:endParaRPr lang="pt-BR" dirty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Presidente – Ana Maria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Coordenador, </a:t>
            </a:r>
            <a:r>
              <a:rPr lang="pt-BR" dirty="0" smtClean="0">
                <a:latin typeface="Comic Sans MS" pitchFamily="66" charset="0"/>
              </a:rPr>
              <a:t>Prof. de Orientação e </a:t>
            </a:r>
            <a:r>
              <a:rPr lang="pt-BR" dirty="0" smtClean="0">
                <a:latin typeface="Comic Sans MS" pitchFamily="66" charset="0"/>
              </a:rPr>
              <a:t>Mobilidade e Alfabetização  e Braille e Apoio Pedagógico </a:t>
            </a:r>
            <a:r>
              <a:rPr lang="pt-BR" dirty="0" smtClean="0">
                <a:latin typeface="Comic Sans MS" pitchFamily="66" charset="0"/>
              </a:rPr>
              <a:t>– Sidney</a:t>
            </a:r>
          </a:p>
          <a:p>
            <a:r>
              <a:rPr lang="pt-BR" dirty="0" smtClean="0">
                <a:latin typeface="Comic Sans MS" pitchFamily="66" charset="0"/>
              </a:rPr>
              <a:t> </a:t>
            </a:r>
          </a:p>
          <a:p>
            <a:r>
              <a:rPr lang="pt-BR" dirty="0" smtClean="0">
                <a:latin typeface="Comic Sans MS" pitchFamily="66" charset="0"/>
              </a:rPr>
              <a:t>Psicóloga, Apoio Pedagógico e </a:t>
            </a:r>
            <a:r>
              <a:rPr lang="pt-BR" dirty="0" smtClean="0">
                <a:latin typeface="Comic Sans MS" pitchFamily="66" charset="0"/>
              </a:rPr>
              <a:t>Responsável Técnica – </a:t>
            </a:r>
            <a:r>
              <a:rPr lang="pt-BR" dirty="0" err="1" smtClean="0">
                <a:latin typeface="Comic Sans MS" pitchFamily="66" charset="0"/>
              </a:rPr>
              <a:t>Elleina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Terapeuta Ocupacional e Prof. De AVD e AVP– Patrícia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Assistente Social – </a:t>
            </a:r>
            <a:r>
              <a:rPr lang="pt-BR" dirty="0" err="1" smtClean="0">
                <a:latin typeface="Comic Sans MS" pitchFamily="66" charset="0"/>
              </a:rPr>
              <a:t>Joara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Prof</a:t>
            </a:r>
            <a:r>
              <a:rPr lang="pt-BR" dirty="0" smtClean="0">
                <a:latin typeface="Comic Sans MS" pitchFamily="66" charset="0"/>
              </a:rPr>
              <a:t>. </a:t>
            </a:r>
            <a:r>
              <a:rPr lang="pt-BR" dirty="0" smtClean="0">
                <a:latin typeface="Comic Sans MS" pitchFamily="66" charset="0"/>
              </a:rPr>
              <a:t>de </a:t>
            </a:r>
            <a:r>
              <a:rPr lang="pt-BR" dirty="0" smtClean="0">
                <a:latin typeface="Comic Sans MS" pitchFamily="66" charset="0"/>
              </a:rPr>
              <a:t>Ed. Física Adaptada e </a:t>
            </a:r>
            <a:r>
              <a:rPr lang="pt-BR" dirty="0" err="1" smtClean="0">
                <a:latin typeface="Comic Sans MS" pitchFamily="66" charset="0"/>
              </a:rPr>
              <a:t>Goalball</a:t>
            </a:r>
            <a:r>
              <a:rPr lang="pt-BR" dirty="0" smtClean="0">
                <a:latin typeface="Comic Sans MS" pitchFamily="66" charset="0"/>
              </a:rPr>
              <a:t> – Leandro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Prof. de Música e Artes – Aline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Instrutor de Informática – Anderson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Prof. </a:t>
            </a:r>
            <a:r>
              <a:rPr lang="pt-BR" dirty="0" smtClean="0">
                <a:latin typeface="Comic Sans MS" pitchFamily="66" charset="0"/>
              </a:rPr>
              <a:t>de </a:t>
            </a:r>
            <a:r>
              <a:rPr lang="pt-BR" dirty="0" smtClean="0">
                <a:latin typeface="Comic Sans MS" pitchFamily="66" charset="0"/>
              </a:rPr>
              <a:t>Viola Caipira – Bruno</a:t>
            </a:r>
          </a:p>
          <a:p>
            <a:endParaRPr lang="pt-BR" dirty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4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414"/>
            <a:ext cx="9185742" cy="538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1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70" y="-209"/>
            <a:ext cx="1805430" cy="26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9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Definições</a:t>
            </a:r>
            <a:endParaRPr lang="pt-BR" sz="3200" dirty="0" smtClean="0">
              <a:latin typeface="Comic Sans MS" pitchFamily="66" charset="0"/>
            </a:endParaRPr>
          </a:p>
          <a:p>
            <a:pPr algn="just"/>
            <a:endParaRPr lang="pt-BR" sz="2400" dirty="0" smtClean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Deficiência Visual – pessoas cegas e com baixa visão. Baseia-se no diagnóstico oftalmológico que consiste na acuidade visual medida pelos médicos.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Acuidade Visual é a capacidade que as pessoas apresentam de discriminar formas, símbolos ou letras. A pessoa com baixa acuidade visual apresenta dificuldade em perceber as formas.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Cegueira – acontece somente em casos onde há perda total de visão e para condições nas quais os indivíduos precisam contar predominantemente com habilidades de substituição da visão (Conselho Brasileiro de Oftalmologia, 2002).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Cegueira Congênita – se manifesta no nascimento ou logo após ele.</a:t>
            </a:r>
          </a:p>
          <a:p>
            <a:pPr algn="just"/>
            <a:r>
              <a:rPr lang="pt-BR" sz="2400" dirty="0" smtClean="0">
                <a:latin typeface="Comic Sans MS" pitchFamily="66" charset="0"/>
              </a:rPr>
              <a:t> </a:t>
            </a:r>
            <a:endParaRPr lang="pt-B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7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omic Sans MS" pitchFamily="66" charset="0"/>
              </a:rPr>
              <a:t>Estatísticas</a:t>
            </a:r>
          </a:p>
          <a:p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Cerca de 10% da população mundial apresenta algum tipo de deficiência.</a:t>
            </a: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No Brasil, há cerca de 35 milhões de pessoas com DV (Brasil, 2011).</a:t>
            </a: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Estima-se que 30% das crianças em idade escolar apresentem algum grau de deficiência visual.</a:t>
            </a: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Nos </a:t>
            </a:r>
            <a:r>
              <a:rPr lang="pt-BR" sz="2200" dirty="0">
                <a:latin typeface="Comic Sans MS" pitchFamily="66" charset="0"/>
              </a:rPr>
              <a:t>ú</a:t>
            </a:r>
            <a:r>
              <a:rPr lang="pt-BR" sz="2200" dirty="0" smtClean="0">
                <a:latin typeface="Comic Sans MS" pitchFamily="66" charset="0"/>
              </a:rPr>
              <a:t>ltimos 10 anos, o número de matrículas de crianças com DV aumentou 500%. Cerca de 55 mil matrículas, sendo 51 mil para crianças com baixa visão e 4 mil para crianças com cegueira.</a:t>
            </a:r>
            <a:endParaRPr lang="pt-BR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89644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A Escola e a Inclusão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É na interação Social que se dá a construção de vínculos afetivos do indivíduo.</a:t>
            </a:r>
          </a:p>
          <a:p>
            <a:pPr algn="just"/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A integração da criança deficiente na escola deve fazer parte dos objetivos de todos os profissionais que trabalham com essas </a:t>
            </a:r>
            <a:r>
              <a:rPr lang="pt-BR" sz="2000" dirty="0" smtClean="0">
                <a:latin typeface="Comic Sans MS" pitchFamily="66" charset="0"/>
              </a:rPr>
              <a:t>crianças, além de favorecer o </a:t>
            </a:r>
            <a:r>
              <a:rPr lang="pt-BR" sz="2000" dirty="0">
                <a:latin typeface="Comic Sans MS" pitchFamily="66" charset="0"/>
              </a:rPr>
              <a:t>desenvolvimento global da criança, o aprimoramento de habilidades e capacidades, a superação de dificuldades e a descoberta de que é parte integrante e atuante de uma sociedade. Também, possibilita à criança normal aprender que o ambiente social é constituído de diferentes pessoas, com diferentes características e que estas diferenças devem ser </a:t>
            </a:r>
            <a:r>
              <a:rPr lang="pt-BR" sz="2000" dirty="0" smtClean="0">
                <a:latin typeface="Comic Sans MS" pitchFamily="66" charset="0"/>
              </a:rPr>
              <a:t>respeitadas.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Assim, a inclusão escolar é conhecida como prática de inclusão de TODOS - independente de seus talentos, deficiências, origem socioeconômica ou cultural. E representa valores simbólicos importantes que dizem respeito à igualdade de direitos e oportunidades, muito embora ainda haja resistências principalmente no que diz respeito ao acesso de alunos com DV à escola comum (Brasil, 2001).</a:t>
            </a: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omic Sans MS" pitchFamily="66" charset="0"/>
              </a:rPr>
              <a:t>Assim, é no processo de socialização que ocorre a individuação do homem, quando ele passa a tomar conhecimento de si mesmo.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Em virtude da DV, a criança necessita um tempo maior para elaboração de permanência do objeto como forma a buscar novos vínculos afetivos e de confiança.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r>
              <a:rPr lang="pt-BR" sz="2000" dirty="0">
                <a:latin typeface="Comic Sans MS" pitchFamily="66" charset="0"/>
              </a:rPr>
              <a:t>Neste paradigma educacional, em especial </a:t>
            </a:r>
            <a:r>
              <a:rPr lang="pt-BR" sz="2000" dirty="0" smtClean="0">
                <a:latin typeface="Comic Sans MS" pitchFamily="66" charset="0"/>
              </a:rPr>
              <a:t>à </a:t>
            </a:r>
            <a:r>
              <a:rPr lang="pt-BR" sz="2000" dirty="0">
                <a:latin typeface="Comic Sans MS" pitchFamily="66" charset="0"/>
              </a:rPr>
              <a:t>educação inclusiva, </a:t>
            </a:r>
            <a:r>
              <a:rPr lang="pt-BR" sz="2000" dirty="0" smtClean="0">
                <a:latin typeface="Comic Sans MS" pitchFamily="66" charset="0"/>
              </a:rPr>
              <a:t>vale </a:t>
            </a:r>
            <a:r>
              <a:rPr lang="pt-BR" sz="2000" dirty="0">
                <a:latin typeface="Comic Sans MS" pitchFamily="66" charset="0"/>
              </a:rPr>
              <a:t>salientar o que pensa Boaventura de Souza Santos (citado por </a:t>
            </a:r>
            <a:r>
              <a:rPr lang="pt-BR" sz="2000" dirty="0" err="1">
                <a:latin typeface="Comic Sans MS" pitchFamily="66" charset="0"/>
              </a:rPr>
              <a:t>Bulgarelli</a:t>
            </a:r>
            <a:r>
              <a:rPr lang="pt-BR" sz="2000" dirty="0">
                <a:latin typeface="Comic Sans MS" pitchFamily="66" charset="0"/>
              </a:rPr>
              <a:t>, 2004): “Temos o direito de ser igual quando a diferença nos inferioriza, temos o direito de ser diferentes quando a igualdade nos descaracteriza” (p.07).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7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3239</Words>
  <Application>Microsoft Office PowerPoint</Application>
  <PresentationFormat>Apresentação na tela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 Instituição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Elleina</dc:creator>
  <cp:lastModifiedBy>Elleina</cp:lastModifiedBy>
  <cp:revision>34</cp:revision>
  <dcterms:created xsi:type="dcterms:W3CDTF">2012-11-06T00:17:32Z</dcterms:created>
  <dcterms:modified xsi:type="dcterms:W3CDTF">2012-11-07T02:54:11Z</dcterms:modified>
</cp:coreProperties>
</file>