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2" r:id="rId3"/>
    <p:sldId id="277" r:id="rId4"/>
    <p:sldId id="278" r:id="rId5"/>
    <p:sldId id="279" r:id="rId6"/>
    <p:sldId id="280" r:id="rId7"/>
    <p:sldId id="281" r:id="rId8"/>
    <p:sldId id="282" r:id="rId9"/>
    <p:sldId id="288" r:id="rId10"/>
    <p:sldId id="296" r:id="rId11"/>
    <p:sldId id="286" r:id="rId12"/>
    <p:sldId id="287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76" r:id="rId21"/>
  </p:sldIdLst>
  <p:sldSz cx="9144000" cy="6858000" type="screen4x3"/>
  <p:notesSz cx="6797675" cy="9926638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6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99AC18-066F-46D7-9591-40268DC7317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202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CF15-3514-4682-B4AD-6D35A0C6DE2C}" type="datetimeFigureOut">
              <a:rPr lang="en-US" smtClean="0"/>
              <a:t>6/28/2014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103D8-4F08-4786-8DB5-DF95A4A92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8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103D8-4F08-4786-8DB5-DF95A4A920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A65B-A94A-4409-B81E-404E602E6C5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007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202C-13E3-4AD7-86CB-877A8A382BB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801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CD81-A043-4CE7-AC74-BA449CC6583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8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1669-F178-473D-B325-03A77BF4EEA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614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UY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C13A-83DA-4462-B353-C84015677E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153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5616-51F4-43AB-8C54-021AA00647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010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3AF9-8A92-47BC-9078-311CFA4EC35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254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E42E-2789-4DBA-AF82-DA834E87400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782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99248-B383-49AD-9B0B-316AE591BDB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155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ABD1-E91B-4A05-9862-CBD92C1E3D5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71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DAAA0-1F1C-442C-90F2-77A77A11FB7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967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UY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Y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 smtClean="0"/>
              <a:t>Haga clic para modificar el estilo de título del patrón</a:t>
            </a:r>
            <a:endParaRPr lang="en-US" alt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3FA2D-38E3-4690-8547-9C9E542A1F8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 smtClean="0"/>
              <a:t>Haga clic para modificar el estilo de texto del patrón</a:t>
            </a:r>
          </a:p>
          <a:p>
            <a:pPr lvl="1"/>
            <a:r>
              <a:rPr lang="es-ES" altLang="es-UY" smtClean="0"/>
              <a:t>Segundo nivel</a:t>
            </a:r>
          </a:p>
          <a:p>
            <a:pPr lvl="2"/>
            <a:r>
              <a:rPr lang="es-ES" altLang="es-UY" smtClean="0"/>
              <a:t>Tercer nivel</a:t>
            </a:r>
          </a:p>
          <a:p>
            <a:pPr lvl="3"/>
            <a:r>
              <a:rPr lang="es-ES" altLang="es-UY" smtClean="0"/>
              <a:t>Cuarto nivel</a:t>
            </a:r>
          </a:p>
          <a:p>
            <a:pPr lvl="4"/>
            <a:r>
              <a:rPr lang="es-ES" altLang="es-UY" smtClean="0"/>
              <a:t>Quinto nivel</a:t>
            </a:r>
            <a:endParaRPr lang="en-US" altLang="es-UY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6" r:id="rId2"/>
    <p:sldLayoutId id="2147483732" r:id="rId3"/>
    <p:sldLayoutId id="2147483727" r:id="rId4"/>
    <p:sldLayoutId id="2147483728" r:id="rId5"/>
    <p:sldLayoutId id="2147483729" r:id="rId6"/>
    <p:sldLayoutId id="2147483733" r:id="rId7"/>
    <p:sldLayoutId id="2147483734" r:id="rId8"/>
    <p:sldLayoutId id="2147483735" r:id="rId9"/>
    <p:sldLayoutId id="2147483730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772400" cy="1223962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altLang="es-UY" b="1" dirty="0" smtClean="0">
                <a:solidFill>
                  <a:schemeClr val="bg1"/>
                </a:solidFill>
                <a:latin typeface="Baskerville Old Face" pitchFamily="18" charset="0"/>
              </a:rPr>
              <a:t>FILTROS EN BAJA VISIÓN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9832" y="3933056"/>
            <a:ext cx="5770984" cy="1728018"/>
          </a:xfrm>
        </p:spPr>
        <p:txBody>
          <a:bodyPr>
            <a:normAutofit/>
          </a:bodyPr>
          <a:lstStyle/>
          <a:p>
            <a:pPr marR="0">
              <a:lnSpc>
                <a:spcPct val="70000"/>
              </a:lnSpc>
            </a:pPr>
            <a:r>
              <a:rPr lang="es-UY" sz="2800" b="1" dirty="0">
                <a:solidFill>
                  <a:schemeClr val="bg1"/>
                </a:solidFill>
                <a:latin typeface="Bradley Hand ITC" pitchFamily="66" charset="0"/>
              </a:rPr>
              <a:t>Ana </a:t>
            </a:r>
            <a:r>
              <a:rPr lang="es-UY" sz="2800" b="1" dirty="0" err="1">
                <a:solidFill>
                  <a:schemeClr val="bg1"/>
                </a:solidFill>
                <a:latin typeface="Bradley Hand ITC" pitchFamily="66" charset="0"/>
              </a:rPr>
              <a:t>Maria</a:t>
            </a:r>
            <a:r>
              <a:rPr lang="es-UY" sz="2800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es-UY" sz="2800" b="1" dirty="0" err="1">
                <a:solidFill>
                  <a:schemeClr val="bg1"/>
                </a:solidFill>
                <a:latin typeface="Bradley Hand ITC" pitchFamily="66" charset="0"/>
              </a:rPr>
              <a:t>Lamaison</a:t>
            </a:r>
            <a:endParaRPr lang="es-UY" sz="28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marR="0">
              <a:lnSpc>
                <a:spcPct val="70000"/>
              </a:lnSpc>
            </a:pPr>
            <a:r>
              <a:rPr lang="es-UY" sz="2800" b="1" dirty="0">
                <a:solidFill>
                  <a:schemeClr val="bg1"/>
                </a:solidFill>
                <a:latin typeface="Bradley Hand ITC" pitchFamily="66" charset="0"/>
              </a:rPr>
              <a:t>Licenciada en Oftalmología</a:t>
            </a:r>
          </a:p>
          <a:p>
            <a:pPr marR="0">
              <a:lnSpc>
                <a:spcPct val="70000"/>
              </a:lnSpc>
            </a:pPr>
            <a:r>
              <a:rPr lang="es-UY" sz="2800" b="1" dirty="0">
                <a:solidFill>
                  <a:schemeClr val="bg1"/>
                </a:solidFill>
                <a:latin typeface="Bradley Hand ITC" pitchFamily="66" charset="0"/>
              </a:rPr>
              <a:t>O.T. Especializada en Baja Visión</a:t>
            </a:r>
            <a:endParaRPr lang="es-UY" sz="28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87692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420888"/>
            <a:ext cx="8136904" cy="3705275"/>
          </a:xfrm>
        </p:spPr>
        <p:txBody>
          <a:bodyPr/>
          <a:lstStyle/>
          <a:p>
            <a:pPr algn="just"/>
            <a:r>
              <a:rPr lang="es-ES" sz="2800" b="1" dirty="0" smtClean="0"/>
              <a:t>El que reduzca al máximo el deslumbramiento.</a:t>
            </a:r>
          </a:p>
          <a:p>
            <a:pPr marL="0" indent="0" algn="just">
              <a:buNone/>
            </a:pPr>
            <a:endParaRPr lang="es-ES" sz="1200" b="1" dirty="0" smtClean="0"/>
          </a:p>
          <a:p>
            <a:pPr algn="just"/>
            <a:r>
              <a:rPr lang="es-ES" sz="2800" b="1" dirty="0" smtClean="0"/>
              <a:t>El que de mayor comodidad en los diferentes niveles de luminosidad.</a:t>
            </a:r>
          </a:p>
          <a:p>
            <a:pPr marL="0" indent="0" algn="just">
              <a:buNone/>
            </a:pPr>
            <a:endParaRPr lang="es-ES" sz="1200" b="1" dirty="0" smtClean="0"/>
          </a:p>
          <a:p>
            <a:pPr algn="just"/>
            <a:r>
              <a:rPr lang="es-ES" sz="2800" b="1" dirty="0" smtClean="0"/>
              <a:t>El que logre mayor adaptación al pasar de un nivel de luz alta a uno baja.</a:t>
            </a:r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CUÁL ES LA  MEJOR  ELECCIÓN 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87692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4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1080120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s-UY" sz="2800" b="1" dirty="0" smtClean="0"/>
              <a:t>DEL  +  CLARO AL  +  OSCURO</a:t>
            </a:r>
          </a:p>
          <a:p>
            <a:pPr>
              <a:buFontTx/>
              <a:buNone/>
            </a:pPr>
            <a:endParaRPr lang="es-ES" altLang="es-UY" sz="700" b="1" dirty="0" smtClean="0"/>
          </a:p>
          <a:p>
            <a:pPr>
              <a:buFontTx/>
              <a:buNone/>
            </a:pPr>
            <a:r>
              <a:rPr lang="es-ES" altLang="es-UY" sz="2800" b="1" dirty="0" smtClean="0"/>
              <a:t>                             </a:t>
            </a:r>
            <a:r>
              <a:rPr lang="es-ES" altLang="es-UY" sz="2800" b="1" dirty="0" smtClean="0"/>
              <a:t>DEL  </a:t>
            </a:r>
            <a:r>
              <a:rPr lang="es-ES" altLang="es-UY" sz="2800" b="1" dirty="0" smtClean="0"/>
              <a:t>–  ABSORVENTE AL  + ABSORVENTE</a:t>
            </a:r>
          </a:p>
          <a:p>
            <a:endParaRPr lang="es-UY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sz="6000" b="1" dirty="0" smtClean="0"/>
              <a:t>¿ CÓMO   SE   PRUEBAN ?</a:t>
            </a:r>
            <a:endParaRPr lang="es-UY" sz="6000" dirty="0"/>
          </a:p>
        </p:txBody>
      </p:sp>
      <p:pic>
        <p:nvPicPr>
          <p:cNvPr id="51202" name="Picture 2" descr="C:\Users\Ana María\Pictures\Nueva carpeta\im142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00429"/>
            <a:ext cx="4581128" cy="30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91070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1538" y="2348880"/>
            <a:ext cx="7408862" cy="3777283"/>
          </a:xfrm>
        </p:spPr>
        <p:txBody>
          <a:bodyPr/>
          <a:lstStyle/>
          <a:p>
            <a:pPr>
              <a:buFontTx/>
              <a:buNone/>
            </a:pPr>
            <a:endParaRPr lang="es-ES" altLang="es-UY" dirty="0" smtClean="0"/>
          </a:p>
          <a:p>
            <a:pPr>
              <a:buFontTx/>
              <a:buNone/>
            </a:pPr>
            <a:r>
              <a:rPr lang="es-ES" altLang="es-UY" sz="4000" b="1" dirty="0" smtClean="0"/>
              <a:t>UN FILTRO QUE:</a:t>
            </a:r>
          </a:p>
          <a:p>
            <a:pPr>
              <a:buFontTx/>
              <a:buNone/>
            </a:pPr>
            <a:endParaRPr lang="es-ES" altLang="es-UY" sz="1200" b="1" dirty="0" smtClean="0"/>
          </a:p>
          <a:p>
            <a:pPr lvl="4"/>
            <a:r>
              <a:rPr lang="es-ES" altLang="es-UY" sz="3600" b="1" dirty="0" smtClean="0"/>
              <a:t>QUITE </a:t>
            </a:r>
            <a:r>
              <a:rPr lang="es-ES" altLang="es-UY" sz="3600" b="1" dirty="0" smtClean="0"/>
              <a:t>DESLUMBRAMIENTO</a:t>
            </a:r>
          </a:p>
          <a:p>
            <a:pPr marL="1233488" lvl="4" indent="0">
              <a:buNone/>
            </a:pPr>
            <a:endParaRPr lang="es-ES" altLang="es-UY" sz="1050" b="1" dirty="0" smtClean="0"/>
          </a:p>
          <a:p>
            <a:pPr lvl="4"/>
            <a:r>
              <a:rPr lang="es-ES" altLang="es-UY" sz="3600" b="1" dirty="0" smtClean="0"/>
              <a:t>NO </a:t>
            </a:r>
            <a:r>
              <a:rPr lang="es-ES" altLang="es-UY" sz="3600" b="1" dirty="0" smtClean="0"/>
              <a:t>BAJE AGUDEZA VISUAL</a:t>
            </a:r>
          </a:p>
          <a:p>
            <a:pPr marL="0" indent="0">
              <a:buNone/>
            </a:pPr>
            <a:endParaRPr lang="es-UY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sz="5400" b="1" dirty="0" smtClean="0"/>
              <a:t>LA </a:t>
            </a:r>
            <a:r>
              <a:rPr lang="es-ES" altLang="es-UY" sz="5400" b="1" dirty="0" smtClean="0"/>
              <a:t> OPCIÓN  </a:t>
            </a:r>
            <a:r>
              <a:rPr lang="es-ES" altLang="es-UY" sz="5400" b="1" dirty="0" smtClean="0"/>
              <a:t>Ó</a:t>
            </a:r>
            <a:r>
              <a:rPr lang="es-ES" altLang="es-UY" sz="5400" b="1" dirty="0" smtClean="0"/>
              <a:t>PTIMA  SERÁ</a:t>
            </a:r>
            <a:endParaRPr lang="es-UY" sz="5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87692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8313" y="1844824"/>
            <a:ext cx="8056165" cy="3921299"/>
          </a:xfrm>
        </p:spPr>
        <p:txBody>
          <a:bodyPr/>
          <a:lstStyle/>
          <a:p>
            <a:pPr algn="just"/>
            <a:r>
              <a:rPr lang="es-UY" sz="2800" b="1" dirty="0" smtClean="0"/>
              <a:t>Es el % de luz visible que pasa a través del filtro.</a:t>
            </a:r>
          </a:p>
          <a:p>
            <a:pPr marL="0" indent="0" algn="just">
              <a:buNone/>
            </a:pPr>
            <a:endParaRPr lang="es-UY" sz="500" b="1" dirty="0" smtClean="0"/>
          </a:p>
          <a:p>
            <a:pPr algn="just"/>
            <a:r>
              <a:rPr lang="es-UY" sz="2800" b="1" dirty="0" smtClean="0"/>
              <a:t>Es muy importante porque un lente con POCA TRAMITANCIA provoca una mayor apertura pupilar, esto hace más difícil regular la entrada de luz.</a:t>
            </a:r>
          </a:p>
          <a:p>
            <a:pPr marL="0" indent="0" algn="just">
              <a:buNone/>
            </a:pPr>
            <a:endParaRPr lang="es-UY" sz="1000" b="1" dirty="0" smtClean="0"/>
          </a:p>
          <a:p>
            <a:pPr algn="just"/>
            <a:r>
              <a:rPr lang="es-UY" sz="2800" b="1" dirty="0" smtClean="0"/>
              <a:t>La TRAMITANCIA es IMPORTANTE como la ABSORCIÓN de los RAYOS UIV.</a:t>
            </a:r>
          </a:p>
          <a:p>
            <a:pPr marL="0" indent="0">
              <a:buNone/>
            </a:pPr>
            <a:endParaRPr lang="es-UY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7200" b="1" dirty="0" smtClean="0"/>
              <a:t>TRAMITANCIA</a:t>
            </a:r>
            <a:endParaRPr lang="es-UY" sz="7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87692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9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7200" b="1" dirty="0" smtClean="0"/>
              <a:t>TRAMITANCIA</a:t>
            </a:r>
            <a:endParaRPr lang="es-UY" sz="7200" b="1" dirty="0"/>
          </a:p>
        </p:txBody>
      </p:sp>
      <p:pic>
        <p:nvPicPr>
          <p:cNvPr id="4" name="Picture 4" descr="glarecontrol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2" y="1772816"/>
            <a:ext cx="6861695" cy="386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87692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8313" y="1988840"/>
            <a:ext cx="8352159" cy="4137323"/>
          </a:xfrm>
        </p:spPr>
        <p:txBody>
          <a:bodyPr/>
          <a:lstStyle/>
          <a:p>
            <a:r>
              <a:rPr lang="es-UY" sz="3200" b="1" dirty="0" smtClean="0"/>
              <a:t>CATEGORÍA:</a:t>
            </a:r>
          </a:p>
          <a:p>
            <a:pPr marL="1155700" lvl="3" indent="-285750"/>
            <a:r>
              <a:rPr lang="es-UY" sz="2800" b="1" dirty="0" smtClean="0"/>
              <a:t>1 y 2: </a:t>
            </a:r>
            <a:r>
              <a:rPr lang="es-UY" sz="2800" dirty="0" smtClean="0"/>
              <a:t>Luminosidad </a:t>
            </a:r>
            <a:r>
              <a:rPr lang="es-UY" sz="2800" b="1" dirty="0" smtClean="0"/>
              <a:t>BAJA/MEDIA</a:t>
            </a:r>
          </a:p>
          <a:p>
            <a:pPr marL="1155700" lvl="3" indent="-285750"/>
            <a:r>
              <a:rPr lang="es-UY" sz="2800" b="1" dirty="0" smtClean="0"/>
              <a:t>3:     </a:t>
            </a:r>
            <a:r>
              <a:rPr lang="es-UY" sz="2800" dirty="0" smtClean="0"/>
              <a:t>	  Luminosidad </a:t>
            </a:r>
            <a:r>
              <a:rPr lang="es-UY" sz="2800" b="1" dirty="0" smtClean="0"/>
              <a:t>FUERTE</a:t>
            </a:r>
            <a:r>
              <a:rPr lang="es-UY" sz="2800" dirty="0" smtClean="0"/>
              <a:t> es más   usada para ciudad en general.</a:t>
            </a:r>
          </a:p>
          <a:p>
            <a:pPr marL="1155700" lvl="3" indent="-285750"/>
            <a:r>
              <a:rPr lang="es-UY" sz="2800" b="1" dirty="0" smtClean="0"/>
              <a:t>4:</a:t>
            </a:r>
            <a:r>
              <a:rPr lang="es-UY" sz="2800" dirty="0" smtClean="0"/>
              <a:t>	  Luminosidad  </a:t>
            </a:r>
            <a:r>
              <a:rPr lang="es-UY" sz="2800" b="1" dirty="0" smtClean="0"/>
              <a:t>MUY FUERTE </a:t>
            </a:r>
            <a:r>
              <a:rPr lang="es-UY" sz="2800" dirty="0" smtClean="0"/>
              <a:t>es para quienes pasan mucho tiempo en MAR, NIEVE, ARENA.</a:t>
            </a:r>
            <a:endParaRPr lang="es-UY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4000" b="1" dirty="0" smtClean="0"/>
              <a:t>OTRA CLASIFICACIÓN DE FILTROS</a:t>
            </a:r>
            <a:endParaRPr lang="es-UY" sz="4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87692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6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6600" b="1" dirty="0" smtClean="0"/>
              <a:t>ESPECTRO </a:t>
            </a:r>
            <a:r>
              <a:rPr lang="es-UY" sz="6600" b="1" dirty="0" smtClean="0"/>
              <a:t>   SOLAR</a:t>
            </a:r>
            <a:endParaRPr lang="es-UY" sz="6600" b="1" dirty="0"/>
          </a:p>
        </p:txBody>
      </p:sp>
      <p:pic>
        <p:nvPicPr>
          <p:cNvPr id="4" name="Picture 4" descr="glarecontrol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7" y="1772816"/>
            <a:ext cx="76328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5088" y="4317196"/>
            <a:ext cx="8192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es-UY" dirty="0" smtClean="0">
                <a:solidFill>
                  <a:schemeClr val="tx2"/>
                </a:solidFill>
              </a:rPr>
              <a:t>El espectro solar se mide en </a:t>
            </a:r>
            <a:r>
              <a:rPr lang="es-UY" b="1" dirty="0" smtClean="0">
                <a:solidFill>
                  <a:schemeClr val="tx2"/>
                </a:solidFill>
              </a:rPr>
              <a:t>NANÓMETROS</a:t>
            </a:r>
            <a:r>
              <a:rPr lang="es-UY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es-UY" dirty="0" smtClean="0">
                <a:solidFill>
                  <a:schemeClr val="tx2"/>
                </a:solidFill>
              </a:rPr>
              <a:t>La luz azul es la </a:t>
            </a:r>
            <a:r>
              <a:rPr lang="es-UY" b="1" dirty="0" smtClean="0">
                <a:solidFill>
                  <a:schemeClr val="tx2"/>
                </a:solidFill>
              </a:rPr>
              <a:t>DAÑINA</a:t>
            </a:r>
            <a:r>
              <a:rPr lang="es-UY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es-UY" dirty="0" smtClean="0">
                <a:solidFill>
                  <a:schemeClr val="tx2"/>
                </a:solidFill>
              </a:rPr>
              <a:t>Debe filtrarse totalmente la luz del espectro entre 380 a 550 nanómetros, debe optarse por un filtro </a:t>
            </a:r>
            <a:r>
              <a:rPr lang="es-UY" b="1" dirty="0" smtClean="0">
                <a:solidFill>
                  <a:schemeClr val="tx2"/>
                </a:solidFill>
              </a:rPr>
              <a:t>ACORDE</a:t>
            </a:r>
            <a:r>
              <a:rPr lang="es-UY" dirty="0" smtClean="0">
                <a:solidFill>
                  <a:schemeClr val="tx2"/>
                </a:solidFill>
              </a:rPr>
              <a:t> a donde debe ser usado.</a:t>
            </a:r>
            <a:endParaRPr lang="es-UY" dirty="0">
              <a:solidFill>
                <a:schemeClr val="tx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87692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8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338138"/>
            <a:ext cx="8496944" cy="1252537"/>
          </a:xfrm>
        </p:spPr>
        <p:txBody>
          <a:bodyPr/>
          <a:lstStyle/>
          <a:p>
            <a:r>
              <a:rPr lang="es-UY" sz="4800" b="1" dirty="0" smtClean="0"/>
              <a:t>LA PATOLOGÍA </a:t>
            </a:r>
            <a:r>
              <a:rPr lang="es-UY" sz="4800" b="1" dirty="0" smtClean="0"/>
              <a:t> Y </a:t>
            </a:r>
            <a:r>
              <a:rPr lang="es-UY" sz="4800" b="1" dirty="0" smtClean="0"/>
              <a:t>SUS </a:t>
            </a:r>
            <a:r>
              <a:rPr lang="es-UY" sz="4800" b="1" dirty="0" smtClean="0"/>
              <a:t> FILTROS</a:t>
            </a:r>
            <a:endParaRPr lang="es-UY" sz="4800" b="1" dirty="0"/>
          </a:p>
        </p:txBody>
      </p:sp>
      <p:pic>
        <p:nvPicPr>
          <p:cNvPr id="4" name="Picture 4" descr="glarecontrol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48" y="1556792"/>
            <a:ext cx="6912768" cy="42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8" y="561657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60" y="604837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5606" y="2564904"/>
            <a:ext cx="8334866" cy="3345235"/>
          </a:xfrm>
        </p:spPr>
        <p:txBody>
          <a:bodyPr/>
          <a:lstStyle/>
          <a:p>
            <a:r>
              <a:rPr lang="es-UY" sz="2800" b="1" dirty="0" smtClean="0"/>
              <a:t>Los que reduzcan al máximo los deslumbramientos.</a:t>
            </a:r>
          </a:p>
          <a:p>
            <a:r>
              <a:rPr lang="es-UY" sz="2800" b="1" dirty="0" smtClean="0"/>
              <a:t>Los que permiten máxima AV.</a:t>
            </a:r>
          </a:p>
          <a:p>
            <a:r>
              <a:rPr lang="es-UY" sz="2800" b="1" dirty="0" smtClean="0"/>
              <a:t>Los que le den mayor comodidad en los distintos niveles de luminosidad.</a:t>
            </a:r>
          </a:p>
          <a:p>
            <a:r>
              <a:rPr lang="es-UY" sz="2800" b="1" dirty="0" smtClean="0"/>
              <a:t>Los que permitan una adaptación más rápida a </a:t>
            </a:r>
            <a:r>
              <a:rPr lang="es-UY" sz="2800" b="1" dirty="0" smtClean="0"/>
              <a:t>la luz y a la oscuridad.</a:t>
            </a:r>
            <a:endParaRPr lang="es-UY" sz="28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5610" y="260648"/>
            <a:ext cx="8229600" cy="1252537"/>
          </a:xfrm>
        </p:spPr>
        <p:txBody>
          <a:bodyPr/>
          <a:lstStyle/>
          <a:p>
            <a:r>
              <a:rPr lang="es-UY" b="1" dirty="0" smtClean="0"/>
              <a:t>¿CUÁLES  SERÁN  </a:t>
            </a:r>
            <a:r>
              <a:rPr lang="es-UY" b="1" dirty="0" smtClean="0"/>
              <a:t>ENTONCES LOS MEJORES </a:t>
            </a:r>
            <a:r>
              <a:rPr lang="es-UY" b="1" dirty="0" smtClean="0"/>
              <a:t>  FILTROS?</a:t>
            </a:r>
            <a:endParaRPr lang="es-UY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8" y="561657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60" y="604837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9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UY" sz="4000" b="1" dirty="0" smtClean="0"/>
              <a:t>Un FILTRO SOLAR así como todo lente correctivo debe ser atendido profesionalmente.</a:t>
            </a:r>
            <a:endParaRPr lang="es-UY" sz="40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905500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>
          <a:xfrm>
            <a:off x="485689" y="0"/>
            <a:ext cx="8229600" cy="2089249"/>
          </a:xfrm>
        </p:spPr>
        <p:txBody>
          <a:bodyPr/>
          <a:lstStyle/>
          <a:p>
            <a:pPr eaLnBrk="1" hangingPunct="1"/>
            <a:r>
              <a:rPr lang="es-ES_tradnl" altLang="es-UY" sz="5400" b="1" dirty="0" smtClean="0"/>
              <a:t>FILTROS EN BAJA VISIÓN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87692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D:\ResAlta\im079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557837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925513" y="2996952"/>
            <a:ext cx="7408862" cy="194421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UY" altLang="es-UY" sz="6600" b="1" dirty="0" smtClean="0"/>
              <a:t>MUCHAS GRACIAS</a:t>
            </a:r>
            <a:endParaRPr lang="es-UY" altLang="es-UY" sz="6600" b="1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UY" altLang="es-UY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905500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>
          <a:xfrm>
            <a:off x="447675" y="476672"/>
            <a:ext cx="8229600" cy="1612577"/>
          </a:xfrm>
        </p:spPr>
        <p:txBody>
          <a:bodyPr/>
          <a:lstStyle/>
          <a:p>
            <a:pPr eaLnBrk="1" hangingPunct="1"/>
            <a:r>
              <a:rPr lang="es-ES_tradnl" altLang="es-UY" sz="8000" b="1" dirty="0" smtClean="0"/>
              <a:t>SU  OBJETIVO  </a:t>
            </a:r>
            <a:r>
              <a:rPr lang="es-ES_tradnl" altLang="es-UY" sz="3600" dirty="0" smtClean="0"/>
              <a:t/>
            </a:r>
            <a:br>
              <a:rPr lang="es-ES_tradnl" altLang="es-UY" sz="3600" dirty="0" smtClean="0"/>
            </a:br>
            <a:endParaRPr lang="es-ES_tradnl" altLang="es-UY" sz="36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87692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D:\ResAlta\im142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774352"/>
            <a:ext cx="4077483" cy="298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3212976"/>
            <a:ext cx="5403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UY" sz="2400" b="1" dirty="0" smtClean="0"/>
              <a:t>Controlar la LUZ</a:t>
            </a:r>
          </a:p>
          <a:p>
            <a:endParaRPr lang="es-ES_tradnl" altLang="es-UY" sz="2400" b="1" dirty="0" smtClean="0"/>
          </a:p>
          <a:p>
            <a:endParaRPr lang="es-ES_tradnl" altLang="es-UY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UY" sz="2400" b="1" dirty="0" smtClean="0"/>
              <a:t>Controlar el DESLUMBRAMIENTO</a:t>
            </a:r>
            <a:endParaRPr lang="es-UY" sz="2400" b="1" dirty="0"/>
          </a:p>
        </p:txBody>
      </p:sp>
    </p:spTree>
    <p:extLst>
      <p:ext uri="{BB962C8B-B14F-4D97-AF65-F5344CB8AC3E}">
        <p14:creationId xmlns:p14="http://schemas.microsoft.com/office/powerpoint/2010/main" val="34149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871538" y="2420888"/>
            <a:ext cx="7408862" cy="3705275"/>
          </a:xfrm>
        </p:spPr>
        <p:txBody>
          <a:bodyPr/>
          <a:lstStyle/>
          <a:p>
            <a:r>
              <a:rPr lang="es-ES" altLang="es-UY" sz="3600" dirty="0" smtClean="0"/>
              <a:t>Todos sabemos que si reducimos el deslumbramiento mejoramos AV</a:t>
            </a:r>
          </a:p>
          <a:p>
            <a:pPr>
              <a:buFontTx/>
              <a:buNone/>
            </a:pPr>
            <a:r>
              <a:rPr lang="es-ES" altLang="es-UY" sz="3600" dirty="0" smtClean="0"/>
              <a:t>Como se logra:</a:t>
            </a:r>
          </a:p>
          <a:p>
            <a:pPr lvl="1"/>
            <a:r>
              <a:rPr lang="es-ES" altLang="es-UY" sz="3200" dirty="0" smtClean="0"/>
              <a:t>Controlando la luz azul.</a:t>
            </a:r>
          </a:p>
          <a:p>
            <a:pPr lvl="1"/>
            <a:r>
              <a:rPr lang="es-ES" altLang="es-UY" sz="3200" dirty="0" smtClean="0"/>
              <a:t>Cambiando el contraste blanco negro. </a:t>
            </a:r>
          </a:p>
          <a:p>
            <a:pPr eaLnBrk="1" hangingPunct="1"/>
            <a:endParaRPr lang="es-ES_tradnl" altLang="es-UY" dirty="0" smtClean="0"/>
          </a:p>
        </p:txBody>
      </p:sp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>
          <a:xfrm>
            <a:off x="485689" y="404665"/>
            <a:ext cx="8229600" cy="1152128"/>
          </a:xfrm>
        </p:spPr>
        <p:txBody>
          <a:bodyPr/>
          <a:lstStyle/>
          <a:p>
            <a:pPr eaLnBrk="1" hangingPunct="1"/>
            <a:r>
              <a:rPr lang="es-ES" altLang="es-UY" sz="6000" b="1" dirty="0" smtClean="0"/>
              <a:t>DESLUMBRAMIENTO</a:t>
            </a:r>
            <a:endParaRPr lang="es-ES_tradnl" altLang="es-UY" sz="6000" b="1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87692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492896"/>
            <a:ext cx="8352159" cy="3384029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_tradnl" altLang="es-UY" dirty="0" smtClean="0">
                <a:latin typeface="Tahoma" pitchFamily="34" charset="0"/>
              </a:rPr>
              <a:t>La luz al </a:t>
            </a:r>
            <a:r>
              <a:rPr lang="es-ES_tradnl" altLang="es-UY" dirty="0" smtClean="0">
                <a:latin typeface="Tahoma" pitchFamily="34" charset="0"/>
              </a:rPr>
              <a:t> atravesar  </a:t>
            </a:r>
            <a:r>
              <a:rPr lang="es-ES_tradnl" altLang="es-UY" dirty="0" smtClean="0">
                <a:latin typeface="Tahoma" pitchFamily="34" charset="0"/>
              </a:rPr>
              <a:t>alguno de los medios, se REFRACTA.</a:t>
            </a:r>
          </a:p>
          <a:p>
            <a:pPr algn="just">
              <a:lnSpc>
                <a:spcPct val="80000"/>
              </a:lnSpc>
            </a:pPr>
            <a:r>
              <a:rPr lang="es-ES_tradnl" altLang="es-UY" dirty="0" smtClean="0">
                <a:latin typeface="Tahoma" pitchFamily="34" charset="0"/>
              </a:rPr>
              <a:t>Las longitudes de onda azul se dispersan más  dentro del ojo.</a:t>
            </a:r>
          </a:p>
          <a:p>
            <a:pPr algn="just">
              <a:lnSpc>
                <a:spcPct val="80000"/>
              </a:lnSpc>
            </a:pPr>
            <a:r>
              <a:rPr lang="es-ES_tradnl" altLang="es-UY" dirty="0" smtClean="0">
                <a:latin typeface="Tahoma" pitchFamily="34" charset="0"/>
              </a:rPr>
              <a:t>Se produce también </a:t>
            </a:r>
            <a:r>
              <a:rPr lang="es-ES_tradnl" altLang="es-UY" dirty="0" smtClean="0">
                <a:latin typeface="Tahoma" pitchFamily="34" charset="0"/>
              </a:rPr>
              <a:t>DIFUSIÓN </a:t>
            </a:r>
            <a:r>
              <a:rPr lang="es-ES_tradnl" altLang="es-UY" dirty="0" smtClean="0">
                <a:latin typeface="Tahoma" pitchFamily="34" charset="0"/>
              </a:rPr>
              <a:t>por la componente azul de la luz.</a:t>
            </a:r>
          </a:p>
          <a:p>
            <a:pPr algn="just">
              <a:lnSpc>
                <a:spcPct val="80000"/>
              </a:lnSpc>
            </a:pPr>
            <a:r>
              <a:rPr lang="es-ES_tradnl" altLang="es-UY" dirty="0" smtClean="0">
                <a:latin typeface="Tahoma" pitchFamily="34" charset="0"/>
              </a:rPr>
              <a:t>La sensibilidad al contraste disminuye.</a:t>
            </a:r>
          </a:p>
          <a:p>
            <a:pPr algn="just">
              <a:lnSpc>
                <a:spcPct val="80000"/>
              </a:lnSpc>
            </a:pPr>
            <a:r>
              <a:rPr lang="es-ES_tradnl" altLang="es-UY" dirty="0" smtClean="0">
                <a:latin typeface="Tahoma" pitchFamily="34" charset="0"/>
              </a:rPr>
              <a:t>La Agudeza Visual disminuye.</a:t>
            </a:r>
          </a:p>
          <a:p>
            <a:pPr algn="just">
              <a:lnSpc>
                <a:spcPct val="80000"/>
              </a:lnSpc>
            </a:pPr>
            <a:r>
              <a:rPr lang="es-ES_tradnl" altLang="es-UY" b="1" dirty="0" smtClean="0">
                <a:latin typeface="Tahoma" pitchFamily="34" charset="0"/>
              </a:rPr>
              <a:t>Se </a:t>
            </a:r>
            <a:r>
              <a:rPr lang="es-ES_tradnl" altLang="es-UY" b="1" dirty="0" smtClean="0">
                <a:latin typeface="Tahoma" pitchFamily="34" charset="0"/>
              </a:rPr>
              <a:t>debe impedir que la luz azul llegue al ojo</a:t>
            </a:r>
            <a:r>
              <a:rPr lang="es-ES_tradnl" altLang="es-UY" i="1" dirty="0" smtClean="0">
                <a:latin typeface="Tahoma" pitchFamily="34" charset="0"/>
              </a:rPr>
              <a:t>. </a:t>
            </a:r>
          </a:p>
          <a:p>
            <a:pPr eaLnBrk="1" hangingPunct="1"/>
            <a:endParaRPr lang="es-ES_tradnl" altLang="es-UY" dirty="0" smtClean="0"/>
          </a:p>
        </p:txBody>
      </p:sp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>
          <a:xfrm>
            <a:off x="485689" y="404665"/>
            <a:ext cx="8229600" cy="1152127"/>
          </a:xfrm>
        </p:spPr>
        <p:txBody>
          <a:bodyPr/>
          <a:lstStyle/>
          <a:p>
            <a:pPr algn="r" eaLnBrk="1" hangingPunct="1"/>
            <a:r>
              <a:rPr lang="es-ES_tradnl" altLang="es-UY" sz="3600" b="1" dirty="0" smtClean="0">
                <a:latin typeface="Tahoma" pitchFamily="34" charset="0"/>
              </a:rPr>
              <a:t>PROCESO  DE DESLUMBRAMIENTO</a:t>
            </a:r>
            <a:endParaRPr lang="es-ES_tradnl" altLang="es-UY" sz="36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87692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204864"/>
            <a:ext cx="7020768" cy="39212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Tahoma" pitchFamily="34" charset="0"/>
              </a:rPr>
              <a:t>Como mirar a través de un </a:t>
            </a:r>
            <a:r>
              <a:rPr lang="es-ES_tradnl" altLang="es-UY" sz="2000" dirty="0" smtClean="0">
                <a:latin typeface="Tahoma" pitchFamily="34" charset="0"/>
              </a:rPr>
              <a:t>velo.</a:t>
            </a:r>
            <a:endParaRPr lang="es-ES_tradnl" altLang="es-UY" sz="2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Tahoma" pitchFamily="34" charset="0"/>
              </a:rPr>
              <a:t>En luz brillante, </a:t>
            </a:r>
            <a:r>
              <a:rPr lang="es-ES_tradnl" altLang="es-UY" sz="2000" dirty="0" smtClean="0">
                <a:latin typeface="Tahoma" pitchFamily="34" charset="0"/>
              </a:rPr>
              <a:t>fotofobia.</a:t>
            </a:r>
            <a:endParaRPr lang="es-ES_tradnl" altLang="es-UY" sz="2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Tahoma" pitchFamily="34" charset="0"/>
              </a:rPr>
              <a:t>Reducción de contraste en </a:t>
            </a:r>
            <a:r>
              <a:rPr lang="es-ES_tradnl" altLang="es-UY" sz="2000" dirty="0" smtClean="0">
                <a:latin typeface="Tahoma" pitchFamily="34" charset="0"/>
              </a:rPr>
              <a:t>exteriores.</a:t>
            </a:r>
            <a:endParaRPr lang="es-ES_tradnl" altLang="es-UY" sz="2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Tahoma" pitchFamily="34" charset="0"/>
              </a:rPr>
              <a:t>Excesivo tiempo de adaptación a luz / </a:t>
            </a:r>
            <a:r>
              <a:rPr lang="es-ES_tradnl" altLang="es-UY" sz="2000" dirty="0" smtClean="0">
                <a:latin typeface="Tahoma" pitchFamily="34" charset="0"/>
              </a:rPr>
              <a:t>sombra.</a:t>
            </a:r>
            <a:endParaRPr lang="es-ES_tradnl" altLang="es-UY" sz="2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Tahoma" pitchFamily="34" charset="0"/>
              </a:rPr>
              <a:t>En lectura las letras se ven grises y </a:t>
            </a:r>
            <a:r>
              <a:rPr lang="es-ES_tradnl" altLang="es-UY" sz="2000" dirty="0" smtClean="0">
                <a:latin typeface="Tahoma" pitchFamily="34" charset="0"/>
              </a:rPr>
              <a:t>desteñidas.</a:t>
            </a:r>
            <a:endParaRPr lang="es-ES_tradnl" altLang="es-UY" sz="2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Tahoma" pitchFamily="34" charset="0"/>
              </a:rPr>
              <a:t>Al aumentar la iluminación para mejorar contraste, no soportan el </a:t>
            </a:r>
            <a:r>
              <a:rPr lang="es-ES_tradnl" altLang="es-UY" sz="2000" dirty="0" smtClean="0">
                <a:latin typeface="Tahoma" pitchFamily="34" charset="0"/>
              </a:rPr>
              <a:t>brillo.</a:t>
            </a:r>
            <a:endParaRPr lang="es-ES_tradnl" altLang="es-UY" sz="2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Tahoma" pitchFamily="34" charset="0"/>
              </a:rPr>
              <a:t>Molestan cambios bruscos de </a:t>
            </a:r>
            <a:r>
              <a:rPr lang="es-ES_tradnl" altLang="es-UY" sz="2000" dirty="0" smtClean="0">
                <a:latin typeface="Tahoma" pitchFamily="34" charset="0"/>
              </a:rPr>
              <a:t>luminosidad.</a:t>
            </a:r>
            <a:endParaRPr lang="es-ES_tradnl" altLang="es-UY" sz="2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Tahoma" pitchFamily="34" charset="0"/>
              </a:rPr>
              <a:t>Dicen ver menos con </a:t>
            </a:r>
            <a:r>
              <a:rPr lang="es-ES_tradnl" altLang="es-UY" sz="2000" dirty="0" smtClean="0">
                <a:latin typeface="Tahoma" pitchFamily="34" charset="0"/>
              </a:rPr>
              <a:t>más luz.</a:t>
            </a:r>
            <a:endParaRPr lang="es-ES_tradnl" altLang="es-UY" sz="2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Tahoma" pitchFamily="34" charset="0"/>
              </a:rPr>
              <a:t>Usan gafas oscuras en </a:t>
            </a:r>
            <a:r>
              <a:rPr lang="es-ES_tradnl" altLang="es-UY" sz="2000" dirty="0" smtClean="0">
                <a:latin typeface="Tahoma" pitchFamily="34" charset="0"/>
              </a:rPr>
              <a:t>interiores. </a:t>
            </a:r>
            <a:endParaRPr lang="es-ES_tradnl" altLang="es-UY" sz="2000" dirty="0" smtClean="0">
              <a:latin typeface="Tahoma" pitchFamily="34" charset="0"/>
            </a:endParaRPr>
          </a:p>
          <a:p>
            <a:pPr eaLnBrk="1" hangingPunct="1"/>
            <a:endParaRPr lang="es-ES_tradnl" altLang="es-UY" dirty="0" smtClean="0"/>
          </a:p>
        </p:txBody>
      </p:sp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>
          <a:xfrm>
            <a:off x="485689" y="116632"/>
            <a:ext cx="8229600" cy="1972617"/>
          </a:xfrm>
        </p:spPr>
        <p:txBody>
          <a:bodyPr/>
          <a:lstStyle/>
          <a:p>
            <a:pPr eaLnBrk="1" hangingPunct="1"/>
            <a:r>
              <a:rPr lang="es-ES_tradnl" altLang="es-UY" sz="6000" b="1" dirty="0" smtClean="0">
                <a:latin typeface="Tahoma" pitchFamily="34" charset="0"/>
              </a:rPr>
              <a:t>SÍNTOMAS</a:t>
            </a:r>
            <a:r>
              <a:rPr lang="es-ES_tradnl" altLang="es-UY" sz="2400" dirty="0" smtClean="0">
                <a:latin typeface="Tahoma" pitchFamily="34" charset="0"/>
              </a:rPr>
              <a:t> </a:t>
            </a:r>
            <a:endParaRPr lang="es-ES_tradnl" altLang="es-UY" sz="28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4" y="5149850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78735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621427" y="4275568"/>
            <a:ext cx="8136904" cy="1475215"/>
          </a:xfrm>
        </p:spPr>
        <p:txBody>
          <a:bodyPr/>
          <a:lstStyle/>
          <a:p>
            <a:pPr marL="0" indent="0">
              <a:buNone/>
            </a:pPr>
            <a:r>
              <a:rPr lang="es-ES_tradnl" altLang="es-UY" sz="2000" dirty="0" smtClean="0">
                <a:latin typeface="Tahoma" pitchFamily="34" charset="0"/>
              </a:rPr>
              <a:t>En </a:t>
            </a:r>
            <a:r>
              <a:rPr lang="es-ES_tradnl" altLang="es-UY" sz="2000" dirty="0" smtClean="0">
                <a:latin typeface="Tahoma" pitchFamily="34" charset="0"/>
              </a:rPr>
              <a:t>personas con Baja Visión la luz azul por debajo de los 550 </a:t>
            </a:r>
            <a:r>
              <a:rPr lang="es-ES_tradnl" altLang="es-UY" sz="2000" dirty="0" err="1" smtClean="0">
                <a:latin typeface="Tahoma" pitchFamily="34" charset="0"/>
              </a:rPr>
              <a:t>nm</a:t>
            </a:r>
            <a:r>
              <a:rPr lang="es-ES_tradnl" altLang="es-UY" sz="2000" dirty="0" smtClean="0">
                <a:latin typeface="Tahoma" pitchFamily="34" charset="0"/>
              </a:rPr>
              <a:t> puede provocar:</a:t>
            </a:r>
          </a:p>
          <a:p>
            <a:pPr lvl="1"/>
            <a:r>
              <a:rPr lang="es-ES_tradnl" altLang="es-UY" sz="1800" dirty="0" smtClean="0">
                <a:latin typeface="Tahoma" pitchFamily="34" charset="0"/>
              </a:rPr>
              <a:t>Deslumbramiento excesivo</a:t>
            </a:r>
          </a:p>
          <a:p>
            <a:pPr lvl="1"/>
            <a:r>
              <a:rPr lang="es-ES_tradnl" altLang="es-UY" sz="1800" dirty="0" smtClean="0">
                <a:latin typeface="Tahoma" pitchFamily="34" charset="0"/>
              </a:rPr>
              <a:t>Perdida de </a:t>
            </a:r>
            <a:r>
              <a:rPr lang="es-ES_tradnl" altLang="es-UY" sz="1800" dirty="0" smtClean="0">
                <a:latin typeface="Tahoma" pitchFamily="34" charset="0"/>
              </a:rPr>
              <a:t>contraste</a:t>
            </a:r>
          </a:p>
          <a:p>
            <a:pPr lvl="1"/>
            <a:endParaRPr lang="es-ES_tradnl" altLang="es-UY" sz="1800" dirty="0" smtClean="0">
              <a:latin typeface="Tahoma" pitchFamily="34" charset="0"/>
            </a:endParaRPr>
          </a:p>
        </p:txBody>
      </p:sp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>
          <a:xfrm>
            <a:off x="485689" y="260649"/>
            <a:ext cx="8229600" cy="1368152"/>
          </a:xfrm>
        </p:spPr>
        <p:txBody>
          <a:bodyPr/>
          <a:lstStyle/>
          <a:p>
            <a:pPr eaLnBrk="1" hangingPunct="1"/>
            <a:r>
              <a:rPr lang="es-ES_tradnl" altLang="es-UY" b="1" dirty="0" smtClean="0">
                <a:latin typeface="Tahoma" pitchFamily="34" charset="0"/>
              </a:rPr>
              <a:t>ESPECTRO DESLUMBRANTE</a:t>
            </a:r>
            <a:endParaRPr lang="es-ES_tradnl" altLang="es-UY" b="1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45150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77" y="587692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larecontrol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63" y="1844824"/>
            <a:ext cx="7488832" cy="21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60032" y="5013176"/>
            <a:ext cx="344614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_tradnl" altLang="es-UY" sz="1800" dirty="0" smtClean="0">
                <a:latin typeface="Tahoma" pitchFamily="34" charset="0"/>
              </a:rPr>
              <a:t>Disminución de AV</a:t>
            </a:r>
          </a:p>
        </p:txBody>
      </p:sp>
    </p:spTree>
    <p:extLst>
      <p:ext uri="{BB962C8B-B14F-4D97-AF65-F5344CB8AC3E}">
        <p14:creationId xmlns:p14="http://schemas.microsoft.com/office/powerpoint/2010/main" val="34149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396044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altLang="es-UY" sz="2800" b="1" dirty="0" smtClean="0"/>
              <a:t>POLARIZADOS </a:t>
            </a:r>
            <a:r>
              <a:rPr lang="es-ES" altLang="es-UY" sz="2800" dirty="0" smtClean="0"/>
              <a:t>– Son aquellos que evitan la dispersión de la luz y el reflejo en su superficie.</a:t>
            </a:r>
          </a:p>
          <a:p>
            <a:pPr algn="just">
              <a:lnSpc>
                <a:spcPct val="90000"/>
              </a:lnSpc>
            </a:pPr>
            <a:r>
              <a:rPr lang="es-ES" altLang="es-UY" sz="2800" b="1" dirty="0" smtClean="0"/>
              <a:t>NEUTROS</a:t>
            </a:r>
            <a:r>
              <a:rPr lang="es-ES" altLang="es-UY" sz="2800" dirty="0" smtClean="0"/>
              <a:t> – Amortiguan la sensibilidad luminosa. Son cómodos en zonas de luz pareja.</a:t>
            </a:r>
          </a:p>
          <a:p>
            <a:pPr algn="just">
              <a:lnSpc>
                <a:spcPct val="90000"/>
              </a:lnSpc>
            </a:pPr>
            <a:r>
              <a:rPr lang="es-ES" altLang="es-UY" sz="2800" b="1" dirty="0" smtClean="0"/>
              <a:t>ABSORVENTES</a:t>
            </a:r>
            <a:r>
              <a:rPr lang="es-ES" altLang="es-UY" sz="2800" dirty="0" smtClean="0"/>
              <a:t> – Aumentan el contraste pero llegan a alterar la percepción de los colores. Esta alteración es relativa, ya que la percepción en la retina es subjetiva, por lo que un mismo color en una persona u otra, será percibido de forma diferente. </a:t>
            </a:r>
          </a:p>
          <a:p>
            <a:endParaRPr lang="es-UY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sz="3600" b="1" dirty="0" smtClean="0"/>
              <a:t>CLASIFICACIÓN   DE  FILTROS   </a:t>
            </a:r>
            <a:r>
              <a:rPr lang="es-ES" altLang="es-UY" sz="3600" b="1" dirty="0" smtClean="0"/>
              <a:t>SOLARES</a:t>
            </a:r>
            <a:endParaRPr lang="es-UY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87692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0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876925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1" y="692695"/>
            <a:ext cx="7997568" cy="475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0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634</TotalTime>
  <Words>553</Words>
  <Application>Microsoft Office PowerPoint</Application>
  <PresentationFormat>Presentación en pantalla (4:3)</PresentationFormat>
  <Paragraphs>83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Forma de onda</vt:lpstr>
      <vt:lpstr>FILTROS EN BAJA VISIÓN</vt:lpstr>
      <vt:lpstr>FILTROS EN BAJA VISIÓN</vt:lpstr>
      <vt:lpstr>SU  OBJETIVO   </vt:lpstr>
      <vt:lpstr>DESLUMBRAMIENTO</vt:lpstr>
      <vt:lpstr>PROCESO  DE DESLUMBRAMIENTO</vt:lpstr>
      <vt:lpstr>SÍNTOMAS </vt:lpstr>
      <vt:lpstr>ESPECTRO DESLUMBRANTE</vt:lpstr>
      <vt:lpstr>CLASIFICACIÓN   DE  FILTROS   SOLARES</vt:lpstr>
      <vt:lpstr>Presentación de PowerPoint</vt:lpstr>
      <vt:lpstr>¿ CUÁL ES LA  MEJOR  ELECCIÓN ?</vt:lpstr>
      <vt:lpstr>¿ CÓMO   SE   PRUEBAN ?</vt:lpstr>
      <vt:lpstr>LA  OPCIÓN  ÓPTIMA  SERÁ</vt:lpstr>
      <vt:lpstr>TRAMITANCIA</vt:lpstr>
      <vt:lpstr>TRAMITANCIA</vt:lpstr>
      <vt:lpstr>OTRA CLASIFICACIÓN DE FILTROS</vt:lpstr>
      <vt:lpstr>ESPECTRO    SOLAR</vt:lpstr>
      <vt:lpstr>LA PATOLOGÍA  Y SUS  FILTROS</vt:lpstr>
      <vt:lpstr>¿CUÁLES  SERÁN  ENTONCES LOS MEJORES   FILTROS?</vt:lpstr>
      <vt:lpstr>Presentación de PowerPoint</vt:lpstr>
      <vt:lpstr>Presentación de PowerPoint</vt:lpstr>
    </vt:vector>
  </TitlesOfParts>
  <Company>The houze!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ÒPTICA OFTALMICA</dc:title>
  <dc:creator>WinuE</dc:creator>
  <cp:lastModifiedBy>Luffi</cp:lastModifiedBy>
  <cp:revision>47</cp:revision>
  <dcterms:created xsi:type="dcterms:W3CDTF">2013-07-24T12:12:15Z</dcterms:created>
  <dcterms:modified xsi:type="dcterms:W3CDTF">2014-06-28T22:48:48Z</dcterms:modified>
</cp:coreProperties>
</file>