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0" r:id="rId3"/>
    <p:sldId id="257" r:id="rId4"/>
    <p:sldId id="259" r:id="rId5"/>
    <p:sldId id="260" r:id="rId6"/>
    <p:sldId id="261" r:id="rId7"/>
    <p:sldId id="302" r:id="rId8"/>
    <p:sldId id="304" r:id="rId9"/>
    <p:sldId id="306" r:id="rId10"/>
    <p:sldId id="308" r:id="rId11"/>
    <p:sldId id="310" r:id="rId12"/>
    <p:sldId id="315" r:id="rId13"/>
    <p:sldId id="312" r:id="rId14"/>
    <p:sldId id="316" r:id="rId15"/>
    <p:sldId id="262" r:id="rId16"/>
    <p:sldId id="263" r:id="rId17"/>
    <p:sldId id="274" r:id="rId18"/>
    <p:sldId id="275" r:id="rId19"/>
    <p:sldId id="276" r:id="rId20"/>
    <p:sldId id="319" r:id="rId21"/>
    <p:sldId id="318" r:id="rId22"/>
    <p:sldId id="317"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321" r:id="rId42"/>
    <p:sldId id="295" r:id="rId43"/>
    <p:sldId id="296" r:id="rId44"/>
    <p:sldId id="297" r:id="rId45"/>
    <p:sldId id="298" r:id="rId46"/>
    <p:sldId id="299" r:id="rId47"/>
    <p:sldId id="322" r:id="rId4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46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C3153-9EE8-4AA2-8A88-8BFC1A0C04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8EC566A6-ADE0-431F-84A7-32528A50C649}">
      <dgm:prSet phldrT="[Texto]">
        <dgm:style>
          <a:lnRef idx="2">
            <a:schemeClr val="dk1">
              <a:shade val="50000"/>
            </a:schemeClr>
          </a:lnRef>
          <a:fillRef idx="1">
            <a:schemeClr val="dk1"/>
          </a:fillRef>
          <a:effectRef idx="0">
            <a:schemeClr val="dk1"/>
          </a:effectRef>
          <a:fontRef idx="minor">
            <a:schemeClr val="lt1"/>
          </a:fontRef>
        </dgm:style>
      </dgm:prSet>
      <dgm:spPr/>
      <dgm:t>
        <a:bodyPr/>
        <a:lstStyle/>
        <a:p>
          <a:r>
            <a:rPr lang="es-ES_tradnl" b="1" dirty="0" smtClean="0"/>
            <a:t>Instrumento 1: </a:t>
          </a:r>
          <a:r>
            <a:rPr lang="es-ES" b="1" dirty="0" smtClean="0"/>
            <a:t>Escala del Clima Social Familiar (FES)</a:t>
          </a:r>
          <a:r>
            <a:rPr lang="es-ES_tradnl" b="1" dirty="0" smtClean="0"/>
            <a:t> de R.H Moos,</a:t>
          </a:r>
          <a:r>
            <a:rPr lang="es-ES_tradnl" dirty="0" smtClean="0"/>
            <a:t> </a:t>
          </a:r>
          <a:r>
            <a:rPr lang="es-ES" b="1" dirty="0" smtClean="0"/>
            <a:t>B.S. Moos</a:t>
          </a:r>
          <a:r>
            <a:rPr lang="es-ES_tradnl" b="1" dirty="0" smtClean="0"/>
            <a:t>  y E. J </a:t>
          </a:r>
          <a:r>
            <a:rPr lang="es-ES_tradnl" b="1" dirty="0" err="1" smtClean="0"/>
            <a:t>Trickett</a:t>
          </a:r>
          <a:r>
            <a:rPr lang="es-ES_tradnl" b="1" dirty="0" smtClean="0"/>
            <a:t> </a:t>
          </a:r>
          <a:endParaRPr lang="es-ES" dirty="0"/>
        </a:p>
      </dgm:t>
    </dgm:pt>
    <dgm:pt modelId="{6E2B8086-2BDD-40C2-B0DE-F2FC02FC52F8}" type="parTrans" cxnId="{A10E1C7E-F56A-4520-B4D7-D3F2D5667F9F}">
      <dgm:prSet/>
      <dgm:spPr/>
      <dgm:t>
        <a:bodyPr/>
        <a:lstStyle/>
        <a:p>
          <a:endParaRPr lang="es-ES"/>
        </a:p>
      </dgm:t>
    </dgm:pt>
    <dgm:pt modelId="{4F56CA2F-B17E-4C1B-8825-E843DBE331C2}" type="sibTrans" cxnId="{A10E1C7E-F56A-4520-B4D7-D3F2D5667F9F}">
      <dgm:prSet/>
      <dgm:spPr/>
      <dgm:t>
        <a:bodyPr/>
        <a:lstStyle/>
        <a:p>
          <a:endParaRPr lang="es-ES"/>
        </a:p>
      </dgm:t>
    </dgm:pt>
    <dgm:pt modelId="{81FB1A5E-D144-4BC8-AC81-46B6BAD9275A}">
      <dgm:prSet phldrT="[Texto]">
        <dgm:style>
          <a:lnRef idx="2">
            <a:schemeClr val="dk1">
              <a:shade val="50000"/>
            </a:schemeClr>
          </a:lnRef>
          <a:fillRef idx="1">
            <a:schemeClr val="dk1"/>
          </a:fillRef>
          <a:effectRef idx="0">
            <a:schemeClr val="dk1"/>
          </a:effectRef>
          <a:fontRef idx="minor">
            <a:schemeClr val="lt1"/>
          </a:fontRef>
        </dgm:style>
      </dgm:prSet>
      <dgm:spPr/>
      <dgm:t>
        <a:bodyPr/>
        <a:lstStyle/>
        <a:p>
          <a:r>
            <a:rPr lang="es-ES_tradnl" b="1" dirty="0" smtClean="0"/>
            <a:t>Instrumento 2: </a:t>
          </a:r>
          <a:r>
            <a:rPr lang="es-ES" b="1" dirty="0" smtClean="0"/>
            <a:t>Inventario de Autoestima de Stanley </a:t>
          </a:r>
          <a:r>
            <a:rPr lang="es-ES" b="1" dirty="0" err="1" smtClean="0"/>
            <a:t>Coopersmith</a:t>
          </a:r>
          <a:r>
            <a:rPr lang="es-ES" b="1" dirty="0" smtClean="0"/>
            <a:t> (SEI) versión jóvenes</a:t>
          </a:r>
          <a:r>
            <a:rPr lang="es-ES" dirty="0" smtClean="0"/>
            <a:t> </a:t>
          </a:r>
          <a:endParaRPr lang="es-ES" dirty="0"/>
        </a:p>
      </dgm:t>
    </dgm:pt>
    <dgm:pt modelId="{CCE7759A-A353-4C94-A77B-728344EECF6B}" type="parTrans" cxnId="{1CCB7CA8-8574-4D01-AAFF-341E5B7D1F07}">
      <dgm:prSet/>
      <dgm:spPr/>
      <dgm:t>
        <a:bodyPr/>
        <a:lstStyle/>
        <a:p>
          <a:endParaRPr lang="es-ES"/>
        </a:p>
      </dgm:t>
    </dgm:pt>
    <dgm:pt modelId="{20EA01EB-17AB-43E9-9BC1-DD4F0542E4BC}" type="sibTrans" cxnId="{1CCB7CA8-8574-4D01-AAFF-341E5B7D1F07}">
      <dgm:prSet/>
      <dgm:spPr/>
      <dgm:t>
        <a:bodyPr/>
        <a:lstStyle/>
        <a:p>
          <a:endParaRPr lang="es-ES"/>
        </a:p>
      </dgm:t>
    </dgm:pt>
    <dgm:pt modelId="{ABB3F878-5D44-434D-BBCF-AC02A3AFFDBB}" type="pres">
      <dgm:prSet presAssocID="{0A8C3153-9EE8-4AA2-8A88-8BFC1A0C0459}" presName="Name0" presStyleCnt="0">
        <dgm:presLayoutVars>
          <dgm:dir/>
          <dgm:animLvl val="lvl"/>
          <dgm:resizeHandles val="exact"/>
        </dgm:presLayoutVars>
      </dgm:prSet>
      <dgm:spPr/>
      <dgm:t>
        <a:bodyPr/>
        <a:lstStyle/>
        <a:p>
          <a:endParaRPr lang="es-ES"/>
        </a:p>
      </dgm:t>
    </dgm:pt>
    <dgm:pt modelId="{196E7FD1-8B61-498F-8FEB-33964EDE8C53}" type="pres">
      <dgm:prSet presAssocID="{8EC566A6-ADE0-431F-84A7-32528A50C649}" presName="composite" presStyleCnt="0"/>
      <dgm:spPr/>
    </dgm:pt>
    <dgm:pt modelId="{EBC2C933-B5F5-4B46-9736-169040B52E45}" type="pres">
      <dgm:prSet presAssocID="{8EC566A6-ADE0-431F-84A7-32528A50C649}" presName="parTx" presStyleLbl="alignNode1" presStyleIdx="0" presStyleCnt="2" custScaleX="109006" custLinFactNeighborX="7227" custLinFactNeighborY="-2915">
        <dgm:presLayoutVars>
          <dgm:chMax val="0"/>
          <dgm:chPref val="0"/>
          <dgm:bulletEnabled val="1"/>
        </dgm:presLayoutVars>
      </dgm:prSet>
      <dgm:spPr/>
      <dgm:t>
        <a:bodyPr/>
        <a:lstStyle/>
        <a:p>
          <a:endParaRPr lang="es-ES"/>
        </a:p>
      </dgm:t>
    </dgm:pt>
    <dgm:pt modelId="{45765F6A-7EE5-4470-95CE-131268BFE041}" type="pres">
      <dgm:prSet presAssocID="{8EC566A6-ADE0-431F-84A7-32528A50C649}" presName="desTx" presStyleLbl="alignAccFollowNode1" presStyleIdx="0" presStyleCnt="2" custFlipVert="1" custFlipHor="1" custScaleX="1298" custScaleY="13993" custLinFactNeighborX="13519" custLinFactNeighborY="712">
        <dgm:presLayoutVars>
          <dgm:bulletEnabled val="1"/>
        </dgm:presLayoutVars>
      </dgm:prSet>
      <dgm:spPr>
        <a:solidFill>
          <a:schemeClr val="bg2">
            <a:alpha val="90000"/>
          </a:schemeClr>
        </a:solidFill>
      </dgm:spPr>
      <dgm:t>
        <a:bodyPr/>
        <a:lstStyle/>
        <a:p>
          <a:endParaRPr lang="es-ES"/>
        </a:p>
      </dgm:t>
    </dgm:pt>
    <dgm:pt modelId="{1980AD5E-D20C-49E8-B4D6-82C7485374E5}" type="pres">
      <dgm:prSet presAssocID="{4F56CA2F-B17E-4C1B-8825-E843DBE331C2}" presName="space" presStyleCnt="0"/>
      <dgm:spPr/>
    </dgm:pt>
    <dgm:pt modelId="{B2805B22-2CE9-47F8-856D-9B92149D394D}" type="pres">
      <dgm:prSet presAssocID="{81FB1A5E-D144-4BC8-AC81-46B6BAD9275A}" presName="composite" presStyleCnt="0"/>
      <dgm:spPr/>
    </dgm:pt>
    <dgm:pt modelId="{42B0329E-AB14-4D1E-8510-0779E5622824}" type="pres">
      <dgm:prSet presAssocID="{81FB1A5E-D144-4BC8-AC81-46B6BAD9275A}" presName="parTx" presStyleLbl="alignNode1" presStyleIdx="1" presStyleCnt="2" custLinFactNeighborX="2172" custLinFactNeighborY="-3523">
        <dgm:presLayoutVars>
          <dgm:chMax val="0"/>
          <dgm:chPref val="0"/>
          <dgm:bulletEnabled val="1"/>
        </dgm:presLayoutVars>
      </dgm:prSet>
      <dgm:spPr/>
      <dgm:t>
        <a:bodyPr/>
        <a:lstStyle/>
        <a:p>
          <a:endParaRPr lang="es-ES"/>
        </a:p>
      </dgm:t>
    </dgm:pt>
    <dgm:pt modelId="{18995A2C-AAD3-42F2-93D1-A3BCA7894F14}" type="pres">
      <dgm:prSet presAssocID="{81FB1A5E-D144-4BC8-AC81-46B6BAD9275A}" presName="desTx" presStyleLbl="alignAccFollowNode1" presStyleIdx="1" presStyleCnt="2" custFlipVert="1" custScaleX="3709" custScaleY="15417">
        <dgm:presLayoutVars>
          <dgm:bulletEnabled val="1"/>
        </dgm:presLayoutVars>
      </dgm:prSet>
      <dgm:spPr>
        <a:solidFill>
          <a:schemeClr val="bg2">
            <a:alpha val="90000"/>
          </a:schemeClr>
        </a:solidFill>
      </dgm:spPr>
      <dgm:t>
        <a:bodyPr/>
        <a:lstStyle/>
        <a:p>
          <a:endParaRPr lang="es-ES"/>
        </a:p>
      </dgm:t>
    </dgm:pt>
  </dgm:ptLst>
  <dgm:cxnLst>
    <dgm:cxn modelId="{9FEB8DCE-9345-4E46-B35F-CD605F14751B}" type="presOf" srcId="{81FB1A5E-D144-4BC8-AC81-46B6BAD9275A}" destId="{42B0329E-AB14-4D1E-8510-0779E5622824}" srcOrd="0" destOrd="0" presId="urn:microsoft.com/office/officeart/2005/8/layout/hList1"/>
    <dgm:cxn modelId="{A10E1C7E-F56A-4520-B4D7-D3F2D5667F9F}" srcId="{0A8C3153-9EE8-4AA2-8A88-8BFC1A0C0459}" destId="{8EC566A6-ADE0-431F-84A7-32528A50C649}" srcOrd="0" destOrd="0" parTransId="{6E2B8086-2BDD-40C2-B0DE-F2FC02FC52F8}" sibTransId="{4F56CA2F-B17E-4C1B-8825-E843DBE331C2}"/>
    <dgm:cxn modelId="{DC81751B-5B36-4CF3-A862-0B10C50292CB}" type="presOf" srcId="{8EC566A6-ADE0-431F-84A7-32528A50C649}" destId="{EBC2C933-B5F5-4B46-9736-169040B52E45}" srcOrd="0" destOrd="0" presId="urn:microsoft.com/office/officeart/2005/8/layout/hList1"/>
    <dgm:cxn modelId="{1CCB7CA8-8574-4D01-AAFF-341E5B7D1F07}" srcId="{0A8C3153-9EE8-4AA2-8A88-8BFC1A0C0459}" destId="{81FB1A5E-D144-4BC8-AC81-46B6BAD9275A}" srcOrd="1" destOrd="0" parTransId="{CCE7759A-A353-4C94-A77B-728344EECF6B}" sibTransId="{20EA01EB-17AB-43E9-9BC1-DD4F0542E4BC}"/>
    <dgm:cxn modelId="{50A6D3E4-99C3-484D-A531-A71395FD2F28}" type="presOf" srcId="{0A8C3153-9EE8-4AA2-8A88-8BFC1A0C0459}" destId="{ABB3F878-5D44-434D-BBCF-AC02A3AFFDBB}" srcOrd="0" destOrd="0" presId="urn:microsoft.com/office/officeart/2005/8/layout/hList1"/>
    <dgm:cxn modelId="{6E34BE04-20C6-4B5D-9C3E-DBE74B658125}" type="presParOf" srcId="{ABB3F878-5D44-434D-BBCF-AC02A3AFFDBB}" destId="{196E7FD1-8B61-498F-8FEB-33964EDE8C53}" srcOrd="0" destOrd="0" presId="urn:microsoft.com/office/officeart/2005/8/layout/hList1"/>
    <dgm:cxn modelId="{8E24B408-F5B0-4BD2-BB38-857A8F90ACA1}" type="presParOf" srcId="{196E7FD1-8B61-498F-8FEB-33964EDE8C53}" destId="{EBC2C933-B5F5-4B46-9736-169040B52E45}" srcOrd="0" destOrd="0" presId="urn:microsoft.com/office/officeart/2005/8/layout/hList1"/>
    <dgm:cxn modelId="{8D7545B3-B942-40F1-B967-A335CCBF1F08}" type="presParOf" srcId="{196E7FD1-8B61-498F-8FEB-33964EDE8C53}" destId="{45765F6A-7EE5-4470-95CE-131268BFE041}" srcOrd="1" destOrd="0" presId="urn:microsoft.com/office/officeart/2005/8/layout/hList1"/>
    <dgm:cxn modelId="{5D435CD8-B734-452A-B0EF-696CBC73A23A}" type="presParOf" srcId="{ABB3F878-5D44-434D-BBCF-AC02A3AFFDBB}" destId="{1980AD5E-D20C-49E8-B4D6-82C7485374E5}" srcOrd="1" destOrd="0" presId="urn:microsoft.com/office/officeart/2005/8/layout/hList1"/>
    <dgm:cxn modelId="{FC14EA20-C11A-4415-A243-B37C7AA18B3B}" type="presParOf" srcId="{ABB3F878-5D44-434D-BBCF-AC02A3AFFDBB}" destId="{B2805B22-2CE9-47F8-856D-9B92149D394D}" srcOrd="2" destOrd="0" presId="urn:microsoft.com/office/officeart/2005/8/layout/hList1"/>
    <dgm:cxn modelId="{410C6BE0-EB12-4C01-A7A2-633E1E7C8C2B}" type="presParOf" srcId="{B2805B22-2CE9-47F8-856D-9B92149D394D}" destId="{42B0329E-AB14-4D1E-8510-0779E5622824}" srcOrd="0" destOrd="0" presId="urn:microsoft.com/office/officeart/2005/8/layout/hList1"/>
    <dgm:cxn modelId="{DCF22D26-9BAD-4D56-89E8-106443DE952B}" type="presParOf" srcId="{B2805B22-2CE9-47F8-856D-9B92149D394D}" destId="{18995A2C-AAD3-42F2-93D1-A3BCA7894F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2C933-B5F5-4B46-9736-169040B52E45}">
      <dsp:nvSpPr>
        <dsp:cNvPr id="0" name=""/>
        <dsp:cNvSpPr/>
      </dsp:nvSpPr>
      <dsp:spPr>
        <a:xfrm>
          <a:off x="256105" y="1569350"/>
          <a:ext cx="3839592" cy="1401120"/>
        </a:xfrm>
        <a:prstGeom prst="rect">
          <a:avLst/>
        </a:prstGeom>
        <a:solidFill>
          <a:schemeClr val="dk1">
            <a:tint val="100000"/>
          </a:schemeClr>
        </a:solidFill>
        <a:ln w="12700">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_tradnl" sz="1800" b="1" kern="1200" dirty="0" smtClean="0"/>
            <a:t>Instrumento 1: </a:t>
          </a:r>
          <a:r>
            <a:rPr lang="es-ES" sz="1800" b="1" kern="1200" dirty="0" smtClean="0"/>
            <a:t>Escala del Clima Social Familiar (FES)</a:t>
          </a:r>
          <a:r>
            <a:rPr lang="es-ES_tradnl" sz="1800" b="1" kern="1200" dirty="0" smtClean="0"/>
            <a:t> de R.H Moos,</a:t>
          </a:r>
          <a:r>
            <a:rPr lang="es-ES_tradnl" sz="1800" kern="1200" dirty="0" smtClean="0"/>
            <a:t> </a:t>
          </a:r>
          <a:r>
            <a:rPr lang="es-ES" sz="1800" b="1" kern="1200" dirty="0" smtClean="0"/>
            <a:t>B.S. Moos</a:t>
          </a:r>
          <a:r>
            <a:rPr lang="es-ES_tradnl" sz="1800" b="1" kern="1200" dirty="0" smtClean="0"/>
            <a:t>  y E. J </a:t>
          </a:r>
          <a:r>
            <a:rPr lang="es-ES_tradnl" sz="1800" b="1" kern="1200" dirty="0" err="1" smtClean="0"/>
            <a:t>Trickett</a:t>
          </a:r>
          <a:r>
            <a:rPr lang="es-ES_tradnl" sz="1800" b="1" kern="1200" dirty="0" smtClean="0"/>
            <a:t> </a:t>
          </a:r>
          <a:endParaRPr lang="es-ES" sz="1800" kern="1200" dirty="0"/>
        </a:p>
      </dsp:txBody>
      <dsp:txXfrm>
        <a:off x="256105" y="1569350"/>
        <a:ext cx="3839592" cy="1401120"/>
      </dsp:txXfrm>
    </dsp:sp>
    <dsp:sp modelId="{45765F6A-7EE5-4470-95CE-131268BFE041}">
      <dsp:nvSpPr>
        <dsp:cNvPr id="0" name=""/>
        <dsp:cNvSpPr/>
      </dsp:nvSpPr>
      <dsp:spPr>
        <a:xfrm flipH="1" flipV="1">
          <a:off x="2374669" y="3351538"/>
          <a:ext cx="45720" cy="110623"/>
        </a:xfrm>
        <a:prstGeom prst="rect">
          <a:avLst/>
        </a:prstGeom>
        <a:solidFill>
          <a:schemeClr val="bg2">
            <a:alpha val="90000"/>
          </a:schemeClr>
        </a:solidFill>
        <a:ln w="12700">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B0329E-AB14-4D1E-8510-0779E5622824}">
      <dsp:nvSpPr>
        <dsp:cNvPr id="0" name=""/>
        <dsp:cNvSpPr/>
      </dsp:nvSpPr>
      <dsp:spPr>
        <a:xfrm>
          <a:off x="4335812" y="1558017"/>
          <a:ext cx="3522367" cy="1401120"/>
        </a:xfrm>
        <a:prstGeom prst="rect">
          <a:avLst/>
        </a:prstGeom>
        <a:solidFill>
          <a:schemeClr val="dk1">
            <a:tint val="100000"/>
          </a:schemeClr>
        </a:solidFill>
        <a:ln w="12700">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_tradnl" sz="1800" b="1" kern="1200" dirty="0" smtClean="0"/>
            <a:t>Instrumento 2: </a:t>
          </a:r>
          <a:r>
            <a:rPr lang="es-ES" sz="1800" b="1" kern="1200" dirty="0" smtClean="0"/>
            <a:t>Inventario de Autoestima de Stanley </a:t>
          </a:r>
          <a:r>
            <a:rPr lang="es-ES" sz="1800" b="1" kern="1200" dirty="0" err="1" smtClean="0"/>
            <a:t>Coopersmith</a:t>
          </a:r>
          <a:r>
            <a:rPr lang="es-ES" sz="1800" b="1" kern="1200" dirty="0" smtClean="0"/>
            <a:t> (SEI) versión jóvenes</a:t>
          </a:r>
          <a:r>
            <a:rPr lang="es-ES" sz="1800" kern="1200" dirty="0" smtClean="0"/>
            <a:t> </a:t>
          </a:r>
          <a:endParaRPr lang="es-ES" sz="1800" kern="1200" dirty="0"/>
        </a:p>
      </dsp:txBody>
      <dsp:txXfrm>
        <a:off x="4335812" y="1558017"/>
        <a:ext cx="3522367" cy="1401120"/>
      </dsp:txXfrm>
    </dsp:sp>
    <dsp:sp modelId="{18995A2C-AAD3-42F2-93D1-A3BCA7894F14}">
      <dsp:nvSpPr>
        <dsp:cNvPr id="0" name=""/>
        <dsp:cNvSpPr/>
      </dsp:nvSpPr>
      <dsp:spPr>
        <a:xfrm flipV="1">
          <a:off x="6030129" y="3342838"/>
          <a:ext cx="130644" cy="121880"/>
        </a:xfrm>
        <a:prstGeom prst="rect">
          <a:avLst/>
        </a:prstGeom>
        <a:solidFill>
          <a:schemeClr val="bg2">
            <a:alpha val="90000"/>
          </a:schemeClr>
        </a:solidFill>
        <a:ln w="12700">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6" name="Rectangle 20"/>
          <p:cNvSpPr>
            <a:spLocks noGrp="1"/>
          </p:cNvSpPr>
          <p:nvPr>
            <p:ph type="ctrTitle"/>
          </p:nvPr>
        </p:nvSpPr>
        <p:spPr>
          <a:xfrm>
            <a:off x="722376" y="2688336"/>
            <a:ext cx="7772400" cy="3108960"/>
          </a:xfrm>
        </p:spPr>
        <p:txBody>
          <a:bodyPr anchor="t" anchorCtr="0">
            <a:noAutofit/>
          </a:bodyPr>
          <a:lstStyle>
            <a:lvl1pPr algn="ctr">
              <a:defRPr lang="en-US" sz="62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s-ES" smtClean="0"/>
              <a:t>Haga clic para modificar el estilo de título del patrón</a:t>
            </a:r>
            <a:endParaRPr lang="en-US" dirty="0"/>
          </a:p>
        </p:txBody>
      </p:sp>
      <p:sp>
        <p:nvSpPr>
          <p:cNvPr id="24" name="Rectangle 26"/>
          <p:cNvSpPr>
            <a:spLocks noGrp="1"/>
          </p:cNvSpPr>
          <p:nvPr>
            <p:ph type="subTitle" idx="1"/>
          </p:nvPr>
        </p:nvSpPr>
        <p:spPr>
          <a:xfrm>
            <a:off x="722376" y="1133856"/>
            <a:ext cx="77724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dirty="0"/>
          </a:p>
        </p:txBody>
      </p:sp>
      <p:sp>
        <p:nvSpPr>
          <p:cNvPr id="18" name="Rectangle 6"/>
          <p:cNvSpPr>
            <a:spLocks noGrp="1"/>
          </p:cNvSpPr>
          <p:nvPr>
            <p:ph type="dt" sz="half" idx="10"/>
          </p:nvPr>
        </p:nvSpPr>
        <p:spPr/>
        <p:txBody>
          <a:bodyPr/>
          <a:lstStyle>
            <a:lvl1pPr>
              <a:defRPr lang="en-US" smtClean="0"/>
            </a:lvl1pPr>
          </a:lstStyle>
          <a:p>
            <a:fld id="{C87D37F6-F636-4830-9983-4343A6C781D0}" type="datetimeFigureOut">
              <a:rPr lang="es-ES" smtClean="0"/>
              <a:t>21/10/2012</a:t>
            </a:fld>
            <a:endParaRPr lang="es-ES"/>
          </a:p>
        </p:txBody>
      </p:sp>
      <p:sp>
        <p:nvSpPr>
          <p:cNvPr id="9" name="Rectangle 14"/>
          <p:cNvSpPr>
            <a:spLocks noGrp="1"/>
          </p:cNvSpPr>
          <p:nvPr>
            <p:ph type="sldNum" sz="quarter" idx="11"/>
          </p:nvPr>
        </p:nvSpPr>
        <p:spPr/>
        <p:txBody>
          <a:bodyPr/>
          <a:lstStyle>
            <a:lvl1pPr>
              <a:defRPr lang="en-US" smtClean="0"/>
            </a:lvl1pPr>
          </a:lstStyle>
          <a:p>
            <a:fld id="{8749BB48-0B5D-4343-B69E-9902204D4B75}" type="slidenum">
              <a:rPr lang="es-ES" smtClean="0"/>
              <a:t>‹Nº›</a:t>
            </a:fld>
            <a:endParaRPr lang="es-ES"/>
          </a:p>
        </p:txBody>
      </p:sp>
      <p:sp>
        <p:nvSpPr>
          <p:cNvPr id="25" name="Rectangle 27"/>
          <p:cNvSpPr>
            <a:spLocks noGrp="1"/>
          </p:cNvSpPr>
          <p:nvPr>
            <p:ph type="ftr" sz="quarter" idx="12"/>
          </p:nvPr>
        </p:nvSpPr>
        <p:spPr/>
        <p:txBody>
          <a:bodyPr/>
          <a:lstStyle>
            <a:lvl1pPr>
              <a:defRPr lang="en-US" smtClean="0"/>
            </a:lvl1pPr>
          </a:lstStyle>
          <a:p>
            <a:endParaRPr lang="es-ES"/>
          </a:p>
        </p:txBody>
      </p:sp>
    </p:spTree>
  </p:cSld>
  <p:clrMapOvr>
    <a:masterClrMapping/>
  </p:clrMapOvr>
  <p:transition>
    <p:newsflash/>
    <p:sndAc>
      <p:stSnd>
        <p:snd r:embed="rId1" name="push.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87D37F6-F636-4830-9983-4343A6C781D0}" type="datetimeFigureOut">
              <a:rPr lang="es-ES" smtClean="0"/>
              <a:t>21/10/2012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749BB48-0B5D-4343-B69E-9902204D4B75}" type="slidenum">
              <a:rPr lang="es-ES" smtClean="0"/>
              <a:t>‹Nº›</a:t>
            </a:fld>
            <a:endParaRPr lang="es-ES"/>
          </a:p>
        </p:txBody>
      </p:sp>
    </p:spTree>
  </p:cSld>
  <p:clrMapOvr>
    <a:masterClrMapping/>
  </p:clrMapOvr>
  <p:transition>
    <p:newsflash/>
    <p:sndAc>
      <p:stSnd>
        <p:snd r:embed="rId1" name="push.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87D37F6-F636-4830-9983-4343A6C781D0}" type="datetimeFigureOut">
              <a:rPr lang="es-ES" smtClean="0"/>
              <a:t>21/10/2012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749BB48-0B5D-4343-B69E-9902204D4B75}" type="slidenum">
              <a:rPr lang="es-ES" smtClean="0"/>
              <a:t>‹Nº›</a:t>
            </a:fld>
            <a:endParaRPr lang="es-ES"/>
          </a:p>
        </p:txBody>
      </p:sp>
    </p:spTree>
  </p:cSld>
  <p:clrMapOvr>
    <a:masterClrMapping/>
  </p:clrMapOvr>
  <p:transition>
    <p:newsflash/>
    <p:sndAc>
      <p:stSnd>
        <p:snd r:embed="rId1" name="push.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s-ES" smtClean="0"/>
              <a:t>Haga clic para modificar el estilo de título del patrón</a:t>
            </a:r>
            <a:endParaRPr lang="en-US"/>
          </a:p>
        </p:txBody>
      </p:sp>
      <p:sp>
        <p:nvSpPr>
          <p:cNvPr id="3" name="Rectangle 3"/>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4"/>
          <p:cNvSpPr>
            <a:spLocks noGrp="1"/>
          </p:cNvSpPr>
          <p:nvPr>
            <p:ph type="dt" sz="half" idx="10"/>
          </p:nvPr>
        </p:nvSpPr>
        <p:spPr/>
        <p:txBody>
          <a:bodyPr/>
          <a:lstStyle/>
          <a:p>
            <a:fld id="{C87D37F6-F636-4830-9983-4343A6C781D0}" type="datetimeFigureOut">
              <a:rPr lang="es-ES" smtClean="0"/>
              <a:t>21/10/2012</a:t>
            </a:fld>
            <a:endParaRPr lang="es-ES"/>
          </a:p>
        </p:txBody>
      </p:sp>
      <p:sp>
        <p:nvSpPr>
          <p:cNvPr id="5" name="Rectangle 5"/>
          <p:cNvSpPr>
            <a:spLocks noGrp="1"/>
          </p:cNvSpPr>
          <p:nvPr>
            <p:ph type="ftr" sz="quarter" idx="11"/>
          </p:nvPr>
        </p:nvSpPr>
        <p:spPr/>
        <p:txBody>
          <a:bodyPr/>
          <a:lstStyle/>
          <a:p>
            <a:endParaRPr lang="es-ES"/>
          </a:p>
        </p:txBody>
      </p:sp>
      <p:sp>
        <p:nvSpPr>
          <p:cNvPr id="6" name="Rectangle 6"/>
          <p:cNvSpPr>
            <a:spLocks noGrp="1"/>
          </p:cNvSpPr>
          <p:nvPr>
            <p:ph type="sldNum" sz="quarter" idx="12"/>
          </p:nvPr>
        </p:nvSpPr>
        <p:spPr/>
        <p:txBody>
          <a:bodyPr/>
          <a:lstStyle/>
          <a:p>
            <a:fld id="{8749BB48-0B5D-4343-B69E-9902204D4B75}" type="slidenum">
              <a:rPr lang="es-ES" smtClean="0"/>
              <a:t>‹Nº›</a:t>
            </a:fld>
            <a:endParaRPr lang="es-ES"/>
          </a:p>
        </p:txBody>
      </p:sp>
    </p:spTree>
  </p:cSld>
  <p:clrMapOvr>
    <a:masterClrMapping/>
  </p:clrMapOvr>
  <p:transition>
    <p:newsflash/>
    <p:sndAc>
      <p:stSnd>
        <p:snd r:embed="rId1" name="push.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8" name="Rounded Rectangle 7"/>
          <p:cNvSpPr/>
          <p:nvPr/>
        </p:nvSpPr>
        <p:spPr>
          <a:xfrm>
            <a:off x="690563" y="491696"/>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6"/>
            <a:ext cx="7589520" cy="3112843"/>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s-ES" smtClean="0"/>
              <a:t>Haga clic para modificar el estilo de título del patrón</a:t>
            </a:r>
            <a:endParaRPr lang="en-US" dirty="0"/>
          </a:p>
        </p:txBody>
      </p:sp>
      <p:sp>
        <p:nvSpPr>
          <p:cNvPr id="3" name="Rectangle 3"/>
          <p:cNvSpPr>
            <a:spLocks noGrp="1"/>
          </p:cNvSpPr>
          <p:nvPr>
            <p:ph type="body" idx="1"/>
          </p:nvPr>
        </p:nvSpPr>
        <p:spPr>
          <a:xfrm>
            <a:off x="777240" y="3948552"/>
            <a:ext cx="7589520" cy="1509712"/>
          </a:xfrm>
        </p:spPr>
        <p:txBody>
          <a:bodyPr anchor="t">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Rectangle 4"/>
          <p:cNvSpPr>
            <a:spLocks noGrp="1"/>
          </p:cNvSpPr>
          <p:nvPr>
            <p:ph type="dt" sz="half" idx="10"/>
          </p:nvPr>
        </p:nvSpPr>
        <p:spPr>
          <a:xfrm>
            <a:off x="762000" y="5958840"/>
            <a:ext cx="2133600" cy="365760"/>
          </a:xfrm>
        </p:spPr>
        <p:txBody>
          <a:bodyPr/>
          <a:lstStyle/>
          <a:p>
            <a:fld id="{C87D37F6-F636-4830-9983-4343A6C781D0}" type="datetimeFigureOut">
              <a:rPr lang="es-ES" smtClean="0"/>
              <a:t>21/10/2012</a:t>
            </a:fld>
            <a:endParaRPr lang="es-ES"/>
          </a:p>
        </p:txBody>
      </p:sp>
      <p:sp>
        <p:nvSpPr>
          <p:cNvPr id="5" name="Rectangle 5"/>
          <p:cNvSpPr>
            <a:spLocks noGrp="1"/>
          </p:cNvSpPr>
          <p:nvPr>
            <p:ph type="ftr" sz="quarter" idx="11"/>
          </p:nvPr>
        </p:nvSpPr>
        <p:spPr>
          <a:xfrm>
            <a:off x="3124200" y="5958840"/>
            <a:ext cx="2895600" cy="365760"/>
          </a:xfrm>
        </p:spPr>
        <p:txBody>
          <a:bodyPr/>
          <a:lstStyle/>
          <a:p>
            <a:endParaRPr lang="es-ES"/>
          </a:p>
        </p:txBody>
      </p:sp>
      <p:sp>
        <p:nvSpPr>
          <p:cNvPr id="6" name="Rectangle 6"/>
          <p:cNvSpPr>
            <a:spLocks noGrp="1"/>
          </p:cNvSpPr>
          <p:nvPr>
            <p:ph type="sldNum" sz="quarter" idx="12"/>
          </p:nvPr>
        </p:nvSpPr>
        <p:spPr>
          <a:xfrm>
            <a:off x="6248400" y="5958840"/>
            <a:ext cx="2133600" cy="365760"/>
          </a:xfrm>
        </p:spPr>
        <p:txBody>
          <a:bodyPr/>
          <a:lstStyle/>
          <a:p>
            <a:fld id="{8749BB48-0B5D-4343-B69E-9902204D4B75}"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transition>
    <p:newsflash/>
    <p:sndAc>
      <p:stSnd>
        <p:snd r:embed="rId1" name="push.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dt" sz="half" idx="10"/>
          </p:nvPr>
        </p:nvSpPr>
        <p:spPr/>
        <p:txBody>
          <a:bodyPr/>
          <a:lstStyle/>
          <a:p>
            <a:fld id="{C87D37F6-F636-4830-9983-4343A6C781D0}" type="datetimeFigureOut">
              <a:rPr lang="es-ES" smtClean="0"/>
              <a:t>21/10/2012</a:t>
            </a:fld>
            <a:endParaRPr lang="es-ES"/>
          </a:p>
        </p:txBody>
      </p:sp>
      <p:sp>
        <p:nvSpPr>
          <p:cNvPr id="6" name="Rectangle 5"/>
          <p:cNvSpPr>
            <a:spLocks noGrp="1"/>
          </p:cNvSpPr>
          <p:nvPr>
            <p:ph type="ftr" sz="quarter" idx="11"/>
          </p:nvPr>
        </p:nvSpPr>
        <p:spPr/>
        <p:txBody>
          <a:bodyPr/>
          <a:lstStyle/>
          <a:p>
            <a:endParaRPr lang="es-ES"/>
          </a:p>
        </p:txBody>
      </p:sp>
      <p:sp>
        <p:nvSpPr>
          <p:cNvPr id="7" name="Rectangle 6"/>
          <p:cNvSpPr>
            <a:spLocks noGrp="1"/>
          </p:cNvSpPr>
          <p:nvPr>
            <p:ph type="sldNum" sz="quarter" idx="12"/>
          </p:nvPr>
        </p:nvSpPr>
        <p:spPr/>
        <p:txBody>
          <a:bodyPr/>
          <a:lstStyle/>
          <a:p>
            <a:fld id="{8749BB48-0B5D-4343-B69E-9902204D4B75}" type="slidenum">
              <a:rPr lang="es-ES" smtClean="0"/>
              <a:t>‹Nº›</a:t>
            </a:fld>
            <a:endParaRPr lang="es-ES"/>
          </a:p>
        </p:txBody>
      </p:sp>
    </p:spTree>
  </p:cSld>
  <p:clrMapOvr>
    <a:masterClrMapping/>
  </p:clrMapOvr>
  <p:transition>
    <p:newsflash/>
    <p:sndAc>
      <p:stSnd>
        <p:snd r:embed="rId1" name="push.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s-ES" smtClean="0"/>
              <a:t>Haga clic para modificar el estilo de título del patrón</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a:spLocks noGrp="1"/>
          </p:cNvSpPr>
          <p:nvPr>
            <p:ph type="dt" sz="half" idx="10"/>
          </p:nvPr>
        </p:nvSpPr>
        <p:spPr/>
        <p:txBody>
          <a:bodyPr/>
          <a:lstStyle/>
          <a:p>
            <a:fld id="{C87D37F6-F636-4830-9983-4343A6C781D0}" type="datetimeFigureOut">
              <a:rPr lang="es-ES" smtClean="0"/>
              <a:t>21/10/2012</a:t>
            </a:fld>
            <a:endParaRPr lang="es-ES"/>
          </a:p>
        </p:txBody>
      </p:sp>
      <p:sp>
        <p:nvSpPr>
          <p:cNvPr id="8" name="Rectangle 7"/>
          <p:cNvSpPr>
            <a:spLocks noGrp="1"/>
          </p:cNvSpPr>
          <p:nvPr>
            <p:ph type="ftr" sz="quarter" idx="11"/>
          </p:nvPr>
        </p:nvSpPr>
        <p:spPr/>
        <p:txBody>
          <a:bodyPr/>
          <a:lstStyle/>
          <a:p>
            <a:endParaRPr lang="es-ES"/>
          </a:p>
        </p:txBody>
      </p:sp>
      <p:sp>
        <p:nvSpPr>
          <p:cNvPr id="9" name="Rectangle 8"/>
          <p:cNvSpPr>
            <a:spLocks noGrp="1"/>
          </p:cNvSpPr>
          <p:nvPr>
            <p:ph type="sldNum" sz="quarter" idx="12"/>
          </p:nvPr>
        </p:nvSpPr>
        <p:spPr>
          <a:xfrm>
            <a:off x="6553200" y="6214404"/>
            <a:ext cx="2133600" cy="365760"/>
          </a:xfrm>
        </p:spPr>
        <p:txBody>
          <a:bodyPr/>
          <a:lstStyle/>
          <a:p>
            <a:fld id="{8749BB48-0B5D-4343-B69E-9902204D4B75}" type="slidenum">
              <a:rPr lang="es-ES" smtClean="0"/>
              <a:t>‹Nº›</a:t>
            </a:fld>
            <a:endParaRPr lang="es-ES"/>
          </a:p>
        </p:txBody>
      </p:sp>
    </p:spTree>
  </p:cSld>
  <p:clrMapOvr>
    <a:masterClrMapping/>
  </p:clrMapOvr>
  <p:transition>
    <p:newsflash/>
    <p:sndAc>
      <p:stSnd>
        <p:snd r:embed="rId1" name="push.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s-ES" smtClean="0"/>
              <a:t>Haga clic para modificar el estilo de título del patrón</a:t>
            </a:r>
            <a:endParaRPr lang="en-US"/>
          </a:p>
        </p:txBody>
      </p:sp>
      <p:sp>
        <p:nvSpPr>
          <p:cNvPr id="3" name="Rectangle 3"/>
          <p:cNvSpPr>
            <a:spLocks noGrp="1"/>
          </p:cNvSpPr>
          <p:nvPr>
            <p:ph type="dt" sz="half" idx="10"/>
          </p:nvPr>
        </p:nvSpPr>
        <p:spPr/>
        <p:txBody>
          <a:bodyPr/>
          <a:lstStyle/>
          <a:p>
            <a:fld id="{C87D37F6-F636-4830-9983-4343A6C781D0}" type="datetimeFigureOut">
              <a:rPr lang="es-ES" smtClean="0"/>
              <a:t>21/10/2012</a:t>
            </a:fld>
            <a:endParaRPr lang="es-ES"/>
          </a:p>
        </p:txBody>
      </p:sp>
      <p:sp>
        <p:nvSpPr>
          <p:cNvPr id="4" name="Rectangle 4"/>
          <p:cNvSpPr>
            <a:spLocks noGrp="1"/>
          </p:cNvSpPr>
          <p:nvPr>
            <p:ph type="ftr" sz="quarter" idx="11"/>
          </p:nvPr>
        </p:nvSpPr>
        <p:spPr/>
        <p:txBody>
          <a:bodyPr/>
          <a:lstStyle/>
          <a:p>
            <a:endParaRPr lang="es-ES"/>
          </a:p>
        </p:txBody>
      </p:sp>
      <p:sp>
        <p:nvSpPr>
          <p:cNvPr id="5" name="Rectangle 5"/>
          <p:cNvSpPr>
            <a:spLocks noGrp="1"/>
          </p:cNvSpPr>
          <p:nvPr>
            <p:ph type="sldNum" sz="quarter" idx="12"/>
          </p:nvPr>
        </p:nvSpPr>
        <p:spPr/>
        <p:txBody>
          <a:bodyPr/>
          <a:lstStyle/>
          <a:p>
            <a:fld id="{8749BB48-0B5D-4343-B69E-9902204D4B75}" type="slidenum">
              <a:rPr lang="es-ES" smtClean="0"/>
              <a:t>‹Nº›</a:t>
            </a:fld>
            <a:endParaRPr lang="es-ES"/>
          </a:p>
        </p:txBody>
      </p:sp>
    </p:spTree>
  </p:cSld>
  <p:clrMapOvr>
    <a:masterClrMapping/>
  </p:clrMapOvr>
  <p:transition>
    <p:newsflash/>
    <p:sndAc>
      <p:stSnd>
        <p:snd r:embed="rId1" name="push.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C87D37F6-F636-4830-9983-4343A6C781D0}" type="datetimeFigureOut">
              <a:rPr lang="es-ES" smtClean="0"/>
              <a:t>21/10/2012</a:t>
            </a:fld>
            <a:endParaRPr lang="es-ES"/>
          </a:p>
        </p:txBody>
      </p:sp>
      <p:sp>
        <p:nvSpPr>
          <p:cNvPr id="3" name="Rectangle 3"/>
          <p:cNvSpPr>
            <a:spLocks noGrp="1"/>
          </p:cNvSpPr>
          <p:nvPr>
            <p:ph type="ftr" sz="quarter" idx="11"/>
          </p:nvPr>
        </p:nvSpPr>
        <p:spPr/>
        <p:txBody>
          <a:bodyPr/>
          <a:lstStyle/>
          <a:p>
            <a:endParaRPr lang="es-ES"/>
          </a:p>
        </p:txBody>
      </p:sp>
      <p:sp>
        <p:nvSpPr>
          <p:cNvPr id="4" name="Rectangle 4"/>
          <p:cNvSpPr>
            <a:spLocks noGrp="1"/>
          </p:cNvSpPr>
          <p:nvPr>
            <p:ph type="sldNum" sz="quarter" idx="12"/>
          </p:nvPr>
        </p:nvSpPr>
        <p:spPr/>
        <p:txBody>
          <a:bodyPr/>
          <a:lstStyle/>
          <a:p>
            <a:fld id="{8749BB48-0B5D-4343-B69E-9902204D4B75}" type="slidenum">
              <a:rPr lang="es-ES" smtClean="0"/>
              <a:t>‹Nº›</a:t>
            </a:fld>
            <a:endParaRPr lang="es-ES"/>
          </a:p>
        </p:txBody>
      </p:sp>
    </p:spTree>
  </p:cSld>
  <p:clrMapOvr>
    <a:masterClrMapping/>
  </p:clrMapOvr>
  <p:transition>
    <p:newsflash/>
    <p:sndAc>
      <p:stSnd>
        <p:snd r:embed="rId1" name="push.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es-ES" smtClean="0"/>
              <a:t>Haga clic para modificar el estilo de título del patrón</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p:cNvSpPr>
          <p:nvPr>
            <p:ph type="dt" sz="half" idx="10"/>
          </p:nvPr>
        </p:nvSpPr>
        <p:spPr/>
        <p:txBody>
          <a:bodyPr/>
          <a:lstStyle/>
          <a:p>
            <a:fld id="{C87D37F6-F636-4830-9983-4343A6C781D0}" type="datetimeFigureOut">
              <a:rPr lang="es-ES" smtClean="0"/>
              <a:t>21/10/2012</a:t>
            </a:fld>
            <a:endParaRPr lang="es-ES"/>
          </a:p>
        </p:txBody>
      </p:sp>
      <p:sp>
        <p:nvSpPr>
          <p:cNvPr id="6" name="Rectangle 5"/>
          <p:cNvSpPr>
            <a:spLocks noGrp="1"/>
          </p:cNvSpPr>
          <p:nvPr>
            <p:ph type="ftr" sz="quarter" idx="11"/>
          </p:nvPr>
        </p:nvSpPr>
        <p:spPr/>
        <p:txBody>
          <a:bodyPr/>
          <a:lstStyle/>
          <a:p>
            <a:endParaRPr lang="es-ES"/>
          </a:p>
        </p:txBody>
      </p:sp>
      <p:sp>
        <p:nvSpPr>
          <p:cNvPr id="7" name="Rectangle 6"/>
          <p:cNvSpPr>
            <a:spLocks noGrp="1"/>
          </p:cNvSpPr>
          <p:nvPr>
            <p:ph type="sldNum" sz="quarter" idx="12"/>
          </p:nvPr>
        </p:nvSpPr>
        <p:spPr>
          <a:xfrm>
            <a:off x="6553200" y="6214404"/>
            <a:ext cx="2133600" cy="365760"/>
          </a:xfrm>
        </p:spPr>
        <p:txBody>
          <a:bodyPr/>
          <a:lstStyle/>
          <a:p>
            <a:fld id="{8749BB48-0B5D-4343-B69E-9902204D4B75}" type="slidenum">
              <a:rPr lang="es-ES" smtClean="0"/>
              <a:t>‹Nº›</a:t>
            </a:fld>
            <a:endParaRPr lang="es-ES"/>
          </a:p>
        </p:txBody>
      </p:sp>
    </p:spTree>
  </p:cSld>
  <p:clrMapOvr>
    <a:masterClrMapping/>
  </p:clrMapOvr>
  <p:transition>
    <p:newsflash/>
    <p:sndAc>
      <p:stSnd>
        <p:snd r:embed="rId1" name="push.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ounded Rectangle 7"/>
          <p:cNvSpPr/>
          <p:nvPr/>
        </p:nvSpPr>
        <p:spPr>
          <a:xfrm>
            <a:off x="4740812"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es-ES" smtClean="0"/>
              <a:t>Haga clic para modificar el estilo de título del patrón</a:t>
            </a:r>
            <a:endParaRPr lang="en-US" dirty="0"/>
          </a:p>
        </p:txBody>
      </p:sp>
      <p:sp>
        <p:nvSpPr>
          <p:cNvPr id="3" name="Rectangle 3"/>
          <p:cNvSpPr>
            <a:spLocks noGrp="1"/>
          </p:cNvSpPr>
          <p:nvPr>
            <p:ph type="pic" idx="1"/>
          </p:nvPr>
        </p:nvSpPr>
        <p:spPr>
          <a:xfrm>
            <a:off x="527537" y="821202"/>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es-ES" sz="2000" smtClean="0"/>
              <a:t>Haga clic en el icono para agregar una imagen</a:t>
            </a:r>
            <a:endParaRPr lang="en-US" sz="2000" dirty="0"/>
          </a:p>
        </p:txBody>
      </p:sp>
      <p:sp>
        <p:nvSpPr>
          <p:cNvPr id="4" name="Rectangle 4"/>
          <p:cNvSpPr>
            <a:spLocks noGrp="1"/>
          </p:cNvSpPr>
          <p:nvPr>
            <p:ph type="body" sz="half" idx="2"/>
          </p:nvPr>
        </p:nvSpPr>
        <p:spPr>
          <a:xfrm>
            <a:off x="5277728" y="1600200"/>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s-ES" smtClean="0"/>
              <a:t>Haga clic para modificar el estilo de texto del patrón</a:t>
            </a:r>
          </a:p>
        </p:txBody>
      </p:sp>
      <p:sp>
        <p:nvSpPr>
          <p:cNvPr id="5" name="Rectangle 5"/>
          <p:cNvSpPr>
            <a:spLocks noGrp="1"/>
          </p:cNvSpPr>
          <p:nvPr>
            <p:ph type="dt" sz="half" idx="10"/>
          </p:nvPr>
        </p:nvSpPr>
        <p:spPr/>
        <p:txBody>
          <a:bodyPr/>
          <a:lstStyle/>
          <a:p>
            <a:fld id="{C87D37F6-F636-4830-9983-4343A6C781D0}" type="datetimeFigureOut">
              <a:rPr lang="es-ES" smtClean="0"/>
              <a:t>21/10/2012</a:t>
            </a:fld>
            <a:endParaRPr lang="es-ES"/>
          </a:p>
        </p:txBody>
      </p:sp>
      <p:sp>
        <p:nvSpPr>
          <p:cNvPr id="6" name="Rectangle 6"/>
          <p:cNvSpPr>
            <a:spLocks noGrp="1"/>
          </p:cNvSpPr>
          <p:nvPr>
            <p:ph type="ftr" sz="quarter" idx="11"/>
          </p:nvPr>
        </p:nvSpPr>
        <p:spPr/>
        <p:txBody>
          <a:bodyPr/>
          <a:lstStyle/>
          <a:p>
            <a:endParaRPr lang="es-ES"/>
          </a:p>
        </p:txBody>
      </p:sp>
      <p:sp>
        <p:nvSpPr>
          <p:cNvPr id="7" name="Rectangle 7"/>
          <p:cNvSpPr>
            <a:spLocks noGrp="1"/>
          </p:cNvSpPr>
          <p:nvPr>
            <p:ph type="sldNum" sz="quarter" idx="12"/>
          </p:nvPr>
        </p:nvSpPr>
        <p:spPr/>
        <p:txBody>
          <a:bodyPr/>
          <a:lstStyle/>
          <a:p>
            <a:fld id="{8749BB48-0B5D-4343-B69E-9902204D4B75}" type="slidenum">
              <a:rPr lang="es-ES" smtClean="0"/>
              <a:t>‹Nº›</a:t>
            </a:fld>
            <a:endParaRPr lang="es-ES"/>
          </a:p>
        </p:txBody>
      </p:sp>
    </p:spTree>
  </p:cSld>
  <p:clrMapOvr>
    <a:masterClrMapping/>
  </p:clrMapOvr>
  <p:transition>
    <p:newsflash/>
    <p:sndAc>
      <p:stSnd>
        <p:snd r:embed="rId1" name="push.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ounded Rectangle 8"/>
          <p:cNvSpPr/>
          <p:nvPr/>
        </p:nvSpPr>
        <p:spPr>
          <a:xfrm>
            <a:off x="342900" y="228600"/>
            <a:ext cx="8458200" cy="64008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odyPr>
          <a:lstStyle/>
          <a:p>
            <a:r>
              <a:rPr lang="es-ES" smtClean="0"/>
              <a:t>Haga clic para modificar el estilo de título del patrón</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mn-lt"/>
                <a:ea typeface="+mn-lt"/>
                <a:cs typeface="+mn-lt"/>
              </a:defRPr>
            </a:lvl1pPr>
          </a:lstStyle>
          <a:p>
            <a:fld id="{C87D37F6-F636-4830-9983-4343A6C781D0}" type="datetimeFigureOut">
              <a:rPr lang="es-ES" smtClean="0"/>
              <a:t>21/10/2012</a:t>
            </a:fld>
            <a:endParaRPr lang="es-ES"/>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mn-lt"/>
                <a:ea typeface="+mn-lt"/>
                <a:cs typeface="+mn-lt"/>
              </a:defRPr>
            </a:lvl1pPr>
          </a:lstStyle>
          <a:p>
            <a:endParaRPr lang="es-ES"/>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mn-lt"/>
                <a:ea typeface="+mn-lt"/>
                <a:cs typeface="+mn-lt"/>
              </a:defRPr>
            </a:lvl1pPr>
          </a:lstStyle>
          <a:p>
            <a:fld id="{8749BB48-0B5D-4343-B69E-9902204D4B75}"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newsflash/>
    <p:sndAc>
      <p:stSnd>
        <p:snd r:embed="rId13" name="push.wav"/>
      </p:stSnd>
    </p:sndAc>
  </p:transition>
  <p:txStyles>
    <p:titleStyle>
      <a:defPPr>
        <a:defRPr sz="4400">
          <a:solidFill>
            <a:schemeClr val="tx2">
              <a:shade val="80000"/>
              <a:satMod val="150000"/>
            </a:schemeClr>
          </a:solidFill>
          <a:latin typeface="+mj-lt"/>
          <a:ea typeface="+mj-ea"/>
          <a:cs typeface="+mj-cs"/>
        </a:defRPr>
      </a:defPPr>
      <a:lvl1pPr algn="ctr" eaLnBrk="1" hangingPunct="1">
        <a:buNone/>
        <a:defRPr lang="en-US" sz="53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758952" indent="-228600" algn="l" eaLnBrk="1" hangingPunct="1">
        <a:buClr>
          <a:schemeClr val="accent2"/>
        </a:buClr>
        <a:buFont typeface="Wingdings 2" pitchFamily="18" charset="2"/>
        <a:buChar char=""/>
        <a:defRPr sz="2200">
          <a:solidFill>
            <a:schemeClr val="tx1"/>
          </a:solidFill>
          <a:latin typeface="+mn-lt"/>
          <a:ea typeface="+mn-lt"/>
          <a:cs typeface="+mn-lt"/>
        </a:defRPr>
      </a:lvl2pPr>
      <a:lvl3pPr marL="1033272" indent="-228600" algn="l" eaLnBrk="1" hangingPunct="1">
        <a:buClr>
          <a:schemeClr val="accent3"/>
        </a:buClr>
        <a:buFont typeface="Wingdings 2" pitchFamily="18" charset="2"/>
        <a:buChar char=""/>
        <a:defRPr sz="2000">
          <a:solidFill>
            <a:schemeClr val="tx1"/>
          </a:solidFill>
          <a:latin typeface="+mn-lt"/>
          <a:ea typeface="+mn-lt"/>
          <a:cs typeface="+mn-lt"/>
        </a:defRPr>
      </a:lvl3pPr>
      <a:lvl4pPr marL="1298448" indent="-228600" algn="l" eaLnBrk="1" hangingPunct="1">
        <a:buClr>
          <a:schemeClr val="accent4"/>
        </a:buClr>
        <a:buFont typeface="Wingdings 2" pitchFamily="18" charset="2"/>
        <a:buChar char=""/>
        <a:defRPr sz="1800">
          <a:solidFill>
            <a:schemeClr val="tx1"/>
          </a:solidFill>
          <a:latin typeface="+mn-lt"/>
          <a:ea typeface="+mn-lt"/>
          <a:cs typeface="+mn-lt"/>
        </a:defRPr>
      </a:lvl4pPr>
      <a:lvl5pPr marL="1554480" indent="-228600" algn="l" eaLnBrk="1" hangingPunct="1">
        <a:buClr>
          <a:schemeClr val="accent5"/>
        </a:buClr>
        <a:buFont typeface="Wingdings 2" pitchFamily="18" charset="2"/>
        <a:buChar char=""/>
        <a:defRPr sz="1800">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828676" y="1340768"/>
            <a:ext cx="7772400" cy="2592288"/>
          </a:xfrm>
        </p:spPr>
        <p:txBody>
          <a:bodyPr/>
          <a:lstStyle/>
          <a:p>
            <a:r>
              <a:rPr lang="es-PE" sz="4800" dirty="0" smtClean="0">
                <a:ln>
                  <a:noFill/>
                </a:ln>
                <a:solidFill>
                  <a:schemeClr val="tx1"/>
                </a:solidFill>
                <a:effectLst>
                  <a:outerShdw blurRad="38100" dist="38100" dir="2700000" algn="tl">
                    <a:srgbClr val="000000">
                      <a:alpha val="43137"/>
                    </a:srgbClr>
                  </a:outerShdw>
                </a:effectLst>
              </a:rPr>
              <a:t>                                       </a:t>
            </a:r>
            <a:r>
              <a:rPr lang="es-ES" sz="4800" dirty="0" smtClean="0">
                <a:ln>
                  <a:noFill/>
                </a:ln>
                <a:solidFill>
                  <a:schemeClr val="tx1"/>
                </a:solidFill>
                <a:effectLst>
                  <a:outerShdw blurRad="38100" dist="38100" dir="2700000" algn="tl">
                    <a:srgbClr val="000000">
                      <a:alpha val="43137"/>
                    </a:srgbClr>
                  </a:outerShdw>
                </a:effectLst>
              </a:rPr>
              <a:t/>
            </a:r>
            <a:br>
              <a:rPr lang="es-ES" sz="4800" dirty="0" smtClean="0">
                <a:ln>
                  <a:noFill/>
                </a:ln>
                <a:solidFill>
                  <a:schemeClr val="tx1"/>
                </a:solidFill>
                <a:effectLst>
                  <a:outerShdw blurRad="38100" dist="38100" dir="2700000" algn="tl">
                    <a:srgbClr val="000000">
                      <a:alpha val="43137"/>
                    </a:srgbClr>
                  </a:outerShdw>
                </a:effectLst>
              </a:rPr>
            </a:br>
            <a:r>
              <a:rPr lang="es-ES_tradnl" sz="2800" dirty="0" smtClean="0">
                <a:solidFill>
                  <a:schemeClr val="tx1"/>
                </a:solidFill>
              </a:rPr>
              <a:t>CLIMA SOCIAL FAMILIAR Y AUTOESTIMA EN JÓVENES CON NECESIDADES EDUCATIVAS ESPECIALES VISUALES</a:t>
            </a:r>
            <a:r>
              <a:rPr lang="es-ES" sz="2800" dirty="0" smtClean="0">
                <a:solidFill>
                  <a:schemeClr val="tx1"/>
                </a:solidFill>
              </a:rPr>
              <a:t/>
            </a:r>
            <a:br>
              <a:rPr lang="es-ES" sz="2800" dirty="0" smtClean="0">
                <a:solidFill>
                  <a:schemeClr val="tx1"/>
                </a:solidFill>
              </a:rPr>
            </a:br>
            <a:r>
              <a:rPr lang="es-ES" sz="2800" dirty="0" smtClean="0">
                <a:solidFill>
                  <a:schemeClr val="tx1"/>
                </a:solidFill>
              </a:rPr>
              <a:t/>
            </a:r>
            <a:br>
              <a:rPr lang="es-ES" sz="2800" dirty="0" smtClean="0">
                <a:solidFill>
                  <a:schemeClr val="tx1"/>
                </a:solidFill>
              </a:rPr>
            </a:br>
            <a:endParaRPr lang="es-ES" sz="4800" dirty="0">
              <a:solidFill>
                <a:schemeClr val="tx1"/>
              </a:solidFill>
            </a:endParaRPr>
          </a:p>
        </p:txBody>
      </p:sp>
      <p:sp>
        <p:nvSpPr>
          <p:cNvPr id="7" name="2 Subtítulo"/>
          <p:cNvSpPr>
            <a:spLocks noGrp="1"/>
          </p:cNvSpPr>
          <p:nvPr>
            <p:ph type="subTitle" idx="1"/>
          </p:nvPr>
        </p:nvSpPr>
        <p:spPr>
          <a:xfrm>
            <a:off x="2857488" y="4005064"/>
            <a:ext cx="5629292" cy="864096"/>
          </a:xfrm>
          <a:solidFill>
            <a:schemeClr val="bg1"/>
          </a:solidFill>
        </p:spPr>
        <p:txBody>
          <a:bodyPr>
            <a:normAutofit fontScale="25000" lnSpcReduction="20000"/>
          </a:bodyPr>
          <a:lstStyle/>
          <a:p>
            <a:pPr algn="r"/>
            <a:endParaRPr lang="es-PE" sz="1800" dirty="0" smtClean="0">
              <a:ln w="12700">
                <a:solidFill>
                  <a:schemeClr val="tx2">
                    <a:satMod val="155000"/>
                  </a:schemeClr>
                </a:solidFill>
                <a:prstDash val="solid"/>
              </a:ln>
            </a:endParaRPr>
          </a:p>
          <a:p>
            <a:pPr algn="r"/>
            <a:endParaRPr lang="es-PE" sz="6400" b="1" dirty="0" smtClean="0">
              <a:ln w="12700">
                <a:solidFill>
                  <a:schemeClr val="tx2">
                    <a:satMod val="155000"/>
                  </a:schemeClr>
                </a:solidFill>
                <a:prstDash val="solid"/>
              </a:ln>
              <a:solidFill>
                <a:schemeClr val="accent6">
                  <a:lumMod val="75000"/>
                </a:schemeClr>
              </a:solidFill>
              <a:effectLst>
                <a:outerShdw blurRad="38100" dist="38100" dir="2700000" algn="tl">
                  <a:srgbClr val="000000">
                    <a:alpha val="43137"/>
                  </a:srgbClr>
                </a:outerShdw>
              </a:effectLst>
            </a:endParaRPr>
          </a:p>
          <a:p>
            <a:pPr algn="r"/>
            <a:endParaRPr lang="es-PE" sz="6400" b="1" dirty="0" smtClean="0">
              <a:ln w="12700">
                <a:solidFill>
                  <a:schemeClr val="tx2">
                    <a:satMod val="155000"/>
                  </a:schemeClr>
                </a:solidFill>
                <a:prstDash val="solid"/>
              </a:ln>
              <a:solidFill>
                <a:schemeClr val="accent6">
                  <a:lumMod val="75000"/>
                </a:schemeClr>
              </a:solidFill>
              <a:effectLst>
                <a:outerShdw blurRad="38100" dist="38100" dir="2700000" algn="tl">
                  <a:srgbClr val="000000">
                    <a:alpha val="43137"/>
                  </a:srgbClr>
                </a:outerShdw>
              </a:effectLst>
            </a:endParaRPr>
          </a:p>
          <a:p>
            <a:pPr algn="r"/>
            <a:endParaRPr lang="es-PE" sz="6400" b="1" dirty="0" smtClean="0">
              <a:ln w="12700">
                <a:solidFill>
                  <a:schemeClr val="tx2">
                    <a:satMod val="155000"/>
                  </a:schemeClr>
                </a:solidFill>
                <a:prstDash val="solid"/>
              </a:ln>
              <a:solidFill>
                <a:schemeClr val="accent6">
                  <a:lumMod val="75000"/>
                </a:schemeClr>
              </a:solidFill>
              <a:effectLst>
                <a:outerShdw blurRad="38100" dist="38100" dir="2700000" algn="tl">
                  <a:srgbClr val="000000">
                    <a:alpha val="43137"/>
                  </a:srgbClr>
                </a:outerShdw>
              </a:effectLst>
            </a:endParaRPr>
          </a:p>
          <a:p>
            <a:pPr algn="r"/>
            <a:endParaRPr lang="es-PE" sz="6400" b="1" dirty="0" smtClean="0">
              <a:ln w="12700">
                <a:solidFill>
                  <a:schemeClr val="tx2">
                    <a:satMod val="155000"/>
                  </a:schemeClr>
                </a:solidFill>
                <a:prstDash val="solid"/>
              </a:ln>
              <a:solidFill>
                <a:schemeClr val="accent6">
                  <a:lumMod val="75000"/>
                </a:schemeClr>
              </a:solidFill>
              <a:effectLst>
                <a:outerShdw blurRad="38100" dist="38100" dir="2700000" algn="tl">
                  <a:srgbClr val="000000">
                    <a:alpha val="43137"/>
                  </a:srgbClr>
                </a:outerShdw>
              </a:effectLst>
            </a:endParaRPr>
          </a:p>
          <a:p>
            <a:pPr algn="just"/>
            <a:endParaRPr lang="es-ES" sz="5600" dirty="0" smtClean="0">
              <a:ln w="12700">
                <a:solidFill>
                  <a:schemeClr val="tx2">
                    <a:satMod val="155000"/>
                  </a:schemeClr>
                </a:solidFill>
                <a:prstDash val="solid"/>
              </a:ln>
            </a:endParaRPr>
          </a:p>
          <a:p>
            <a:pPr algn="just"/>
            <a:r>
              <a:rPr lang="es-ES_tradnl" sz="5600" b="1" dirty="0" smtClean="0"/>
              <a:t> KATHERYN MIRLEY NATALY GAMARRA AZABACHE </a:t>
            </a:r>
          </a:p>
          <a:p>
            <a:pPr algn="just"/>
            <a:r>
              <a:rPr lang="es-ES_tradnl" sz="5600" b="1" dirty="0"/>
              <a:t> </a:t>
            </a:r>
            <a:r>
              <a:rPr lang="es-ES_tradnl" sz="5600" b="1" dirty="0" smtClean="0"/>
              <a:t>                                LIC. PSICOLOGÍA </a:t>
            </a:r>
            <a:endParaRPr lang="es-ES" sz="5600" dirty="0" smtClean="0"/>
          </a:p>
          <a:p>
            <a:endPar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1 Título"/>
          <p:cNvSpPr txBox="1">
            <a:spLocks/>
          </p:cNvSpPr>
          <p:nvPr/>
        </p:nvSpPr>
        <p:spPr bwMode="auto">
          <a:xfrm>
            <a:off x="2571736" y="5143512"/>
            <a:ext cx="4286280" cy="12557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s-PE" sz="2400" b="1" dirty="0">
                <a:effectLst>
                  <a:outerShdw blurRad="38100" dist="38100" dir="2700000" algn="tl">
                    <a:srgbClr val="000000">
                      <a:alpha val="43137"/>
                    </a:srgbClr>
                  </a:outerShdw>
                </a:effectLst>
              </a:rPr>
              <a:t>TRUJILLO – PERÚ</a:t>
            </a:r>
            <a:endParaRPr lang="es-ES" sz="2400" b="1" dirty="0">
              <a:effectLst>
                <a:outerShdw blurRad="38100" dist="38100" dir="2700000" algn="tl">
                  <a:srgbClr val="000000">
                    <a:alpha val="43137"/>
                  </a:srgbClr>
                </a:outerShdw>
              </a:effectLst>
            </a:endParaRPr>
          </a:p>
          <a:p>
            <a:pPr algn="ctr"/>
            <a:r>
              <a:rPr lang="es-PE" sz="2400" b="1" dirty="0" smtClean="0">
                <a:effectLst>
                  <a:outerShdw blurRad="38100" dist="38100" dir="2700000" algn="tl">
                    <a:srgbClr val="000000">
                      <a:alpha val="43137"/>
                    </a:srgbClr>
                  </a:outerShdw>
                </a:effectLst>
              </a:rPr>
              <a:t>2012</a:t>
            </a:r>
            <a:r>
              <a:rPr lang="es-ES" sz="2400" b="1" dirty="0" smtClean="0">
                <a:effectLst>
                  <a:outerShdw blurRad="38100" dist="38100" dir="2700000" algn="tl">
                    <a:srgbClr val="000000">
                      <a:alpha val="43137"/>
                    </a:srgbClr>
                  </a:outerShdw>
                </a:effectLst>
              </a:rPr>
              <a:t> </a:t>
            </a:r>
            <a:r>
              <a:rPr kumimoji="0" lang="es-ES" sz="2400" b="0" i="0" u="none" strike="noStrike" kern="0" cap="none" spc="0" normalizeH="0" baseline="0" noProof="0" dirty="0" smtClean="0">
                <a:ln>
                  <a:noFill/>
                </a:ln>
                <a:solidFill>
                  <a:schemeClr val="tx2"/>
                </a:solidFill>
                <a:effectLst/>
                <a:uLnTx/>
                <a:uFillTx/>
                <a:latin typeface="+mj-lt"/>
                <a:ea typeface="+mj-ea"/>
                <a:cs typeface="+mj-cs"/>
              </a:rPr>
              <a:t/>
            </a:r>
            <a:br>
              <a:rPr kumimoji="0" lang="es-ES" sz="2400" b="0" i="0" u="none" strike="noStrike" kern="0" cap="none" spc="0" normalizeH="0" baseline="0" noProof="0" dirty="0" smtClean="0">
                <a:ln>
                  <a:noFill/>
                </a:ln>
                <a:solidFill>
                  <a:schemeClr val="tx2"/>
                </a:solidFill>
                <a:effectLst/>
                <a:uLnTx/>
                <a:uFillTx/>
                <a:latin typeface="+mj-lt"/>
                <a:ea typeface="+mj-ea"/>
                <a:cs typeface="+mj-cs"/>
              </a:rPr>
            </a:br>
            <a:endParaRPr kumimoji="0" lang="es-ES"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newsflash/>
    <p:sndAc>
      <p:stSnd>
        <p:snd r:embed="rId2" name="push.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57620" y="1785926"/>
            <a:ext cx="4471990" cy="3929090"/>
          </a:xfrm>
          <a:ln w="38100">
            <a:solidFill>
              <a:schemeClr val="accent6"/>
            </a:solidFill>
          </a:ln>
        </p:spPr>
        <p:txBody>
          <a:bodyPr>
            <a:normAutofit/>
          </a:bodyPr>
          <a:lstStyle/>
          <a:p>
            <a:pPr algn="just"/>
            <a:r>
              <a:rPr lang="es-ES" sz="2400" dirty="0" smtClean="0"/>
              <a:t>La población está dada por jóvenes con Necesidades Educativas Especiales Visuales, cuyas edades oscilan entre 18 a 25 años pertenecientes al CEBE Tulio Herrera León, los cuales  constituyen un total de 32 alumnos.  </a:t>
            </a:r>
          </a:p>
        </p:txBody>
      </p:sp>
      <p:sp>
        <p:nvSpPr>
          <p:cNvPr id="4" name="1 Título"/>
          <p:cNvSpPr>
            <a:spLocks noGrp="1"/>
          </p:cNvSpPr>
          <p:nvPr>
            <p:ph type="title"/>
          </p:nvPr>
        </p:nvSpPr>
        <p:spPr>
          <a:xfrm>
            <a:off x="285720" y="571480"/>
            <a:ext cx="4857784" cy="714380"/>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POBLACIÓN</a:t>
            </a:r>
            <a:endParaRPr lang="es-ES" sz="40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Flecha doblada hacia arriba"/>
          <p:cNvSpPr/>
          <p:nvPr/>
        </p:nvSpPr>
        <p:spPr>
          <a:xfrm rot="5400000">
            <a:off x="1142976" y="1857364"/>
            <a:ext cx="2643206" cy="2071702"/>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27375777"/>
      </p:ext>
    </p:extLst>
  </p:cSld>
  <p:clrMapOvr>
    <a:masterClrMapping/>
  </p:clrMapOvr>
  <p:transition>
    <p:newsflash/>
    <p:sndAc>
      <p:stSnd>
        <p:snd r:embed="rId2" name="push.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71604" y="1600200"/>
            <a:ext cx="7115196" cy="4525963"/>
          </a:xfrm>
        </p:spPr>
        <p:txBody>
          <a:bodyPr>
            <a:normAutofit fontScale="85000" lnSpcReduction="20000"/>
          </a:bodyPr>
          <a:lstStyle/>
          <a:p>
            <a:pPr lvl="0" algn="just"/>
            <a:r>
              <a:rPr lang="x-none" b="1" smtClean="0"/>
              <a:t>Muestreo No probabilístico: </a:t>
            </a:r>
            <a:r>
              <a:rPr lang="x-none" smtClean="0"/>
              <a:t>En este tipo de muestreo el proceso de selección es subjetivo ya que depende de la voluntad y criterio del investigador. El muestreo no probabilístico engloba los siguientes subtipos, según la clasificación de CICADE (2004 s.p.).</a:t>
            </a:r>
            <a:endParaRPr lang="es-ES" dirty="0" smtClean="0"/>
          </a:p>
          <a:p>
            <a:pPr algn="just">
              <a:buNone/>
            </a:pPr>
            <a:endParaRPr lang="es-ES" dirty="0" smtClean="0"/>
          </a:p>
          <a:p>
            <a:pPr lvl="0" algn="just"/>
            <a:r>
              <a:rPr lang="x-none" b="1" smtClean="0"/>
              <a:t>Muestreo de tipo intencional:</a:t>
            </a:r>
            <a:r>
              <a:rPr lang="x-none" smtClean="0"/>
              <a:t> La  selección de la muestra se da en base a una opinión o intención particular del investigador y por lo tanto la evaluación de la representatividad es subjetiva.(Sánchez &amp; Reyes  2006 p. 100)</a:t>
            </a:r>
            <a:endParaRPr lang="es-ES" dirty="0" smtClean="0"/>
          </a:p>
          <a:p>
            <a:pPr algn="just">
              <a:buNone/>
            </a:pPr>
            <a:endParaRPr lang="es-ES" dirty="0" smtClean="0"/>
          </a:p>
          <a:p>
            <a:pPr algn="just"/>
            <a:endParaRPr lang="es-ES" dirty="0"/>
          </a:p>
        </p:txBody>
      </p:sp>
      <p:sp>
        <p:nvSpPr>
          <p:cNvPr id="4" name="1 Título"/>
          <p:cNvSpPr>
            <a:spLocks noGrp="1"/>
          </p:cNvSpPr>
          <p:nvPr>
            <p:ph type="title"/>
          </p:nvPr>
        </p:nvSpPr>
        <p:spPr>
          <a:xfrm>
            <a:off x="357158" y="571480"/>
            <a:ext cx="4071966" cy="65403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l"/>
            <a:r>
              <a:rPr lang="es-E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MUESTRA</a:t>
            </a:r>
            <a:endParaRPr lang="es-ES"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5" name="4 Flecha derecha"/>
          <p:cNvSpPr/>
          <p:nvPr/>
        </p:nvSpPr>
        <p:spPr>
          <a:xfrm>
            <a:off x="642910" y="1571612"/>
            <a:ext cx="1071570" cy="7858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p:cNvSpPr/>
          <p:nvPr/>
        </p:nvSpPr>
        <p:spPr>
          <a:xfrm>
            <a:off x="714348" y="4071942"/>
            <a:ext cx="1071570" cy="7858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2635158"/>
      </p:ext>
    </p:extLst>
  </p:cSld>
  <p:clrMapOvr>
    <a:masterClrMapping/>
  </p:clrMapOvr>
  <p:transition>
    <p:newsflash/>
    <p:sndAc>
      <p:stSnd>
        <p:snd r:embed="rId2" name="push.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7158" y="2285992"/>
            <a:ext cx="4071966" cy="65403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l"/>
            <a:r>
              <a:rPr lang="es-E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MUESTRA</a:t>
            </a:r>
            <a:endParaRPr lang="es-ES"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18434" name="Picture 2"/>
          <p:cNvPicPr>
            <a:picLocks noChangeAspect="1" noChangeArrowheads="1"/>
          </p:cNvPicPr>
          <p:nvPr/>
        </p:nvPicPr>
        <p:blipFill>
          <a:blip r:embed="rId3"/>
          <a:srcRect l="21972" t="26367" r="40674" b="9179"/>
          <a:stretch>
            <a:fillRect/>
          </a:stretch>
        </p:blipFill>
        <p:spPr bwMode="auto">
          <a:xfrm>
            <a:off x="4000496" y="571480"/>
            <a:ext cx="4357718" cy="5715040"/>
          </a:xfrm>
          <a:prstGeom prst="rect">
            <a:avLst/>
          </a:prstGeom>
          <a:noFill/>
          <a:ln w="9525">
            <a:solidFill>
              <a:schemeClr val="accent6"/>
            </a:solidFill>
            <a:miter lim="800000"/>
            <a:headEnd/>
            <a:tailEnd/>
          </a:ln>
          <a:effectLst/>
        </p:spPr>
      </p:pic>
      <p:sp>
        <p:nvSpPr>
          <p:cNvPr id="6" name="5 Flecha derecha"/>
          <p:cNvSpPr/>
          <p:nvPr/>
        </p:nvSpPr>
        <p:spPr>
          <a:xfrm>
            <a:off x="1928794" y="3500438"/>
            <a:ext cx="2571768" cy="11430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81258568"/>
      </p:ext>
    </p:extLst>
  </p:cSld>
  <p:clrMapOvr>
    <a:masterClrMapping/>
  </p:clrMapOvr>
  <p:transition>
    <p:newsflash/>
    <p:sndAc>
      <p:stSnd>
        <p:snd r:embed="rId2" name="push.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14678" y="1714488"/>
            <a:ext cx="5114932" cy="4525963"/>
          </a:xfrm>
          <a:ln w="38100">
            <a:solidFill>
              <a:schemeClr val="accent6"/>
            </a:solidFill>
          </a:ln>
        </p:spPr>
        <p:txBody>
          <a:bodyPr>
            <a:normAutofit fontScale="92500" lnSpcReduction="10000"/>
          </a:bodyPr>
          <a:lstStyle/>
          <a:p>
            <a:pPr algn="just"/>
            <a:r>
              <a:rPr lang="es-ES" dirty="0" smtClean="0"/>
              <a:t>La presente investigación es de carácter Sustantiva. Este tipo de investigación se orienta a describir, explicar, predecir o retroceder la realidad, con se va en la búsqueda de los principios y leyes generales que permite organizar una teoría científica. (Sánchez &amp; Reyes, 2006, p.84)</a:t>
            </a:r>
          </a:p>
        </p:txBody>
      </p:sp>
      <p:sp>
        <p:nvSpPr>
          <p:cNvPr id="4" name="1 Título"/>
          <p:cNvSpPr>
            <a:spLocks noGrp="1"/>
          </p:cNvSpPr>
          <p:nvPr>
            <p:ph type="title"/>
          </p:nvPr>
        </p:nvSpPr>
        <p:spPr>
          <a:xfrm>
            <a:off x="357158" y="500042"/>
            <a:ext cx="6858048" cy="714380"/>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TIPO DE INVESTIGACIÓN</a:t>
            </a:r>
            <a:endParaRPr lang="es-E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5" name="4 Flecha doblada hacia arriba"/>
          <p:cNvSpPr/>
          <p:nvPr/>
        </p:nvSpPr>
        <p:spPr>
          <a:xfrm rot="5400000">
            <a:off x="750067" y="1750207"/>
            <a:ext cx="2500330" cy="1857388"/>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51613884"/>
      </p:ext>
    </p:extLst>
  </p:cSld>
  <p:clrMapOvr>
    <a:masterClrMapping/>
  </p:clrMapOvr>
  <p:transition>
    <p:newsflash/>
    <p:sndAc>
      <p:stSnd>
        <p:snd r:embed="rId2" name="push.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357298"/>
            <a:ext cx="4357718" cy="2786081"/>
          </a:xfrm>
        </p:spPr>
        <p:txBody>
          <a:bodyPr>
            <a:normAutofit/>
          </a:bodyPr>
          <a:lstStyle/>
          <a:p>
            <a:pPr algn="just"/>
            <a:r>
              <a:rPr lang="es-ES" sz="1400" dirty="0" smtClean="0"/>
              <a:t>El diseño de la investigación a utilizar en el presente trabajo es Descriptivo correlacional, orientado a la determinación del grado de relación existente entre dos variables o más de interés de una misma muestra de participantes o el grado de relación existente entre dos fenómenos o eventos.  (Sánchez &amp; Reyes, 2006, p.97)</a:t>
            </a:r>
          </a:p>
          <a:p>
            <a:pPr algn="just"/>
            <a:r>
              <a:rPr lang="es-ES" sz="1400" dirty="0" smtClean="0"/>
              <a:t>El diagrama que ilustra el diseño de investigación mencionado es el siguiente:</a:t>
            </a:r>
          </a:p>
          <a:p>
            <a:endParaRPr lang="es-ES" sz="2000" dirty="0"/>
          </a:p>
        </p:txBody>
      </p:sp>
      <p:sp>
        <p:nvSpPr>
          <p:cNvPr id="4" name="1 Título"/>
          <p:cNvSpPr>
            <a:spLocks noGrp="1"/>
          </p:cNvSpPr>
          <p:nvPr>
            <p:ph type="title"/>
          </p:nvPr>
        </p:nvSpPr>
        <p:spPr>
          <a:xfrm>
            <a:off x="357158" y="500042"/>
            <a:ext cx="7286676" cy="642942"/>
          </a:xfrm>
          <a:ln/>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DISEÑO DE INVESTIGACIÓN</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5" name="Picture 2"/>
          <p:cNvPicPr>
            <a:picLocks noChangeAspect="1" noChangeArrowheads="1"/>
          </p:cNvPicPr>
          <p:nvPr/>
        </p:nvPicPr>
        <p:blipFill>
          <a:blip r:embed="rId3"/>
          <a:srcRect l="42480" t="47852" r="38477" b="35546"/>
          <a:stretch>
            <a:fillRect/>
          </a:stretch>
        </p:blipFill>
        <p:spPr bwMode="auto">
          <a:xfrm>
            <a:off x="5357818" y="1428736"/>
            <a:ext cx="3168485" cy="1928826"/>
          </a:xfrm>
          <a:prstGeom prst="rect">
            <a:avLst/>
          </a:prstGeom>
          <a:noFill/>
          <a:ln w="9525">
            <a:noFill/>
            <a:miter lim="800000"/>
            <a:headEnd/>
            <a:tailEnd/>
          </a:ln>
          <a:effectLst/>
        </p:spPr>
      </p:pic>
      <p:sp>
        <p:nvSpPr>
          <p:cNvPr id="6" name="2 Marcador de contenido"/>
          <p:cNvSpPr txBox="1">
            <a:spLocks/>
          </p:cNvSpPr>
          <p:nvPr/>
        </p:nvSpPr>
        <p:spPr>
          <a:xfrm>
            <a:off x="1071538" y="4357694"/>
            <a:ext cx="7072362" cy="1714512"/>
          </a:xfrm>
          <a:prstGeom prst="rect">
            <a:avLst/>
          </a:prstGeom>
          <a:solidFill>
            <a:schemeClr val="accent6">
              <a:lumMod val="20000"/>
              <a:lumOff val="80000"/>
            </a:schemeClr>
          </a:solidFill>
        </p:spPr>
        <p:txBody>
          <a:bodyPr lIns="45720" rIns="45720" anchor="t">
            <a:normAutofit fontScale="85000" lnSpcReduction="20000"/>
          </a:bodyPr>
          <a:lstStyle/>
          <a:p>
            <a:r>
              <a:rPr lang="es-ES" sz="2000" dirty="0" smtClean="0"/>
              <a:t>Donde</a:t>
            </a:r>
            <a:r>
              <a:rPr lang="es-ES" sz="2000" dirty="0"/>
              <a:t>:</a:t>
            </a:r>
          </a:p>
          <a:p>
            <a:pPr marL="176213" indent="-176213" algn="just">
              <a:buFont typeface="Arial" pitchFamily="34" charset="0"/>
              <a:buChar char="•"/>
            </a:pPr>
            <a:r>
              <a:rPr lang="es-ES" sz="2000" b="1" dirty="0"/>
              <a:t>M=</a:t>
            </a:r>
            <a:r>
              <a:rPr lang="es-ES" sz="2000" dirty="0"/>
              <a:t>  Muestra de los jóvenes con necesidades educativas especiales   </a:t>
            </a:r>
          </a:p>
          <a:p>
            <a:pPr marL="176213" indent="-176213" algn="just">
              <a:buFont typeface="Arial" pitchFamily="34" charset="0"/>
              <a:buChar char="•"/>
            </a:pPr>
            <a:r>
              <a:rPr lang="es-ES" sz="2000" dirty="0"/>
              <a:t> Visuales del CEBE Tulio Herrera León de la ciudad de Trujillo.</a:t>
            </a:r>
          </a:p>
          <a:p>
            <a:pPr marL="176213" indent="-176213" algn="just">
              <a:buFont typeface="Arial" pitchFamily="34" charset="0"/>
              <a:buChar char="•"/>
            </a:pPr>
            <a:r>
              <a:rPr lang="es-ES" sz="2000" b="1" dirty="0" smtClean="0"/>
              <a:t>V1=</a:t>
            </a:r>
            <a:r>
              <a:rPr lang="es-ES" sz="2000" dirty="0" smtClean="0"/>
              <a:t> </a:t>
            </a:r>
            <a:r>
              <a:rPr lang="es-ES" sz="2000" dirty="0"/>
              <a:t>Medición de la variable de Clima Social Familiar</a:t>
            </a:r>
          </a:p>
          <a:p>
            <a:pPr marL="176213" indent="-176213" algn="just">
              <a:buFont typeface="Arial" pitchFamily="34" charset="0"/>
              <a:buChar char="•"/>
            </a:pPr>
            <a:r>
              <a:rPr lang="es-ES" sz="2000" b="1" dirty="0" smtClean="0"/>
              <a:t>V2=</a:t>
            </a:r>
            <a:r>
              <a:rPr lang="es-ES" sz="2000" dirty="0" smtClean="0"/>
              <a:t> </a:t>
            </a:r>
            <a:r>
              <a:rPr lang="es-ES" sz="2000" dirty="0"/>
              <a:t>Medición de la variable de Inventario de Autoestima.</a:t>
            </a:r>
          </a:p>
          <a:p>
            <a:pPr marL="176213" indent="-176213" algn="just">
              <a:buFont typeface="Arial" pitchFamily="34" charset="0"/>
              <a:buChar char="•"/>
            </a:pPr>
            <a:r>
              <a:rPr lang="es-ES" sz="2000" b="1" dirty="0"/>
              <a:t>r  =</a:t>
            </a:r>
            <a:r>
              <a:rPr lang="es-ES" sz="2000" dirty="0"/>
              <a:t>  Relación  entre el Clima Social Familiar y la Autoestima </a:t>
            </a:r>
          </a:p>
          <a:p>
            <a:pPr marL="457200" marR="0" lvl="0" indent="-274320" algn="l" defTabSz="914400" eaLnBrk="1" fontAlgn="auto" latinLnBrk="0" hangingPunct="1">
              <a:lnSpc>
                <a:spcPct val="100000"/>
              </a:lnSpc>
              <a:spcBef>
                <a:spcPts val="0"/>
              </a:spcBef>
              <a:spcAft>
                <a:spcPts val="0"/>
              </a:spcAft>
              <a:buClr>
                <a:schemeClr val="accent1"/>
              </a:buClr>
              <a:buSzPct val="80000"/>
              <a:buFont typeface="Wingdings 2" pitchFamily="18" charset="2"/>
              <a:buChar char=""/>
              <a:tabLst/>
              <a:defRPr/>
            </a:pPr>
            <a:endParaRPr kumimoji="0" lang="es-ES" sz="2000" b="0" i="0" u="none" strike="noStrike" kern="0" cap="none" spc="0" normalizeH="0" baseline="0" noProof="0" dirty="0">
              <a:ln>
                <a:noFill/>
              </a:ln>
              <a:solidFill>
                <a:schemeClr val="tx1"/>
              </a:solidFill>
              <a:effectLst/>
              <a:uLnTx/>
              <a:uFillTx/>
              <a:latin typeface="+mn-lt"/>
              <a:ea typeface="+mn-lt"/>
              <a:cs typeface="+mn-lt"/>
            </a:endParaRPr>
          </a:p>
        </p:txBody>
      </p:sp>
      <p:sp>
        <p:nvSpPr>
          <p:cNvPr id="7" name="6 Flecha derecha"/>
          <p:cNvSpPr/>
          <p:nvPr/>
        </p:nvSpPr>
        <p:spPr>
          <a:xfrm>
            <a:off x="4929190" y="2500306"/>
            <a:ext cx="928694" cy="10001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rot="7857431">
            <a:off x="5789812" y="3393085"/>
            <a:ext cx="928694" cy="10001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86688022"/>
      </p:ext>
    </p:extLst>
  </p:cSld>
  <p:clrMapOvr>
    <a:masterClrMapping/>
  </p:clrMapOvr>
  <p:transition>
    <p:newsflash/>
    <p:sndAc>
      <p:stSnd>
        <p:snd r:embed="rId2" name="push.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00166" y="2714621"/>
            <a:ext cx="6215106" cy="3643338"/>
          </a:xfrm>
        </p:spPr>
        <p:txBody>
          <a:bodyPr>
            <a:normAutofit/>
          </a:bodyPr>
          <a:lstStyle/>
          <a:p>
            <a:pPr>
              <a:buNone/>
            </a:pPr>
            <a:r>
              <a:rPr lang="es-ES" sz="2000" b="1" dirty="0" smtClean="0"/>
              <a:t>Indicadores:</a:t>
            </a:r>
            <a:endParaRPr lang="es-ES" sz="2000" dirty="0" smtClean="0"/>
          </a:p>
          <a:p>
            <a:r>
              <a:rPr lang="es-ES" sz="2000" dirty="0" smtClean="0"/>
              <a:t>Relaciones   (RR):   Cohesión</a:t>
            </a:r>
          </a:p>
          <a:p>
            <a:pPr>
              <a:buNone/>
            </a:pPr>
            <a:r>
              <a:rPr lang="es-ES" sz="2000" dirty="0" smtClean="0"/>
              <a:t>                               Expresividad</a:t>
            </a:r>
          </a:p>
          <a:p>
            <a:pPr>
              <a:buNone/>
            </a:pPr>
            <a:r>
              <a:rPr lang="es-ES" sz="2000" dirty="0" smtClean="0"/>
              <a:t>                               Conflictos</a:t>
            </a:r>
          </a:p>
          <a:p>
            <a:pPr>
              <a:buNone/>
            </a:pPr>
            <a:endParaRPr lang="es-ES" sz="2000" dirty="0" smtClean="0"/>
          </a:p>
          <a:p>
            <a:r>
              <a:rPr lang="es-ES" sz="2000" dirty="0" smtClean="0"/>
              <a:t>Desarrollo   (DS):   Autonomía</a:t>
            </a:r>
          </a:p>
          <a:p>
            <a:pPr>
              <a:buNone/>
            </a:pPr>
            <a:r>
              <a:rPr lang="es-ES" sz="2000" dirty="0" smtClean="0"/>
              <a:t>                               Actuación</a:t>
            </a:r>
          </a:p>
          <a:p>
            <a:pPr>
              <a:buNone/>
            </a:pPr>
            <a:r>
              <a:rPr lang="es-ES" sz="2000" dirty="0" smtClean="0"/>
              <a:t>                               Intelectual – Cultural </a:t>
            </a:r>
          </a:p>
          <a:p>
            <a:pPr>
              <a:buNone/>
            </a:pPr>
            <a:r>
              <a:rPr lang="es-ES" sz="2000" dirty="0" smtClean="0"/>
              <a:t>                               Moralidad – Religioso.</a:t>
            </a:r>
          </a:p>
          <a:p>
            <a:endParaRPr lang="es-ES" sz="2000" dirty="0" smtClean="0"/>
          </a:p>
          <a:p>
            <a:r>
              <a:rPr lang="es-ES" sz="2000" dirty="0" smtClean="0"/>
              <a:t>Estabilidad  (ES): Organización, y Control.</a:t>
            </a:r>
          </a:p>
          <a:p>
            <a:endParaRPr lang="es-ES" sz="2000" dirty="0"/>
          </a:p>
        </p:txBody>
      </p:sp>
      <p:sp>
        <p:nvSpPr>
          <p:cNvPr id="4" name="1 Título"/>
          <p:cNvSpPr>
            <a:spLocks noGrp="1"/>
          </p:cNvSpPr>
          <p:nvPr>
            <p:ph type="title"/>
          </p:nvPr>
        </p:nvSpPr>
        <p:spPr>
          <a:xfrm>
            <a:off x="357158" y="571480"/>
            <a:ext cx="8229600"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VARIABLES E INDICADORES DE ESTUDIO</a:t>
            </a:r>
            <a:endParaRPr lang="es-ES" sz="24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5" name="4 Rectángulo"/>
          <p:cNvSpPr/>
          <p:nvPr/>
        </p:nvSpPr>
        <p:spPr>
          <a:xfrm>
            <a:off x="2143108" y="1428736"/>
            <a:ext cx="5000660" cy="5000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sz="2400" b="1" dirty="0" smtClean="0"/>
          </a:p>
          <a:p>
            <a:pPr algn="ctr"/>
            <a:r>
              <a:rPr lang="es-MX" sz="2400" b="1" dirty="0" smtClean="0"/>
              <a:t>V</a:t>
            </a:r>
            <a:r>
              <a:rPr lang="es-MX" sz="2400" b="1" baseline="-25000" dirty="0" smtClean="0"/>
              <a:t>1</a:t>
            </a:r>
            <a:r>
              <a:rPr lang="es-MX" sz="2400" b="1" dirty="0"/>
              <a:t>: </a:t>
            </a:r>
            <a:r>
              <a:rPr lang="es-ES" sz="2400" b="1" dirty="0"/>
              <a:t>Clima Social </a:t>
            </a:r>
            <a:r>
              <a:rPr lang="es-ES" sz="2400" b="1" dirty="0" smtClean="0"/>
              <a:t>Familiar</a:t>
            </a:r>
            <a:endParaRPr lang="es-ES" sz="2400" dirty="0"/>
          </a:p>
          <a:p>
            <a:pPr algn="ctr"/>
            <a:endParaRPr lang="es-ES" sz="2400" dirty="0"/>
          </a:p>
        </p:txBody>
      </p:sp>
      <p:sp>
        <p:nvSpPr>
          <p:cNvPr id="6" name="5 Flecha abajo"/>
          <p:cNvSpPr/>
          <p:nvPr/>
        </p:nvSpPr>
        <p:spPr>
          <a:xfrm>
            <a:off x="3929058" y="2000240"/>
            <a:ext cx="1214446" cy="7858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newsflash/>
    <p:sndAc>
      <p:stSnd>
        <p:snd r:embed="rId2" name="push.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59832" y="2536026"/>
            <a:ext cx="3384376" cy="2511160"/>
          </a:xfrm>
        </p:spPr>
        <p:txBody>
          <a:bodyPr/>
          <a:lstStyle/>
          <a:p>
            <a:pPr>
              <a:buNone/>
            </a:pPr>
            <a:r>
              <a:rPr lang="es-ES" b="1" dirty="0" smtClean="0"/>
              <a:t>Indicadores: </a:t>
            </a:r>
            <a:endParaRPr lang="es-ES" dirty="0" smtClean="0"/>
          </a:p>
          <a:p>
            <a:endParaRPr lang="es-ES" sz="2400" dirty="0" smtClean="0"/>
          </a:p>
          <a:p>
            <a:r>
              <a:rPr lang="es-ES" sz="2400" dirty="0" smtClean="0"/>
              <a:t>Si mismo</a:t>
            </a:r>
          </a:p>
          <a:p>
            <a:r>
              <a:rPr lang="es-ES" sz="2400" dirty="0" smtClean="0"/>
              <a:t>Social – pares</a:t>
            </a:r>
          </a:p>
          <a:p>
            <a:r>
              <a:rPr lang="es-ES" sz="2400" dirty="0" smtClean="0"/>
              <a:t>Hogar – padres</a:t>
            </a:r>
          </a:p>
          <a:p>
            <a:r>
              <a:rPr lang="es-ES" sz="2400" dirty="0" smtClean="0"/>
              <a:t>Universidad</a:t>
            </a:r>
          </a:p>
          <a:p>
            <a:pPr>
              <a:buNone/>
            </a:pPr>
            <a:endParaRPr lang="es-ES" dirty="0"/>
          </a:p>
        </p:txBody>
      </p:sp>
      <p:sp>
        <p:nvSpPr>
          <p:cNvPr id="4" name="1 Título"/>
          <p:cNvSpPr>
            <a:spLocks noGrp="1"/>
          </p:cNvSpPr>
          <p:nvPr>
            <p:ph type="title"/>
          </p:nvPr>
        </p:nvSpPr>
        <p:spPr>
          <a:xfrm>
            <a:off x="357158" y="571480"/>
            <a:ext cx="8229600"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VARIABLES E INDICADORES DE ESTUDIO</a:t>
            </a:r>
            <a:endParaRPr lang="es-ES" sz="24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5" name="4 Rectángulo"/>
          <p:cNvSpPr/>
          <p:nvPr/>
        </p:nvSpPr>
        <p:spPr>
          <a:xfrm>
            <a:off x="2143108" y="1428736"/>
            <a:ext cx="5000660" cy="5000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sz="2400" b="1" dirty="0" smtClean="0"/>
          </a:p>
          <a:p>
            <a:pPr algn="ctr"/>
            <a:r>
              <a:rPr lang="es-MX" sz="2400" b="1" dirty="0" smtClean="0"/>
              <a:t>V</a:t>
            </a:r>
            <a:r>
              <a:rPr lang="es-MX" sz="2400" b="1" baseline="-25000" dirty="0" smtClean="0"/>
              <a:t>2</a:t>
            </a:r>
            <a:r>
              <a:rPr lang="es-MX" sz="2400" b="1" dirty="0" smtClean="0"/>
              <a:t>: </a:t>
            </a:r>
            <a:r>
              <a:rPr lang="es-ES" sz="2400" b="1" dirty="0"/>
              <a:t>Autoestima</a:t>
            </a:r>
            <a:endParaRPr lang="es-ES" sz="2400" dirty="0"/>
          </a:p>
          <a:p>
            <a:pPr algn="ctr"/>
            <a:endParaRPr lang="es-ES" sz="2400" dirty="0"/>
          </a:p>
        </p:txBody>
      </p:sp>
      <p:sp>
        <p:nvSpPr>
          <p:cNvPr id="6" name="5 Flecha abajo"/>
          <p:cNvSpPr/>
          <p:nvPr/>
        </p:nvSpPr>
        <p:spPr>
          <a:xfrm>
            <a:off x="3857620" y="2143116"/>
            <a:ext cx="1213500" cy="49379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1969843" y="4797152"/>
            <a:ext cx="5000660" cy="5000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sz="2400" b="1" dirty="0" smtClean="0"/>
          </a:p>
          <a:p>
            <a:pPr algn="ctr"/>
            <a:r>
              <a:rPr lang="es-MX" sz="2400" b="1" dirty="0" smtClean="0"/>
              <a:t>V</a:t>
            </a:r>
            <a:r>
              <a:rPr lang="es-MX" sz="2400" b="1" baseline="-25000" dirty="0"/>
              <a:t>3</a:t>
            </a:r>
            <a:r>
              <a:rPr lang="es-MX" sz="2400" b="1" dirty="0" smtClean="0"/>
              <a:t>: </a:t>
            </a:r>
            <a:r>
              <a:rPr lang="es-ES" sz="2400" b="1" dirty="0" smtClean="0"/>
              <a:t>Control</a:t>
            </a:r>
            <a:endParaRPr lang="es-ES" sz="2400" dirty="0"/>
          </a:p>
          <a:p>
            <a:pPr algn="ctr"/>
            <a:endParaRPr lang="es-ES" sz="2400" dirty="0"/>
          </a:p>
        </p:txBody>
      </p:sp>
      <p:sp>
        <p:nvSpPr>
          <p:cNvPr id="2" name="1 Rectángulo"/>
          <p:cNvSpPr/>
          <p:nvPr/>
        </p:nvSpPr>
        <p:spPr>
          <a:xfrm>
            <a:off x="1969842" y="5314374"/>
            <a:ext cx="6202557" cy="1200329"/>
          </a:xfrm>
          <a:prstGeom prst="rect">
            <a:avLst/>
          </a:prstGeom>
        </p:spPr>
        <p:txBody>
          <a:bodyPr wrap="square">
            <a:spAutoFit/>
          </a:bodyPr>
          <a:lstStyle/>
          <a:p>
            <a:r>
              <a:rPr lang="es-ES" b="1" dirty="0" smtClean="0"/>
              <a:t>Indicadores</a:t>
            </a:r>
            <a:r>
              <a:rPr lang="es-ES" b="1" dirty="0"/>
              <a:t>:   </a:t>
            </a:r>
            <a:r>
              <a:rPr lang="es-ES" dirty="0"/>
              <a:t>Edad: 18 -25 años</a:t>
            </a:r>
            <a:endParaRPr lang="es-PE" dirty="0"/>
          </a:p>
          <a:p>
            <a:r>
              <a:rPr lang="es-ES" dirty="0"/>
              <a:t>   </a:t>
            </a:r>
            <a:r>
              <a:rPr lang="es-ES" dirty="0" smtClean="0"/>
              <a:t>                    </a:t>
            </a:r>
            <a:r>
              <a:rPr lang="es-ES" dirty="0"/>
              <a:t>Sexo: Masculino y Femenino</a:t>
            </a:r>
            <a:endParaRPr lang="es-PE" dirty="0"/>
          </a:p>
          <a:p>
            <a:r>
              <a:rPr lang="es-ES" dirty="0"/>
              <a:t>	  </a:t>
            </a:r>
            <a:r>
              <a:rPr lang="es-ES" dirty="0" smtClean="0"/>
              <a:t>          </a:t>
            </a:r>
            <a:r>
              <a:rPr lang="es-ES" dirty="0"/>
              <a:t>Tipo de Discapacidad: Visual.</a:t>
            </a:r>
            <a:endParaRPr lang="es-PE" dirty="0"/>
          </a:p>
          <a:p>
            <a:r>
              <a:rPr lang="es-ES" dirty="0"/>
              <a:t> </a:t>
            </a:r>
            <a:endParaRPr lang="es-PE" dirty="0"/>
          </a:p>
        </p:txBody>
      </p:sp>
    </p:spTree>
  </p:cSld>
  <p:clrMapOvr>
    <a:masterClrMapping/>
  </p:clrMapOvr>
  <p:transition>
    <p:newsflash/>
    <p:sndAc>
      <p:stSnd>
        <p:snd r:embed="rId2" name="push.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403648" y="620688"/>
            <a:ext cx="6357982" cy="71438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s-E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INSTRUMENTOS:</a:t>
            </a:r>
            <a:endParaRPr lang="es-ES"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graphicFrame>
        <p:nvGraphicFramePr>
          <p:cNvPr id="5" name="4 Diagrama"/>
          <p:cNvGraphicFramePr/>
          <p:nvPr>
            <p:extLst>
              <p:ext uri="{D42A27DB-BD31-4B8C-83A1-F6EECF244321}">
                <p14:modId xmlns:p14="http://schemas.microsoft.com/office/powerpoint/2010/main" val="2910707018"/>
              </p:ext>
            </p:extLst>
          </p:nvPr>
        </p:nvGraphicFramePr>
        <p:xfrm>
          <a:off x="571472" y="1571612"/>
          <a:ext cx="7858180"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Flecha abajo"/>
          <p:cNvSpPr/>
          <p:nvPr/>
        </p:nvSpPr>
        <p:spPr>
          <a:xfrm>
            <a:off x="1619672" y="2060848"/>
            <a:ext cx="1000132" cy="6429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abajo"/>
          <p:cNvSpPr/>
          <p:nvPr/>
        </p:nvSpPr>
        <p:spPr>
          <a:xfrm>
            <a:off x="6000760" y="2072741"/>
            <a:ext cx="1000132" cy="6429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newsflash/>
    <p:sndAc>
      <p:stSnd>
        <p:snd r:embed="rId2" name="push.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100" y="1643050"/>
            <a:ext cx="7300906" cy="785818"/>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es-ES" sz="1400" b="1" i="1" dirty="0" smtClean="0"/>
              <a:t>Distribución de Frecuencias en Jóvenes con Necesidades Educativas Especiales Visuales según Niveles de las Dimensiones del Clima Social Familiar</a:t>
            </a:r>
          </a:p>
        </p:txBody>
      </p:sp>
      <p:sp>
        <p:nvSpPr>
          <p:cNvPr id="4"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19458" name="Picture 2"/>
          <p:cNvPicPr>
            <a:picLocks noChangeAspect="1" noChangeArrowheads="1"/>
          </p:cNvPicPr>
          <p:nvPr/>
        </p:nvPicPr>
        <p:blipFill>
          <a:blip r:embed="rId3"/>
          <a:srcRect l="25635" t="44922" r="23828" b="36523"/>
          <a:stretch>
            <a:fillRect/>
          </a:stretch>
        </p:blipFill>
        <p:spPr bwMode="auto">
          <a:xfrm>
            <a:off x="500034" y="2928934"/>
            <a:ext cx="8042415" cy="2500330"/>
          </a:xfrm>
          <a:prstGeom prst="rect">
            <a:avLst/>
          </a:prstGeom>
          <a:noFill/>
          <a:ln w="9525">
            <a:noFill/>
            <a:miter lim="800000"/>
            <a:headEnd/>
            <a:tailEnd/>
          </a:ln>
          <a:effectLst/>
        </p:spPr>
      </p:pic>
    </p:spTree>
  </p:cSld>
  <p:clrMapOvr>
    <a:masterClrMapping/>
  </p:clrMapOvr>
  <p:transition>
    <p:newsflash/>
    <p:sndAc>
      <p:stSnd>
        <p:snd r:embed="rId2" name="push.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1000100" y="1643050"/>
            <a:ext cx="7300906" cy="6429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45720" rIns="45720" anchor="t">
            <a:noAutofit/>
          </a:bodyPr>
          <a:lstStyle/>
          <a:p>
            <a:pPr algn="ctr"/>
            <a:r>
              <a:rPr lang="es-ES" sz="1600" b="1" i="1" dirty="0"/>
              <a:t>Distribución de Frecuencias en Jóvenes con Necesidades Educativas Especiales Visuales según Niveles de Autoestima</a:t>
            </a:r>
          </a:p>
        </p:txBody>
      </p:sp>
      <p:pic>
        <p:nvPicPr>
          <p:cNvPr id="20482" name="Picture 2"/>
          <p:cNvPicPr>
            <a:picLocks noChangeAspect="1" noChangeArrowheads="1"/>
          </p:cNvPicPr>
          <p:nvPr/>
        </p:nvPicPr>
        <p:blipFill>
          <a:blip r:embed="rId3"/>
          <a:srcRect l="26367" t="48828" r="23828" b="33594"/>
          <a:stretch>
            <a:fillRect/>
          </a:stretch>
        </p:blipFill>
        <p:spPr bwMode="auto">
          <a:xfrm>
            <a:off x="857224" y="2786058"/>
            <a:ext cx="7556553" cy="2357454"/>
          </a:xfrm>
          <a:prstGeom prst="rect">
            <a:avLst/>
          </a:prstGeom>
          <a:noFill/>
          <a:ln w="9525">
            <a:noFill/>
            <a:miter lim="800000"/>
            <a:headEnd/>
            <a:tailEnd/>
          </a:ln>
          <a:effectLst/>
        </p:spPr>
      </p:pic>
    </p:spTree>
  </p:cSld>
  <p:clrMapOvr>
    <a:masterClrMapping/>
  </p:clrMapOvr>
  <p:transition>
    <p:newsflash/>
    <p:sndAc>
      <p:stSnd>
        <p:snd r:embed="rId2" name="push.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ayudawordpress.com/wp-content/uploads/2008/05/duda.jpg"/>
          <p:cNvPicPr>
            <a:picLocks noChangeAspect="1" noChangeArrowheads="1"/>
          </p:cNvPicPr>
          <p:nvPr/>
        </p:nvPicPr>
        <p:blipFill>
          <a:blip r:embed="rId3"/>
          <a:srcRect/>
          <a:stretch>
            <a:fillRect/>
          </a:stretch>
        </p:blipFill>
        <p:spPr bwMode="auto">
          <a:xfrm>
            <a:off x="3000364" y="714356"/>
            <a:ext cx="4071966" cy="3058499"/>
          </a:xfrm>
          <a:prstGeom prst="round2DiagRect">
            <a:avLst>
              <a:gd name="adj1" fmla="val 16667"/>
              <a:gd name="adj2" fmla="val 0"/>
            </a:avLst>
          </a:prstGeom>
          <a:ln w="88900" cap="sq">
            <a:solidFill>
              <a:srgbClr val="C00000"/>
            </a:solidFill>
            <a:miter lim="800000"/>
          </a:ln>
          <a:effectLst>
            <a:outerShdw blurRad="254000" algn="tl" rotWithShape="0">
              <a:srgbClr val="000000">
                <a:alpha val="43000"/>
              </a:srgbClr>
            </a:outerShdw>
          </a:effectLst>
        </p:spPr>
      </p:pic>
      <p:sp>
        <p:nvSpPr>
          <p:cNvPr id="5" name="4 Rectángulo"/>
          <p:cNvSpPr/>
          <p:nvPr/>
        </p:nvSpPr>
        <p:spPr>
          <a:xfrm>
            <a:off x="2720153" y="4221088"/>
            <a:ext cx="4084095" cy="830997"/>
          </a:xfrm>
          <a:prstGeom prst="rect">
            <a:avLst/>
          </a:prstGeom>
        </p:spPr>
        <p:txBody>
          <a:bodyPr wrap="square">
            <a:spAutoFit/>
          </a:bodyPr>
          <a:lstStyle/>
          <a:p>
            <a:pPr algn="ctr"/>
            <a:r>
              <a:rPr lang="es-PE" sz="2400" b="1" dirty="0">
                <a:latin typeface="Maiandra GD" pitchFamily="34" charset="0"/>
              </a:rPr>
              <a:t>FORMULACIÓN DEL PROBLEMA</a:t>
            </a:r>
            <a:endParaRPr lang="es-PE" sz="2400" b="1" dirty="0"/>
          </a:p>
        </p:txBody>
      </p:sp>
    </p:spTree>
    <p:extLst>
      <p:ext uri="{BB962C8B-B14F-4D97-AF65-F5344CB8AC3E}">
        <p14:creationId xmlns:p14="http://schemas.microsoft.com/office/powerpoint/2010/main" val="1578521475"/>
      </p:ext>
    </p:extLst>
  </p:cSld>
  <p:clrMapOvr>
    <a:masterClrMapping/>
  </p:clrMapOvr>
  <p:transition>
    <p:newsflash/>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100" y="1643050"/>
            <a:ext cx="7300906" cy="785818"/>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es-ES" sz="1400" b="1" i="1" dirty="0" smtClean="0"/>
              <a:t>Distribución de Frecuencias en Jóvenes con Necesidades Educativas Especiales Visuales según Niveles de las Dimensiones del Clima Social Familiar</a:t>
            </a:r>
          </a:p>
        </p:txBody>
      </p:sp>
      <p:sp>
        <p:nvSpPr>
          <p:cNvPr id="4"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19458" name="Picture 2"/>
          <p:cNvPicPr>
            <a:picLocks noChangeAspect="1" noChangeArrowheads="1"/>
          </p:cNvPicPr>
          <p:nvPr/>
        </p:nvPicPr>
        <p:blipFill>
          <a:blip r:embed="rId3"/>
          <a:srcRect l="25635" t="44922" r="23828" b="36523"/>
          <a:stretch>
            <a:fillRect/>
          </a:stretch>
        </p:blipFill>
        <p:spPr bwMode="auto">
          <a:xfrm>
            <a:off x="500034" y="2928934"/>
            <a:ext cx="8042415" cy="2500330"/>
          </a:xfrm>
          <a:prstGeom prst="rect">
            <a:avLst/>
          </a:prstGeom>
          <a:noFill/>
          <a:ln w="9525">
            <a:noFill/>
            <a:miter lim="800000"/>
            <a:headEnd/>
            <a:tailEnd/>
          </a:ln>
          <a:effectLst/>
        </p:spPr>
      </p:pic>
    </p:spTree>
    <p:extLst>
      <p:ext uri="{BB962C8B-B14F-4D97-AF65-F5344CB8AC3E}">
        <p14:creationId xmlns:p14="http://schemas.microsoft.com/office/powerpoint/2010/main" val="3407447967"/>
      </p:ext>
    </p:extLst>
  </p:cSld>
  <p:clrMapOvr>
    <a:masterClrMapping/>
  </p:clrMapOvr>
  <p:transition>
    <p:newsflash/>
    <p:sndAc>
      <p:stSnd>
        <p:snd r:embed="rId2" name="push.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100" y="1643050"/>
            <a:ext cx="7300906" cy="785818"/>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es-ES" sz="1400" b="1" i="1" dirty="0" smtClean="0"/>
              <a:t>Distribución de Frecuencias en Jóvenes con Necesidades Educativas Especiales Visuales según Niveles de las Dimensiones del Clima Social Familiar</a:t>
            </a:r>
          </a:p>
        </p:txBody>
      </p:sp>
      <p:sp>
        <p:nvSpPr>
          <p:cNvPr id="4"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19458" name="Picture 2"/>
          <p:cNvPicPr>
            <a:picLocks noChangeAspect="1" noChangeArrowheads="1"/>
          </p:cNvPicPr>
          <p:nvPr/>
        </p:nvPicPr>
        <p:blipFill>
          <a:blip r:embed="rId3"/>
          <a:srcRect l="25635" t="44922" r="23828" b="36523"/>
          <a:stretch>
            <a:fillRect/>
          </a:stretch>
        </p:blipFill>
        <p:spPr bwMode="auto">
          <a:xfrm>
            <a:off x="500034" y="2928934"/>
            <a:ext cx="8042415" cy="2500330"/>
          </a:xfrm>
          <a:prstGeom prst="rect">
            <a:avLst/>
          </a:prstGeom>
          <a:noFill/>
          <a:ln w="9525">
            <a:noFill/>
            <a:miter lim="800000"/>
            <a:headEnd/>
            <a:tailEnd/>
          </a:ln>
          <a:effectLst/>
        </p:spPr>
      </p:pic>
    </p:spTree>
    <p:extLst>
      <p:ext uri="{BB962C8B-B14F-4D97-AF65-F5344CB8AC3E}">
        <p14:creationId xmlns:p14="http://schemas.microsoft.com/office/powerpoint/2010/main" val="4071358013"/>
      </p:ext>
    </p:extLst>
  </p:cSld>
  <p:clrMapOvr>
    <a:masterClrMapping/>
  </p:clrMapOvr>
  <p:transition>
    <p:newsflash/>
    <p:sndAc>
      <p:stSnd>
        <p:snd r:embed="rId2" name="push.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100" y="1643050"/>
            <a:ext cx="7300906" cy="785818"/>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es-ES" sz="1400" b="1" i="1" dirty="0" smtClean="0"/>
              <a:t>Distribución de Frecuencias en Jóvenes con Necesidades Educativas Especiales Visuales según Niveles de las Dimensiones del Clima Social Familiar</a:t>
            </a:r>
          </a:p>
        </p:txBody>
      </p:sp>
      <p:sp>
        <p:nvSpPr>
          <p:cNvPr id="4"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19458" name="Picture 2"/>
          <p:cNvPicPr>
            <a:picLocks noChangeAspect="1" noChangeArrowheads="1"/>
          </p:cNvPicPr>
          <p:nvPr/>
        </p:nvPicPr>
        <p:blipFill>
          <a:blip r:embed="rId3"/>
          <a:srcRect l="25635" t="44922" r="23828" b="36523"/>
          <a:stretch>
            <a:fillRect/>
          </a:stretch>
        </p:blipFill>
        <p:spPr bwMode="auto">
          <a:xfrm>
            <a:off x="500034" y="2928934"/>
            <a:ext cx="8042415" cy="2500330"/>
          </a:xfrm>
          <a:prstGeom prst="rect">
            <a:avLst/>
          </a:prstGeom>
          <a:noFill/>
          <a:ln w="9525">
            <a:noFill/>
            <a:miter lim="800000"/>
            <a:headEnd/>
            <a:tailEnd/>
          </a:ln>
          <a:effectLst/>
        </p:spPr>
      </p:pic>
    </p:spTree>
    <p:extLst>
      <p:ext uri="{BB962C8B-B14F-4D97-AF65-F5344CB8AC3E}">
        <p14:creationId xmlns:p14="http://schemas.microsoft.com/office/powerpoint/2010/main" val="4071358013"/>
      </p:ext>
    </p:extLst>
  </p:cSld>
  <p:clrMapOvr>
    <a:masterClrMapping/>
  </p:clrMapOvr>
  <p:transition>
    <p:newsflash/>
    <p:sndAc>
      <p:stSnd>
        <p:snd r:embed="rId2" name="push.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1000100" y="1428736"/>
            <a:ext cx="7300906" cy="92869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45720" rIns="45720" anchor="t">
            <a:noAutofit/>
          </a:bodyPr>
          <a:lstStyle/>
          <a:p>
            <a:pPr algn="ctr"/>
            <a:r>
              <a:rPr lang="es-MX" sz="1600" b="1" i="1" dirty="0"/>
              <a:t>Distribución de Frecuencias en Jóvenes con Necesidades Educativas Especiales Visuales según Niveles de los Subtests de Autoestima</a:t>
            </a:r>
            <a:endParaRPr lang="es-ES" sz="1600" b="1" dirty="0"/>
          </a:p>
          <a:p>
            <a:pPr algn="ctr"/>
            <a:endParaRPr lang="es-ES" sz="1600" b="1" i="1" dirty="0"/>
          </a:p>
        </p:txBody>
      </p:sp>
      <p:pic>
        <p:nvPicPr>
          <p:cNvPr id="21506" name="Picture 2"/>
          <p:cNvPicPr>
            <a:picLocks noChangeAspect="1" noChangeArrowheads="1"/>
          </p:cNvPicPr>
          <p:nvPr/>
        </p:nvPicPr>
        <p:blipFill>
          <a:blip r:embed="rId3"/>
          <a:srcRect l="25635" t="39062" r="23828" b="42383"/>
          <a:stretch>
            <a:fillRect/>
          </a:stretch>
        </p:blipFill>
        <p:spPr bwMode="auto">
          <a:xfrm>
            <a:off x="642910" y="2643182"/>
            <a:ext cx="7809300" cy="2928958"/>
          </a:xfrm>
          <a:prstGeom prst="rect">
            <a:avLst/>
          </a:prstGeom>
          <a:noFill/>
          <a:ln w="9525">
            <a:noFill/>
            <a:miter lim="800000"/>
            <a:headEnd/>
            <a:tailEnd/>
          </a:ln>
          <a:effectLst/>
        </p:spPr>
      </p:pic>
      <p:sp>
        <p:nvSpPr>
          <p:cNvPr id="6"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Tree>
  </p:cSld>
  <p:clrMapOvr>
    <a:masterClrMapping/>
  </p:clrMapOvr>
  <p:transition>
    <p:newsflash/>
    <p:sndAc>
      <p:stSnd>
        <p:snd r:embed="rId2" name="push.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1000100" y="1428736"/>
            <a:ext cx="7300906" cy="5715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45720" rIns="45720" anchor="t">
            <a:noAutofit/>
          </a:bodyPr>
          <a:lstStyle/>
          <a:p>
            <a:pPr algn="ctr"/>
            <a:r>
              <a:rPr lang="es-ES" sz="1600" b="1" i="1" dirty="0"/>
              <a:t>Prueba de Normalidad de Kolmogorov-Smirnov de las Dimensiones y Subescalas del Clima Social Familiar</a:t>
            </a:r>
          </a:p>
          <a:p>
            <a:pPr algn="ctr"/>
            <a:endParaRPr lang="es-ES" sz="1600" b="1" i="1" dirty="0"/>
          </a:p>
        </p:txBody>
      </p:sp>
      <p:pic>
        <p:nvPicPr>
          <p:cNvPr id="22530" name="Picture 2"/>
          <p:cNvPicPr>
            <a:picLocks noChangeAspect="1" noChangeArrowheads="1"/>
          </p:cNvPicPr>
          <p:nvPr/>
        </p:nvPicPr>
        <p:blipFill>
          <a:blip r:embed="rId3"/>
          <a:srcRect l="25635" t="34180" r="23095" b="27734"/>
          <a:stretch>
            <a:fillRect/>
          </a:stretch>
        </p:blipFill>
        <p:spPr bwMode="auto">
          <a:xfrm>
            <a:off x="1285852" y="2285992"/>
            <a:ext cx="6667546" cy="3714776"/>
          </a:xfrm>
          <a:prstGeom prst="rect">
            <a:avLst/>
          </a:prstGeom>
          <a:noFill/>
          <a:ln w="9525">
            <a:noFill/>
            <a:miter lim="800000"/>
            <a:headEnd/>
            <a:tailEnd/>
          </a:ln>
          <a:effectLst/>
        </p:spPr>
      </p:pic>
      <p:sp>
        <p:nvSpPr>
          <p:cNvPr id="6"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Tree>
  </p:cSld>
  <p:clrMapOvr>
    <a:masterClrMapping/>
  </p:clrMapOvr>
  <p:transition>
    <p:newsflash/>
    <p:sndAc>
      <p:stSnd>
        <p:snd r:embed="rId2" name="push.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928662" y="908720"/>
            <a:ext cx="7300906" cy="14401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45720" rIns="45720" anchor="t">
            <a:noAutofit/>
          </a:bodyPr>
          <a:lstStyle/>
          <a:p>
            <a:pPr algn="ctr"/>
            <a:r>
              <a:rPr lang="es-ES" sz="1600" b="1" i="1" dirty="0"/>
              <a:t>Prueba de Normalidad de Kolmogorov-Smirnov de las Áreas de la Autoestima</a:t>
            </a:r>
          </a:p>
          <a:p>
            <a:pPr algn="ctr"/>
            <a:endParaRPr lang="es-ES" sz="1600" b="1" i="1" dirty="0"/>
          </a:p>
        </p:txBody>
      </p:sp>
      <p:pic>
        <p:nvPicPr>
          <p:cNvPr id="23554" name="Picture 2"/>
          <p:cNvPicPr>
            <a:picLocks noChangeAspect="1" noChangeArrowheads="1"/>
          </p:cNvPicPr>
          <p:nvPr/>
        </p:nvPicPr>
        <p:blipFill>
          <a:blip r:embed="rId3"/>
          <a:srcRect l="26367" t="42969" r="24560" b="43359"/>
          <a:stretch>
            <a:fillRect/>
          </a:stretch>
        </p:blipFill>
        <p:spPr bwMode="auto">
          <a:xfrm>
            <a:off x="714348" y="3000372"/>
            <a:ext cx="7521401" cy="2143140"/>
          </a:xfrm>
          <a:prstGeom prst="rect">
            <a:avLst/>
          </a:prstGeom>
          <a:noFill/>
          <a:ln w="9525">
            <a:noFill/>
            <a:miter lim="800000"/>
            <a:headEnd/>
            <a:tailEnd/>
          </a:ln>
          <a:effectLst/>
        </p:spPr>
      </p:pic>
      <p:sp>
        <p:nvSpPr>
          <p:cNvPr id="6" name="1 Título"/>
          <p:cNvSpPr>
            <a:spLocks noGrp="1"/>
          </p:cNvSpPr>
          <p:nvPr>
            <p:ph type="title"/>
          </p:nvPr>
        </p:nvSpPr>
        <p:spPr>
          <a:xfrm>
            <a:off x="467544" y="188640"/>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Tree>
  </p:cSld>
  <p:clrMapOvr>
    <a:masterClrMapping/>
  </p:clrMapOvr>
  <p:transition>
    <p:newsflash/>
    <p:sndAc>
      <p:stSnd>
        <p:snd r:embed="rId2" name="push.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928670"/>
            <a:ext cx="8229600" cy="4525963"/>
          </a:xfrm>
        </p:spPr>
        <p:txBody>
          <a:bodyPr>
            <a:normAutofit/>
          </a:bodyPr>
          <a:lstStyle/>
          <a:p>
            <a:pPr algn="just"/>
            <a:r>
              <a:rPr lang="es-ES" sz="2600" dirty="0" smtClean="0"/>
              <a:t>Respecto de los resultados de las tablas 4 y 5 se aprecia que las dimensiones y Subescalas del Clima Social Familiar y los Subtests de la Autoestima presentan distribuciones estadísticamente iguales a la distribución normal. Sin embargo por utilizarse puntuaciones convertidas de tipo percentil en una de las pruebas por ser una puntuación ordinal, se ha considerado conveniente el uso del Coeficiente de Correlación de Spearman para contrastar las hipótesis.</a:t>
            </a:r>
          </a:p>
          <a:p>
            <a:pPr>
              <a:buNone/>
            </a:pPr>
            <a:endParaRPr lang="es-ES" dirty="0"/>
          </a:p>
        </p:txBody>
      </p:sp>
    </p:spTree>
  </p:cSld>
  <p:clrMapOvr>
    <a:masterClrMapping/>
  </p:clrMapOvr>
  <p:transition>
    <p:newsflash/>
    <p:sndAc>
      <p:stSnd>
        <p:snd r:embed="rId2" name="push.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24578" name="Picture 2"/>
          <p:cNvPicPr>
            <a:picLocks noChangeAspect="1" noChangeArrowheads="1"/>
          </p:cNvPicPr>
          <p:nvPr/>
        </p:nvPicPr>
        <p:blipFill>
          <a:blip r:embed="rId3"/>
          <a:srcRect l="24170" t="26367" r="21631" b="24805"/>
          <a:stretch>
            <a:fillRect/>
          </a:stretch>
        </p:blipFill>
        <p:spPr bwMode="auto">
          <a:xfrm>
            <a:off x="1000099" y="1285860"/>
            <a:ext cx="7295249" cy="4929222"/>
          </a:xfrm>
          <a:prstGeom prst="rect">
            <a:avLst/>
          </a:prstGeom>
          <a:noFill/>
          <a:ln w="9525">
            <a:noFill/>
            <a:miter lim="800000"/>
            <a:headEnd/>
            <a:tailEnd/>
          </a:ln>
          <a:effectLst/>
        </p:spPr>
      </p:pic>
      <p:sp>
        <p:nvSpPr>
          <p:cNvPr id="7" name="6 Rectángulo redondeado"/>
          <p:cNvSpPr/>
          <p:nvPr/>
        </p:nvSpPr>
        <p:spPr>
          <a:xfrm>
            <a:off x="1285852" y="2000240"/>
            <a:ext cx="428628"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newsflash/>
    <p:sndAc>
      <p:stSnd>
        <p:snd r:embed="rId2" name="push.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l="24170" t="30273" r="22363" b="36523"/>
          <a:stretch>
            <a:fillRect/>
          </a:stretch>
        </p:blipFill>
        <p:spPr bwMode="auto">
          <a:xfrm>
            <a:off x="642910" y="1714488"/>
            <a:ext cx="7975843" cy="3714776"/>
          </a:xfrm>
          <a:prstGeom prst="rect">
            <a:avLst/>
          </a:prstGeom>
          <a:noFill/>
          <a:ln w="9525">
            <a:noFill/>
            <a:miter lim="800000"/>
            <a:headEnd/>
            <a:tailEnd/>
          </a:ln>
          <a:effectLst/>
        </p:spPr>
      </p:pic>
      <p:sp>
        <p:nvSpPr>
          <p:cNvPr id="5"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Tree>
  </p:cSld>
  <p:clrMapOvr>
    <a:masterClrMapping/>
  </p:clrMapOvr>
  <p:transition>
    <p:newsflash/>
    <p:sndAc>
      <p:stSnd>
        <p:snd r:embed="rId2" name="push.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l="26367" t="30273" r="24560" b="42383"/>
          <a:stretch>
            <a:fillRect/>
          </a:stretch>
        </p:blipFill>
        <p:spPr bwMode="auto">
          <a:xfrm>
            <a:off x="714347" y="1643050"/>
            <a:ext cx="7863283" cy="3286148"/>
          </a:xfrm>
          <a:prstGeom prst="rect">
            <a:avLst/>
          </a:prstGeom>
          <a:noFill/>
          <a:ln w="9525">
            <a:noFill/>
            <a:miter lim="800000"/>
            <a:headEnd/>
            <a:tailEnd/>
          </a:ln>
          <a:effectLst/>
        </p:spPr>
      </p:pic>
      <p:sp>
        <p:nvSpPr>
          <p:cNvPr id="5"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Tree>
  </p:cSld>
  <p:clrMapOvr>
    <a:masterClrMapping/>
  </p:clrMapOvr>
  <p:transition>
    <p:newsflash/>
    <p:sndAc>
      <p:stSnd>
        <p:snd r:embed="rId2" name="push.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2276872"/>
            <a:ext cx="7344816" cy="3096344"/>
          </a:xfrm>
          <a:ln w="38100"/>
        </p:spPr>
        <p:style>
          <a:lnRef idx="2">
            <a:schemeClr val="dk1"/>
          </a:lnRef>
          <a:fillRef idx="1">
            <a:schemeClr val="lt1"/>
          </a:fillRef>
          <a:effectRef idx="0">
            <a:schemeClr val="dk1"/>
          </a:effectRef>
          <a:fontRef idx="minor">
            <a:schemeClr val="dk1"/>
          </a:fontRef>
        </p:style>
        <p:txBody>
          <a:bodyPr/>
          <a:lstStyle/>
          <a:p>
            <a:pPr algn="just"/>
            <a:r>
              <a:rPr lang="x-none" smtClean="0"/>
              <a:t>¿Cuál es la relación entre el clima social familiar y la autoestima en los jóvenes con Necesidades Educativas Especiales Visuales en el  CEBE. “Tulio Herrera León” de la ciudad de Trujillo?</a:t>
            </a:r>
            <a:endParaRPr lang="es-ES" dirty="0" smtClean="0"/>
          </a:p>
          <a:p>
            <a:pPr>
              <a:buNone/>
            </a:pPr>
            <a:endParaRPr lang="es-ES" dirty="0"/>
          </a:p>
        </p:txBody>
      </p:sp>
      <p:sp>
        <p:nvSpPr>
          <p:cNvPr id="5" name="4 Flecha abajo"/>
          <p:cNvSpPr/>
          <p:nvPr/>
        </p:nvSpPr>
        <p:spPr>
          <a:xfrm>
            <a:off x="3714744" y="1285860"/>
            <a:ext cx="2357454"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newsflash/>
    <p:sndAc>
      <p:stSnd>
        <p:snd r:embed="rId2" name="push.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3"/>
          <a:srcRect l="25097" t="30469" r="23633" b="40234"/>
          <a:stretch>
            <a:fillRect/>
          </a:stretch>
        </p:blipFill>
        <p:spPr bwMode="auto">
          <a:xfrm>
            <a:off x="571472" y="1643050"/>
            <a:ext cx="7834367" cy="3357586"/>
          </a:xfrm>
          <a:prstGeom prst="rect">
            <a:avLst/>
          </a:prstGeom>
          <a:noFill/>
          <a:ln w="9525">
            <a:noFill/>
            <a:miter lim="800000"/>
            <a:headEnd/>
            <a:tailEnd/>
          </a:ln>
          <a:effectLst/>
        </p:spPr>
      </p:pic>
      <p:sp>
        <p:nvSpPr>
          <p:cNvPr id="5" name="1 Título"/>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Tree>
  </p:cSld>
  <p:clrMapOvr>
    <a:masterClrMapping/>
  </p:clrMapOvr>
  <p:transition>
    <p:newsflash/>
    <p:sndAc>
      <p:stSnd>
        <p:snd r:embed="rId2" name="push.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28674" name="Picture 2"/>
          <p:cNvPicPr>
            <a:picLocks noChangeAspect="1" noChangeArrowheads="1"/>
          </p:cNvPicPr>
          <p:nvPr/>
        </p:nvPicPr>
        <p:blipFill>
          <a:blip r:embed="rId3"/>
          <a:srcRect l="24902" t="25390" r="23096" b="45313"/>
          <a:stretch>
            <a:fillRect/>
          </a:stretch>
        </p:blipFill>
        <p:spPr bwMode="auto">
          <a:xfrm>
            <a:off x="642910" y="1714488"/>
            <a:ext cx="7777217" cy="3571900"/>
          </a:xfrm>
          <a:prstGeom prst="rect">
            <a:avLst/>
          </a:prstGeom>
          <a:noFill/>
          <a:ln w="9525">
            <a:noFill/>
            <a:miter lim="800000"/>
            <a:headEnd/>
            <a:tailEnd/>
          </a:ln>
          <a:effectLst/>
        </p:spPr>
      </p:pic>
    </p:spTree>
  </p:cSld>
  <p:clrMapOvr>
    <a:masterClrMapping/>
  </p:clrMapOvr>
  <p:transition>
    <p:newsflash/>
    <p:sndAc>
      <p:stSnd>
        <p:snd r:embed="rId2" name="push.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29698" name="Picture 2"/>
          <p:cNvPicPr>
            <a:picLocks noChangeAspect="1" noChangeArrowheads="1"/>
          </p:cNvPicPr>
          <p:nvPr/>
        </p:nvPicPr>
        <p:blipFill>
          <a:blip r:embed="rId3"/>
          <a:srcRect l="24902" t="36133" r="22363" b="23828"/>
          <a:stretch>
            <a:fillRect/>
          </a:stretch>
        </p:blipFill>
        <p:spPr bwMode="auto">
          <a:xfrm>
            <a:off x="642910" y="1357298"/>
            <a:ext cx="7778030" cy="4429156"/>
          </a:xfrm>
          <a:prstGeom prst="rect">
            <a:avLst/>
          </a:prstGeom>
          <a:noFill/>
          <a:ln w="9525">
            <a:noFill/>
            <a:miter lim="800000"/>
            <a:headEnd/>
            <a:tailEnd/>
          </a:ln>
          <a:effectLst/>
        </p:spPr>
      </p:pic>
    </p:spTree>
  </p:cSld>
  <p:clrMapOvr>
    <a:masterClrMapping/>
  </p:clrMapOvr>
  <p:transition>
    <p:newsflash/>
    <p:sndAc>
      <p:stSnd>
        <p:snd r:embed="rId2" name="push.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30722" name="Picture 2"/>
          <p:cNvPicPr>
            <a:picLocks noChangeAspect="1" noChangeArrowheads="1"/>
          </p:cNvPicPr>
          <p:nvPr/>
        </p:nvPicPr>
        <p:blipFill>
          <a:blip r:embed="rId3"/>
          <a:srcRect l="24170" t="37109" r="23828" b="36523"/>
          <a:stretch>
            <a:fillRect/>
          </a:stretch>
        </p:blipFill>
        <p:spPr bwMode="auto">
          <a:xfrm>
            <a:off x="428596" y="1643050"/>
            <a:ext cx="8077786" cy="3357586"/>
          </a:xfrm>
          <a:prstGeom prst="rect">
            <a:avLst/>
          </a:prstGeom>
          <a:noFill/>
          <a:ln w="9525">
            <a:noFill/>
            <a:miter lim="800000"/>
            <a:headEnd/>
            <a:tailEnd/>
          </a:ln>
          <a:effectLst/>
        </p:spPr>
      </p:pic>
    </p:spTree>
  </p:cSld>
  <p:clrMapOvr>
    <a:masterClrMapping/>
  </p:clrMapOvr>
  <p:transition>
    <p:newsflash/>
    <p:sndAc>
      <p:stSnd>
        <p:snd r:embed="rId2" name="push.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31746" name="Picture 2"/>
          <p:cNvPicPr>
            <a:picLocks noChangeAspect="1" noChangeArrowheads="1"/>
          </p:cNvPicPr>
          <p:nvPr/>
        </p:nvPicPr>
        <p:blipFill>
          <a:blip r:embed="rId3"/>
          <a:srcRect l="25635" t="23437" r="23095" b="50196"/>
          <a:stretch>
            <a:fillRect/>
          </a:stretch>
        </p:blipFill>
        <p:spPr bwMode="auto">
          <a:xfrm>
            <a:off x="571472" y="1714488"/>
            <a:ext cx="7964014" cy="3214710"/>
          </a:xfrm>
          <a:prstGeom prst="rect">
            <a:avLst/>
          </a:prstGeom>
          <a:noFill/>
          <a:ln w="9525">
            <a:noFill/>
            <a:miter lim="800000"/>
            <a:headEnd/>
            <a:tailEnd/>
          </a:ln>
          <a:effectLst/>
        </p:spPr>
      </p:pic>
    </p:spTree>
  </p:cSld>
  <p:clrMapOvr>
    <a:masterClrMapping/>
  </p:clrMapOvr>
  <p:transition>
    <p:newsflash/>
    <p:sndAc>
      <p:stSnd>
        <p:snd r:embed="rId2" name="push.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32770" name="Picture 2"/>
          <p:cNvPicPr>
            <a:picLocks noChangeAspect="1" noChangeArrowheads="1"/>
          </p:cNvPicPr>
          <p:nvPr/>
        </p:nvPicPr>
        <p:blipFill>
          <a:blip r:embed="rId3"/>
          <a:srcRect l="24902" t="22461" r="23096" b="48242"/>
          <a:stretch>
            <a:fillRect/>
          </a:stretch>
        </p:blipFill>
        <p:spPr bwMode="auto">
          <a:xfrm>
            <a:off x="642910" y="1785926"/>
            <a:ext cx="7777217" cy="3286148"/>
          </a:xfrm>
          <a:prstGeom prst="rect">
            <a:avLst/>
          </a:prstGeom>
          <a:noFill/>
          <a:ln w="9525">
            <a:noFill/>
            <a:miter lim="800000"/>
            <a:headEnd/>
            <a:tailEnd/>
          </a:ln>
          <a:effectLst/>
        </p:spPr>
      </p:pic>
    </p:spTree>
  </p:cSld>
  <p:clrMapOvr>
    <a:masterClrMapping/>
  </p:clrMapOvr>
  <p:transition>
    <p:newsflash/>
    <p:sndAc>
      <p:stSnd>
        <p:snd r:embed="rId2" name="push.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33794" name="Picture 2"/>
          <p:cNvPicPr>
            <a:picLocks noChangeAspect="1" noChangeArrowheads="1"/>
          </p:cNvPicPr>
          <p:nvPr/>
        </p:nvPicPr>
        <p:blipFill>
          <a:blip r:embed="rId3"/>
          <a:srcRect l="24170" t="27344" r="23828" b="45312"/>
          <a:stretch>
            <a:fillRect/>
          </a:stretch>
        </p:blipFill>
        <p:spPr bwMode="auto">
          <a:xfrm>
            <a:off x="857224" y="1643050"/>
            <a:ext cx="7429552" cy="3143272"/>
          </a:xfrm>
          <a:prstGeom prst="rect">
            <a:avLst/>
          </a:prstGeom>
          <a:noFill/>
          <a:ln w="9525">
            <a:noFill/>
            <a:miter lim="800000"/>
            <a:headEnd/>
            <a:tailEnd/>
          </a:ln>
          <a:effectLst/>
        </p:spPr>
      </p:pic>
    </p:spTree>
  </p:cSld>
  <p:clrMapOvr>
    <a:masterClrMapping/>
  </p:clrMapOvr>
  <p:transition>
    <p:newsflash/>
    <p:sndAc>
      <p:stSnd>
        <p:snd r:embed="rId2" name="push.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34818" name="Picture 2"/>
          <p:cNvPicPr>
            <a:picLocks noChangeAspect="1" noChangeArrowheads="1"/>
          </p:cNvPicPr>
          <p:nvPr/>
        </p:nvPicPr>
        <p:blipFill>
          <a:blip r:embed="rId3"/>
          <a:srcRect l="26367" t="26367" r="24560" b="50195"/>
          <a:stretch>
            <a:fillRect/>
          </a:stretch>
        </p:blipFill>
        <p:spPr bwMode="auto">
          <a:xfrm>
            <a:off x="571472" y="1714488"/>
            <a:ext cx="7977243" cy="3071834"/>
          </a:xfrm>
          <a:prstGeom prst="rect">
            <a:avLst/>
          </a:prstGeom>
          <a:noFill/>
          <a:ln w="9525">
            <a:noFill/>
            <a:miter lim="800000"/>
            <a:headEnd/>
            <a:tailEnd/>
          </a:ln>
          <a:effectLst/>
        </p:spPr>
      </p:pic>
    </p:spTree>
  </p:cSld>
  <p:clrMapOvr>
    <a:masterClrMapping/>
  </p:clrMapOvr>
  <p:transition>
    <p:newsflash/>
    <p:sndAc>
      <p:stSnd>
        <p:snd r:embed="rId2" name="push.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35842" name="Picture 2"/>
          <p:cNvPicPr>
            <a:picLocks noChangeAspect="1" noChangeArrowheads="1"/>
          </p:cNvPicPr>
          <p:nvPr/>
        </p:nvPicPr>
        <p:blipFill>
          <a:blip r:embed="rId3"/>
          <a:srcRect l="25635" t="37109" r="23828" b="35547"/>
          <a:stretch>
            <a:fillRect/>
          </a:stretch>
        </p:blipFill>
        <p:spPr bwMode="auto">
          <a:xfrm>
            <a:off x="857224" y="1857364"/>
            <a:ext cx="7393833" cy="3214710"/>
          </a:xfrm>
          <a:prstGeom prst="rect">
            <a:avLst/>
          </a:prstGeom>
          <a:noFill/>
          <a:ln w="9525">
            <a:noFill/>
            <a:miter lim="800000"/>
            <a:headEnd/>
            <a:tailEnd/>
          </a:ln>
          <a:effectLst/>
        </p:spPr>
      </p:pic>
    </p:spTree>
  </p:cSld>
  <p:clrMapOvr>
    <a:masterClrMapping/>
  </p:clrMapOvr>
  <p:transition>
    <p:newsflash/>
    <p:sndAc>
      <p:stSnd>
        <p:snd r:embed="rId2" name="push.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36866" name="Picture 2"/>
          <p:cNvPicPr>
            <a:picLocks noChangeAspect="1" noChangeArrowheads="1"/>
          </p:cNvPicPr>
          <p:nvPr/>
        </p:nvPicPr>
        <p:blipFill>
          <a:blip r:embed="rId3"/>
          <a:srcRect l="25635" t="31250" r="23095" b="42383"/>
          <a:stretch>
            <a:fillRect/>
          </a:stretch>
        </p:blipFill>
        <p:spPr bwMode="auto">
          <a:xfrm>
            <a:off x="642910" y="1785926"/>
            <a:ext cx="7778804" cy="3143272"/>
          </a:xfrm>
          <a:prstGeom prst="rect">
            <a:avLst/>
          </a:prstGeom>
          <a:noFill/>
          <a:ln w="9525">
            <a:noFill/>
            <a:miter lim="800000"/>
            <a:headEnd/>
            <a:tailEnd/>
          </a:ln>
          <a:effectLst/>
        </p:spPr>
      </p:pic>
    </p:spTree>
  </p:cSld>
  <p:clrMapOvr>
    <a:masterClrMapping/>
  </p:clrMapOvr>
  <p:transition>
    <p:newsflash/>
    <p:sndAc>
      <p:stSnd>
        <p:snd r:embed="rId2" name="push.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7158" y="500042"/>
            <a:ext cx="4214842" cy="64294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b" anchorCtr="0">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Black" pitchFamily="34" charset="0"/>
                <a:ea typeface="+mn-ea"/>
                <a:cs typeface="+mn-cs"/>
              </a:rPr>
              <a:t>OBJETIVOS</a:t>
            </a:r>
            <a:endParaRPr kumimoji="0" lang="es-ES" sz="3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Black" pitchFamily="34" charset="0"/>
              <a:ea typeface="+mn-ea"/>
              <a:cs typeface="+mn-cs"/>
            </a:endParaRPr>
          </a:p>
        </p:txBody>
      </p:sp>
      <p:sp>
        <p:nvSpPr>
          <p:cNvPr id="5" name="4 Rectángulo"/>
          <p:cNvSpPr/>
          <p:nvPr/>
        </p:nvSpPr>
        <p:spPr>
          <a:xfrm>
            <a:off x="1928794" y="2500306"/>
            <a:ext cx="5786478" cy="5715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sz="2800" dirty="0" smtClean="0">
              <a:ln w="18415" cmpd="sng">
                <a:solidFill>
                  <a:srgbClr val="FFFFFF"/>
                </a:solidFill>
                <a:prstDash val="solid"/>
              </a:ln>
              <a:solidFill>
                <a:srgbClr val="FFFFFF"/>
              </a:solidFill>
              <a:latin typeface="Arial Black" pitchFamily="34" charset="0"/>
            </a:endParaRPr>
          </a:p>
          <a:p>
            <a:pPr algn="ctr"/>
            <a:r>
              <a:rPr lang="es-ES_tradnl" sz="3200" dirty="0" smtClean="0">
                <a:ln w="18415" cmpd="sng">
                  <a:solidFill>
                    <a:srgbClr val="FFFFFF"/>
                  </a:solidFill>
                  <a:prstDash val="solid"/>
                </a:ln>
                <a:solidFill>
                  <a:srgbClr val="FFFFFF"/>
                </a:solidFill>
                <a:latin typeface="Arial Black" pitchFamily="34" charset="0"/>
              </a:rPr>
              <a:t> GENERAL:</a:t>
            </a:r>
          </a:p>
          <a:p>
            <a:pPr algn="ctr"/>
            <a:endParaRPr lang="es-ES" sz="2800" dirty="0">
              <a:ln w="18415" cmpd="sng">
                <a:solidFill>
                  <a:srgbClr val="FFFFFF"/>
                </a:solidFill>
                <a:prstDash val="solid"/>
              </a:ln>
              <a:solidFill>
                <a:srgbClr val="FFFFFF"/>
              </a:solidFill>
            </a:endParaRPr>
          </a:p>
        </p:txBody>
      </p:sp>
      <p:sp>
        <p:nvSpPr>
          <p:cNvPr id="6" name="5 Rectángulo"/>
          <p:cNvSpPr/>
          <p:nvPr/>
        </p:nvSpPr>
        <p:spPr>
          <a:xfrm>
            <a:off x="1928794" y="3071810"/>
            <a:ext cx="5786478" cy="214314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x-none" sz="2000" b="1">
                <a:solidFill>
                  <a:schemeClr val="tx1"/>
                </a:solidFill>
                <a:effectLst>
                  <a:outerShdw blurRad="38100" dist="38100" dir="2700000" algn="tl">
                    <a:srgbClr val="000000">
                      <a:alpha val="43137"/>
                    </a:srgbClr>
                  </a:outerShdw>
                </a:effectLst>
              </a:rPr>
              <a:t>Conocer las relaciones entre Clima Social Familiar y la Autoestima  en  los  jóvenes  con Necesidades Educativas Especiales Visuales en el CEBE Tulio Herrera León de la ciudad de Trujillo.</a:t>
            </a:r>
            <a:endParaRPr lang="es-ES" sz="2000" b="1" dirty="0">
              <a:solidFill>
                <a:schemeClr val="tx1"/>
              </a:solidFill>
              <a:effectLst>
                <a:outerShdw blurRad="38100" dist="38100" dir="2700000" algn="tl">
                  <a:srgbClr val="000000">
                    <a:alpha val="43137"/>
                  </a:srgbClr>
                </a:outerShdw>
              </a:effectLst>
            </a:endParaRPr>
          </a:p>
        </p:txBody>
      </p:sp>
      <p:sp>
        <p:nvSpPr>
          <p:cNvPr id="7" name="6 Flecha abajo"/>
          <p:cNvSpPr/>
          <p:nvPr/>
        </p:nvSpPr>
        <p:spPr>
          <a:xfrm>
            <a:off x="2714612" y="1500174"/>
            <a:ext cx="2357454"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newsflash/>
    <p:sndAc>
      <p:stSnd>
        <p:snd r:embed="rId2" name="push.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7158" y="500042"/>
            <a:ext cx="735811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DESCRIPCIÓN DE RESULTADOS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37890" name="Picture 2"/>
          <p:cNvPicPr>
            <a:picLocks noChangeAspect="1" noChangeArrowheads="1"/>
          </p:cNvPicPr>
          <p:nvPr/>
        </p:nvPicPr>
        <p:blipFill>
          <a:blip r:embed="rId3"/>
          <a:srcRect l="27099" t="37109" r="23828" b="39453"/>
          <a:stretch>
            <a:fillRect/>
          </a:stretch>
        </p:blipFill>
        <p:spPr bwMode="auto">
          <a:xfrm>
            <a:off x="571472" y="2071678"/>
            <a:ext cx="7977243" cy="2857520"/>
          </a:xfrm>
          <a:prstGeom prst="rect">
            <a:avLst/>
          </a:prstGeom>
          <a:noFill/>
          <a:ln w="9525">
            <a:noFill/>
            <a:miter lim="800000"/>
            <a:headEnd/>
            <a:tailEnd/>
          </a:ln>
          <a:effectLst/>
        </p:spPr>
      </p:pic>
    </p:spTree>
  </p:cSld>
  <p:clrMapOvr>
    <a:masterClrMapping/>
  </p:clrMapOvr>
  <p:transition>
    <p:newsflash/>
    <p:sndAc>
      <p:stSnd>
        <p:snd r:embed="rId2" name="push.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43313" y="3573016"/>
            <a:ext cx="4143397" cy="1856247"/>
          </a:xfrm>
        </p:spPr>
        <p:txBody>
          <a:bodyPr/>
          <a:lstStyle/>
          <a:p>
            <a:pPr eaLnBrk="1" fontAlgn="auto" hangingPunct="1">
              <a:spcAft>
                <a:spcPts val="0"/>
              </a:spcAft>
              <a:defRPr/>
            </a:pPr>
            <a:r>
              <a:rPr lang="es-ES" sz="4000" dirty="0" smtClean="0">
                <a:latin typeface="Maiandra GD" pitchFamily="34" charset="0"/>
              </a:rPr>
              <a:t>Conclusiones y Recomendaciones  </a:t>
            </a:r>
            <a:endParaRPr lang="es-ES" sz="4000" dirty="0">
              <a:latin typeface="Maiandra GD" pitchFamily="34" charset="0"/>
            </a:endParaRPr>
          </a:p>
        </p:txBody>
      </p:sp>
      <p:sp>
        <p:nvSpPr>
          <p:cNvPr id="4" name="3 Arco"/>
          <p:cNvSpPr/>
          <p:nvPr/>
        </p:nvSpPr>
        <p:spPr>
          <a:xfrm>
            <a:off x="2428860" y="4929198"/>
            <a:ext cx="5357850" cy="1000132"/>
          </a:xfrm>
          <a:prstGeom prst="arc">
            <a:avLst>
              <a:gd name="adj1" fmla="val 11714616"/>
              <a:gd name="adj2" fmla="val 12339"/>
            </a:avLst>
          </a:prstGeom>
          <a:ln>
            <a:solidFill>
              <a:schemeClr val="accent1">
                <a:lumMod val="75000"/>
              </a:schemeClr>
            </a:solidFill>
          </a:ln>
          <a:scene3d>
            <a:camera prst="orthographicFront"/>
            <a:lightRig rig="threePt" dir="t"/>
          </a:scene3d>
          <a:sp3d contourW="12700">
            <a:contourClr>
              <a:schemeClr val="accent1"/>
            </a:contourClr>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pic>
        <p:nvPicPr>
          <p:cNvPr id="5" name="4 Imagen" descr="conclusion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1071563"/>
            <a:ext cx="481488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3410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par>
                                <p:cTn id="11" presetID="26"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290">
                                          <p:stCondLst>
                                            <p:cond delay="0"/>
                                          </p:stCondLst>
                                        </p:cTn>
                                        <p:tgtEl>
                                          <p:spTgt spid="2"/>
                                        </p:tgtEl>
                                      </p:cBhvr>
                                    </p:animEffect>
                                    <p:anim calcmode="lin" valueType="num">
                                      <p:cBhvr>
                                        <p:cTn id="14"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9" dur="13">
                                          <p:stCondLst>
                                            <p:cond delay="325"/>
                                          </p:stCondLst>
                                        </p:cTn>
                                        <p:tgtEl>
                                          <p:spTgt spid="2"/>
                                        </p:tgtEl>
                                      </p:cBhvr>
                                      <p:to x="100000" y="60000"/>
                                    </p:animScale>
                                    <p:animScale>
                                      <p:cBhvr>
                                        <p:cTn id="20" dur="83" decel="50000">
                                          <p:stCondLst>
                                            <p:cond delay="338"/>
                                          </p:stCondLst>
                                        </p:cTn>
                                        <p:tgtEl>
                                          <p:spTgt spid="2"/>
                                        </p:tgtEl>
                                      </p:cBhvr>
                                      <p:to x="100000" y="100000"/>
                                    </p:animScale>
                                    <p:animScale>
                                      <p:cBhvr>
                                        <p:cTn id="21" dur="13">
                                          <p:stCondLst>
                                            <p:cond delay="656"/>
                                          </p:stCondLst>
                                        </p:cTn>
                                        <p:tgtEl>
                                          <p:spTgt spid="2"/>
                                        </p:tgtEl>
                                      </p:cBhvr>
                                      <p:to x="100000" y="80000"/>
                                    </p:animScale>
                                    <p:animScale>
                                      <p:cBhvr>
                                        <p:cTn id="22" dur="83" decel="50000">
                                          <p:stCondLst>
                                            <p:cond delay="669"/>
                                          </p:stCondLst>
                                        </p:cTn>
                                        <p:tgtEl>
                                          <p:spTgt spid="2"/>
                                        </p:tgtEl>
                                      </p:cBhvr>
                                      <p:to x="100000" y="100000"/>
                                    </p:animScale>
                                    <p:animScale>
                                      <p:cBhvr>
                                        <p:cTn id="23" dur="13">
                                          <p:stCondLst>
                                            <p:cond delay="821"/>
                                          </p:stCondLst>
                                        </p:cTn>
                                        <p:tgtEl>
                                          <p:spTgt spid="2"/>
                                        </p:tgtEl>
                                      </p:cBhvr>
                                      <p:to x="100000" y="90000"/>
                                    </p:animScale>
                                    <p:animScale>
                                      <p:cBhvr>
                                        <p:cTn id="24" dur="83" decel="50000">
                                          <p:stCondLst>
                                            <p:cond delay="834"/>
                                          </p:stCondLst>
                                        </p:cTn>
                                        <p:tgtEl>
                                          <p:spTgt spid="2"/>
                                        </p:tgtEl>
                                      </p:cBhvr>
                                      <p:to x="100000" y="100000"/>
                                    </p:animScale>
                                    <p:animScale>
                                      <p:cBhvr>
                                        <p:cTn id="25" dur="13">
                                          <p:stCondLst>
                                            <p:cond delay="904"/>
                                          </p:stCondLst>
                                        </p:cTn>
                                        <p:tgtEl>
                                          <p:spTgt spid="2"/>
                                        </p:tgtEl>
                                      </p:cBhvr>
                                      <p:to x="100000" y="95000"/>
                                    </p:animScale>
                                    <p:animScale>
                                      <p:cBhvr>
                                        <p:cTn id="26" dur="83" decel="50000">
                                          <p:stCondLst>
                                            <p:cond delay="917"/>
                                          </p:stCondLst>
                                        </p:cTn>
                                        <p:tgtEl>
                                          <p:spTgt spid="2"/>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290">
                                          <p:stCondLst>
                                            <p:cond delay="0"/>
                                          </p:stCondLst>
                                        </p:cTn>
                                        <p:tgtEl>
                                          <p:spTgt spid="4"/>
                                        </p:tgtEl>
                                      </p:cBhvr>
                                    </p:animEffect>
                                    <p:anim calcmode="lin" valueType="num">
                                      <p:cBhvr>
                                        <p:cTn id="3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35" dur="13">
                                          <p:stCondLst>
                                            <p:cond delay="325"/>
                                          </p:stCondLst>
                                        </p:cTn>
                                        <p:tgtEl>
                                          <p:spTgt spid="4"/>
                                        </p:tgtEl>
                                      </p:cBhvr>
                                      <p:to x="100000" y="60000"/>
                                    </p:animScale>
                                    <p:animScale>
                                      <p:cBhvr>
                                        <p:cTn id="36" dur="83" decel="50000">
                                          <p:stCondLst>
                                            <p:cond delay="338"/>
                                          </p:stCondLst>
                                        </p:cTn>
                                        <p:tgtEl>
                                          <p:spTgt spid="4"/>
                                        </p:tgtEl>
                                      </p:cBhvr>
                                      <p:to x="100000" y="100000"/>
                                    </p:animScale>
                                    <p:animScale>
                                      <p:cBhvr>
                                        <p:cTn id="37" dur="13">
                                          <p:stCondLst>
                                            <p:cond delay="656"/>
                                          </p:stCondLst>
                                        </p:cTn>
                                        <p:tgtEl>
                                          <p:spTgt spid="4"/>
                                        </p:tgtEl>
                                      </p:cBhvr>
                                      <p:to x="100000" y="80000"/>
                                    </p:animScale>
                                    <p:animScale>
                                      <p:cBhvr>
                                        <p:cTn id="38" dur="83" decel="50000">
                                          <p:stCondLst>
                                            <p:cond delay="669"/>
                                          </p:stCondLst>
                                        </p:cTn>
                                        <p:tgtEl>
                                          <p:spTgt spid="4"/>
                                        </p:tgtEl>
                                      </p:cBhvr>
                                      <p:to x="100000" y="100000"/>
                                    </p:animScale>
                                    <p:animScale>
                                      <p:cBhvr>
                                        <p:cTn id="39" dur="13">
                                          <p:stCondLst>
                                            <p:cond delay="821"/>
                                          </p:stCondLst>
                                        </p:cTn>
                                        <p:tgtEl>
                                          <p:spTgt spid="4"/>
                                        </p:tgtEl>
                                      </p:cBhvr>
                                      <p:to x="100000" y="90000"/>
                                    </p:animScale>
                                    <p:animScale>
                                      <p:cBhvr>
                                        <p:cTn id="40" dur="83" decel="50000">
                                          <p:stCondLst>
                                            <p:cond delay="834"/>
                                          </p:stCondLst>
                                        </p:cTn>
                                        <p:tgtEl>
                                          <p:spTgt spid="4"/>
                                        </p:tgtEl>
                                      </p:cBhvr>
                                      <p:to x="100000" y="100000"/>
                                    </p:animScale>
                                    <p:animScale>
                                      <p:cBhvr>
                                        <p:cTn id="41" dur="13">
                                          <p:stCondLst>
                                            <p:cond delay="904"/>
                                          </p:stCondLst>
                                        </p:cTn>
                                        <p:tgtEl>
                                          <p:spTgt spid="4"/>
                                        </p:tgtEl>
                                      </p:cBhvr>
                                      <p:to x="100000" y="95000"/>
                                    </p:animScale>
                                    <p:animScale>
                                      <p:cBhvr>
                                        <p:cTn id="42"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14414" y="1357298"/>
            <a:ext cx="7443782" cy="4525963"/>
          </a:xfrm>
        </p:spPr>
        <p:txBody>
          <a:bodyPr>
            <a:normAutofit fontScale="40000" lnSpcReduction="20000"/>
          </a:bodyPr>
          <a:lstStyle/>
          <a:p>
            <a:pPr lvl="0" algn="just"/>
            <a:r>
              <a:rPr lang="es-ES" sz="3400" dirty="0" smtClean="0"/>
              <a:t>Se acepta la existencia de</a:t>
            </a:r>
            <a:r>
              <a:rPr lang="x-none" sz="3400" smtClean="0"/>
              <a:t> una relación</a:t>
            </a:r>
            <a:r>
              <a:rPr lang="es-PE" sz="3400" dirty="0" smtClean="0"/>
              <a:t> parcial</a:t>
            </a:r>
            <a:r>
              <a:rPr lang="x-none" sz="3400" smtClean="0"/>
              <a:t> entre el Clima Social Familiar y la Autoestima </a:t>
            </a:r>
            <a:r>
              <a:rPr lang="es-PE" sz="3400" dirty="0" smtClean="0"/>
              <a:t>total </a:t>
            </a:r>
            <a:r>
              <a:rPr lang="x-none" sz="3400" smtClean="0"/>
              <a:t>en Jóvenes con Necesidades Educativas Especiales Visuales en el  CEBE. Tulio Herrera León de la ciudad de Trujillo</a:t>
            </a:r>
            <a:r>
              <a:rPr lang="es-ES" sz="3400" dirty="0" smtClean="0"/>
              <a:t>. </a:t>
            </a:r>
          </a:p>
          <a:p>
            <a:pPr algn="just">
              <a:buNone/>
            </a:pPr>
            <a:r>
              <a:rPr lang="x-none" sz="3400" smtClean="0"/>
              <a:t> </a:t>
            </a:r>
            <a:endParaRPr lang="es-ES" sz="3400" dirty="0" smtClean="0"/>
          </a:p>
          <a:p>
            <a:pPr lvl="0" algn="just"/>
            <a:r>
              <a:rPr lang="es-ES" sz="3400" dirty="0" smtClean="0"/>
              <a:t> Existe </a:t>
            </a:r>
            <a:r>
              <a:rPr lang="x-none" sz="3400" smtClean="0"/>
              <a:t>una </a:t>
            </a:r>
            <a:r>
              <a:rPr lang="es-ES" sz="3400" dirty="0" smtClean="0"/>
              <a:t>correlación positiva, de grado </a:t>
            </a:r>
            <a:r>
              <a:rPr lang="x-none" sz="3400" smtClean="0"/>
              <a:t>parcial significativa (</a:t>
            </a:r>
            <a:r>
              <a:rPr lang="es-MX" sz="3400" dirty="0" smtClean="0"/>
              <a:t>p</a:t>
            </a:r>
            <a:r>
              <a:rPr lang="es-MX" sz="3400" dirty="0" smtClean="0">
                <a:sym typeface="Symbol"/>
              </a:rPr>
              <a:t></a:t>
            </a:r>
            <a:r>
              <a:rPr lang="es-MX" sz="3400" dirty="0" smtClean="0"/>
              <a:t>0.05) </a:t>
            </a:r>
            <a:r>
              <a:rPr lang="x-none" sz="3400" smtClean="0"/>
              <a:t>entre el Clima Social Familiar y la Autoestima</a:t>
            </a:r>
            <a:r>
              <a:rPr lang="es-PE" sz="3400" dirty="0" smtClean="0"/>
              <a:t> total</a:t>
            </a:r>
            <a:r>
              <a:rPr lang="x-none" sz="3400" smtClean="0"/>
              <a:t> en jóvenes con Necesidades Educativas Especiales Visuales en el CEBE Tulio Herrera León de la ciudad de Trujillo presentan un nivel medio en las tres dimensiones de  Relación, Desarrollo y estabilidad.</a:t>
            </a:r>
            <a:endParaRPr lang="es-ES" sz="3400" dirty="0" smtClean="0"/>
          </a:p>
          <a:p>
            <a:pPr algn="just">
              <a:buNone/>
            </a:pPr>
            <a:endParaRPr lang="es-ES" sz="3400" dirty="0" smtClean="0"/>
          </a:p>
          <a:p>
            <a:pPr lvl="0" algn="just"/>
            <a:r>
              <a:rPr lang="x-none" sz="3400" smtClean="0"/>
              <a:t>Existe una</a:t>
            </a:r>
            <a:r>
              <a:rPr lang="es-ES" sz="3400" dirty="0" smtClean="0"/>
              <a:t> correlación</a:t>
            </a:r>
            <a:r>
              <a:rPr lang="x-none" sz="3400" smtClean="0"/>
              <a:t> significativa (</a:t>
            </a:r>
            <a:r>
              <a:rPr lang="es-MX" sz="3400" dirty="0" smtClean="0"/>
              <a:t>p</a:t>
            </a:r>
            <a:r>
              <a:rPr lang="es-MX" sz="3400" dirty="0" smtClean="0">
                <a:sym typeface="Symbol"/>
              </a:rPr>
              <a:t></a:t>
            </a:r>
            <a:r>
              <a:rPr lang="es-MX" sz="3400" dirty="0" smtClean="0"/>
              <a:t>0.05) </a:t>
            </a:r>
            <a:r>
              <a:rPr lang="x-none" sz="3400" smtClean="0"/>
              <a:t>entre La dimensión de Relación del Clima Social Familiar y subtest Social pares en jóvenes con Necesidades Educativas Especiales Visuales en el CEBE Tulio Herrera León de la ciudad de Trujillo. </a:t>
            </a:r>
            <a:endParaRPr lang="es-ES" sz="3400" dirty="0" smtClean="0"/>
          </a:p>
          <a:p>
            <a:pPr algn="just">
              <a:buNone/>
            </a:pPr>
            <a:endParaRPr lang="es-ES" sz="3400" dirty="0" smtClean="0"/>
          </a:p>
          <a:p>
            <a:pPr algn="just">
              <a:buNone/>
            </a:pPr>
            <a:endParaRPr lang="es-ES" sz="3400" dirty="0" smtClean="0"/>
          </a:p>
          <a:p>
            <a:pPr lvl="0" algn="just"/>
            <a:r>
              <a:rPr lang="x-none" sz="3400" smtClean="0"/>
              <a:t>Existe una </a:t>
            </a:r>
            <a:r>
              <a:rPr lang="es-ES" sz="3400" dirty="0" smtClean="0"/>
              <a:t>correlación</a:t>
            </a:r>
            <a:r>
              <a:rPr lang="x-none" sz="3400" smtClean="0"/>
              <a:t> significativa (</a:t>
            </a:r>
            <a:r>
              <a:rPr lang="es-MX" sz="3400" dirty="0" smtClean="0"/>
              <a:t>p</a:t>
            </a:r>
            <a:r>
              <a:rPr lang="es-MX" sz="3400" dirty="0" smtClean="0">
                <a:sym typeface="Symbol"/>
              </a:rPr>
              <a:t></a:t>
            </a:r>
            <a:r>
              <a:rPr lang="es-MX" sz="3400" dirty="0" smtClean="0"/>
              <a:t>0.05) </a:t>
            </a:r>
            <a:r>
              <a:rPr lang="x-none" sz="3400" smtClean="0"/>
              <a:t>entre La dimensión de Cohesión del Clima Social Familiar y subtest Social pares en jóvenes con Necesidades Educativas Especiales Visuales en el CEBE Tulio Herrera León de la ciudad de Trujillo. </a:t>
            </a:r>
            <a:endParaRPr lang="es-ES" sz="3400" dirty="0" smtClean="0"/>
          </a:p>
          <a:p>
            <a:pPr algn="just">
              <a:buNone/>
            </a:pPr>
            <a:endParaRPr lang="es-ES" sz="3400" dirty="0" smtClean="0"/>
          </a:p>
          <a:p>
            <a:pPr lvl="0" algn="just"/>
            <a:r>
              <a:rPr lang="x-none" sz="3400" smtClean="0"/>
              <a:t>Existe una </a:t>
            </a:r>
            <a:r>
              <a:rPr lang="es-ES" sz="3400" dirty="0" smtClean="0"/>
              <a:t>correlación</a:t>
            </a:r>
            <a:r>
              <a:rPr lang="x-none" sz="3400" smtClean="0"/>
              <a:t> significativa (</a:t>
            </a:r>
            <a:r>
              <a:rPr lang="es-MX" sz="3400" dirty="0" smtClean="0"/>
              <a:t>p</a:t>
            </a:r>
            <a:r>
              <a:rPr lang="es-MX" sz="3400" dirty="0" smtClean="0">
                <a:sym typeface="Symbol"/>
              </a:rPr>
              <a:t></a:t>
            </a:r>
            <a:r>
              <a:rPr lang="es-MX" sz="3400" dirty="0" smtClean="0"/>
              <a:t>0.05) </a:t>
            </a:r>
            <a:r>
              <a:rPr lang="x-none" sz="3400" smtClean="0"/>
              <a:t>entre La dimensión de Expresividad del Clima Social Familiar y subtest Social pares en jóvenes con Necesidades Educativas Especiales Visuales en el CEBE Tulio Herrera León de la ciudad de Trujillo.</a:t>
            </a:r>
            <a:endParaRPr lang="es-ES" sz="3400" dirty="0" smtClean="0"/>
          </a:p>
          <a:p>
            <a:endParaRPr lang="es-ES" dirty="0"/>
          </a:p>
        </p:txBody>
      </p:sp>
      <p:sp>
        <p:nvSpPr>
          <p:cNvPr id="4" name="1 Título"/>
          <p:cNvSpPr>
            <a:spLocks noGrp="1"/>
          </p:cNvSpPr>
          <p:nvPr>
            <p:ph type="title"/>
          </p:nvPr>
        </p:nvSpPr>
        <p:spPr>
          <a:xfrm>
            <a:off x="357158" y="500042"/>
            <a:ext cx="4643470"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CONCLUSIONES: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5" name="4 Flecha derecha"/>
          <p:cNvSpPr/>
          <p:nvPr/>
        </p:nvSpPr>
        <p:spPr>
          <a:xfrm>
            <a:off x="785786" y="1285860"/>
            <a:ext cx="857256" cy="3571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derecha"/>
          <p:cNvSpPr/>
          <p:nvPr/>
        </p:nvSpPr>
        <p:spPr>
          <a:xfrm>
            <a:off x="785786" y="1928802"/>
            <a:ext cx="857256" cy="3571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p:cNvSpPr/>
          <p:nvPr/>
        </p:nvSpPr>
        <p:spPr>
          <a:xfrm>
            <a:off x="785786" y="3000372"/>
            <a:ext cx="857256" cy="3571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a:off x="785786" y="4000504"/>
            <a:ext cx="857256" cy="3571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a:off x="785786" y="4857760"/>
            <a:ext cx="857256" cy="3571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newsflash/>
    <p:sndAc>
      <p:stSnd>
        <p:snd r:embed="rId2" name="push.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85984" y="1071546"/>
            <a:ext cx="6443650" cy="4525963"/>
          </a:xfrm>
        </p:spPr>
        <p:txBody>
          <a:bodyPr>
            <a:noAutofit/>
          </a:bodyPr>
          <a:lstStyle/>
          <a:p>
            <a:pPr lvl="0" algn="just"/>
            <a:r>
              <a:rPr lang="x-none" sz="1200" smtClean="0"/>
              <a:t>Existe una correlación significativa (</a:t>
            </a:r>
            <a:r>
              <a:rPr lang="es-MX" sz="1200" dirty="0" smtClean="0"/>
              <a:t>p</a:t>
            </a:r>
            <a:r>
              <a:rPr lang="es-MX" sz="1200" dirty="0" smtClean="0">
                <a:sym typeface="Symbol"/>
              </a:rPr>
              <a:t></a:t>
            </a:r>
            <a:r>
              <a:rPr lang="es-MX" sz="1200" dirty="0" smtClean="0"/>
              <a:t>0.05) </a:t>
            </a:r>
            <a:r>
              <a:rPr lang="x-none" sz="1200" smtClean="0"/>
              <a:t>entre La dimensión de Conflicto del Clima Social Familiar y subtest Social pares en jóvenes con Necesidades Educativas Especiales Visuales en el CEBE Tulio Herrera León de la ciudad de Trujillo.</a:t>
            </a:r>
            <a:endParaRPr lang="es-ES" sz="1200" dirty="0" smtClean="0"/>
          </a:p>
          <a:p>
            <a:pPr algn="just">
              <a:buNone/>
            </a:pPr>
            <a:endParaRPr lang="es-ES" sz="1200" dirty="0" smtClean="0"/>
          </a:p>
          <a:p>
            <a:pPr lvl="0" algn="just"/>
            <a:r>
              <a:rPr lang="es-PE" sz="1200" dirty="0" smtClean="0"/>
              <a:t>Existen correlaciones nulas entre la dimensión Desarrollo del Clima Social Familiar  y los Subtests de Autoestima total en Jóvenes con Necesidades Educativas Especiales Visuales en el  CEBE. Tulio Herrera León de la ciudad de Trujillo.</a:t>
            </a:r>
            <a:endParaRPr lang="es-ES" sz="1200" dirty="0" smtClean="0"/>
          </a:p>
          <a:p>
            <a:pPr algn="just">
              <a:buNone/>
            </a:pPr>
            <a:endParaRPr lang="es-ES" sz="1200" dirty="0" smtClean="0"/>
          </a:p>
          <a:p>
            <a:pPr lvl="0" algn="just"/>
            <a:r>
              <a:rPr lang="es-PE" sz="1200" dirty="0" smtClean="0"/>
              <a:t>Existen correlaciones nulas entre la </a:t>
            </a:r>
            <a:r>
              <a:rPr lang="es-PE" sz="1200" dirty="0" err="1" smtClean="0"/>
              <a:t>subescala</a:t>
            </a:r>
            <a:r>
              <a:rPr lang="es-PE" sz="1200" dirty="0" smtClean="0"/>
              <a:t> de Autonomía de la dimensión de Desarrollo del Clima Social Familiar  y los Subtests de Autoestima total en Jóvenes con Necesidades Educativas Especiales Visuales en el  CEBE. Tulio Herrera León de la ciudad de Trujillo.</a:t>
            </a:r>
            <a:endParaRPr lang="es-ES" sz="1200" dirty="0" smtClean="0"/>
          </a:p>
          <a:p>
            <a:pPr algn="just">
              <a:buNone/>
            </a:pPr>
            <a:endParaRPr lang="es-ES" sz="1200" dirty="0" smtClean="0"/>
          </a:p>
          <a:p>
            <a:pPr lvl="0" algn="just"/>
            <a:r>
              <a:rPr lang="es-PE" sz="1200" dirty="0" smtClean="0"/>
              <a:t>Existen correlaciones nulas entre la </a:t>
            </a:r>
            <a:r>
              <a:rPr lang="es-PE" sz="1200" dirty="0" err="1" smtClean="0"/>
              <a:t>subescala</a:t>
            </a:r>
            <a:r>
              <a:rPr lang="es-PE" sz="1200" dirty="0" smtClean="0"/>
              <a:t> de Actuación de la dimensión de Desarrollo del Clima Social Familiar y los Subtests de Autoestima total en Jóvenes con Necesidades Educativas Especiales Visuales en el  CEBE. Tulio Herrera León de la ciudad de Trujillo.</a:t>
            </a:r>
            <a:endParaRPr lang="es-ES" sz="1200" dirty="0" smtClean="0"/>
          </a:p>
          <a:p>
            <a:pPr algn="just">
              <a:buNone/>
            </a:pPr>
            <a:endParaRPr lang="es-ES" sz="1200" dirty="0" smtClean="0"/>
          </a:p>
          <a:p>
            <a:pPr lvl="0" algn="just"/>
            <a:r>
              <a:rPr lang="es-PE" sz="1200" dirty="0" smtClean="0"/>
              <a:t>Existen correlaciones nulas entre la </a:t>
            </a:r>
            <a:r>
              <a:rPr lang="es-PE" sz="1200" dirty="0" err="1" smtClean="0"/>
              <a:t>subescala</a:t>
            </a:r>
            <a:r>
              <a:rPr lang="es-PE" sz="1200" dirty="0" smtClean="0"/>
              <a:t> de Intelectual - Cultural de la dimensión de Desarrollo del Clima Social Familiar  y los Subtests de Autoestima total en Jóvenes con Necesidades Educativas Especiales Visuales en el  CEBE. Tulio Herrera León de la ciudad de Trujillo.</a:t>
            </a:r>
            <a:endParaRPr lang="es-ES" sz="1200" dirty="0" smtClean="0"/>
          </a:p>
          <a:p>
            <a:pPr algn="just">
              <a:buNone/>
            </a:pPr>
            <a:endParaRPr lang="es-ES" sz="1200" dirty="0" smtClean="0"/>
          </a:p>
          <a:p>
            <a:pPr lvl="0" algn="just"/>
            <a:r>
              <a:rPr lang="es-PE" sz="1200" dirty="0" smtClean="0"/>
              <a:t>Existen correlaciones nulas entre la </a:t>
            </a:r>
            <a:r>
              <a:rPr lang="es-PE" sz="1200" dirty="0" err="1" smtClean="0"/>
              <a:t>subescala</a:t>
            </a:r>
            <a:r>
              <a:rPr lang="es-PE" sz="1200" dirty="0" smtClean="0"/>
              <a:t> de Social-Recreativo de la dimensión de Desarrollo del Clima Social Familiar  y los Subtests de Autoestima total en Jóvenes con Necesidades Educativas Especiales Visuales en el  CEBE. “Tulio Herrera León” de la ciudad de Trujillo.</a:t>
            </a:r>
            <a:endParaRPr lang="es-ES" sz="1200" dirty="0" smtClean="0"/>
          </a:p>
        </p:txBody>
      </p:sp>
      <p:sp>
        <p:nvSpPr>
          <p:cNvPr id="4" name="1 Título"/>
          <p:cNvSpPr>
            <a:spLocks noGrp="1"/>
          </p:cNvSpPr>
          <p:nvPr>
            <p:ph type="title"/>
          </p:nvPr>
        </p:nvSpPr>
        <p:spPr>
          <a:xfrm>
            <a:off x="357158" y="500042"/>
            <a:ext cx="4643470"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CONCLUSIONES: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5" name="4 Flecha derecha"/>
          <p:cNvSpPr/>
          <p:nvPr/>
        </p:nvSpPr>
        <p:spPr>
          <a:xfrm>
            <a:off x="1643042" y="1142984"/>
            <a:ext cx="1071570"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derecha"/>
          <p:cNvSpPr/>
          <p:nvPr/>
        </p:nvSpPr>
        <p:spPr>
          <a:xfrm>
            <a:off x="1643042" y="2000240"/>
            <a:ext cx="1071570"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p:cNvSpPr/>
          <p:nvPr/>
        </p:nvSpPr>
        <p:spPr>
          <a:xfrm>
            <a:off x="1643042" y="2928934"/>
            <a:ext cx="1071570"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a:off x="1643042" y="3857628"/>
            <a:ext cx="1071570"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a:off x="1643042" y="4786322"/>
            <a:ext cx="1071570"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derecha"/>
          <p:cNvSpPr/>
          <p:nvPr/>
        </p:nvSpPr>
        <p:spPr>
          <a:xfrm>
            <a:off x="1571604" y="5643578"/>
            <a:ext cx="1071570"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newsflash/>
    <p:sndAc>
      <p:stSnd>
        <p:snd r:embed="rId2" name="push.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14546" y="1214422"/>
            <a:ext cx="6472254" cy="5286412"/>
          </a:xfrm>
        </p:spPr>
        <p:txBody>
          <a:bodyPr>
            <a:normAutofit fontScale="55000" lnSpcReduction="20000"/>
          </a:bodyPr>
          <a:lstStyle/>
          <a:p>
            <a:pPr lvl="0" algn="just"/>
            <a:r>
              <a:rPr lang="es-PE" dirty="0" smtClean="0"/>
              <a:t>Existen correlaciones nulas entre la </a:t>
            </a:r>
            <a:r>
              <a:rPr lang="es-PE" dirty="0" err="1" smtClean="0"/>
              <a:t>subescala</a:t>
            </a:r>
            <a:r>
              <a:rPr lang="es-PE" dirty="0" smtClean="0"/>
              <a:t> de Moralidad-Religiosidad de la dimensión de Desarrollo del Clima Social Familiar  y los Subtests de Autoestima total en Jóvenes con Necesidades Educativas Especiales Visuales en el  CEBE. Tulio Herrera León de la ciudad de Trujillo.</a:t>
            </a:r>
            <a:endParaRPr lang="es-ES" dirty="0" smtClean="0"/>
          </a:p>
          <a:p>
            <a:pPr algn="just">
              <a:buNone/>
            </a:pPr>
            <a:endParaRPr lang="es-ES" dirty="0" smtClean="0"/>
          </a:p>
          <a:p>
            <a:pPr lvl="0" algn="just"/>
            <a:r>
              <a:rPr lang="es-PE" dirty="0" smtClean="0"/>
              <a:t>Existen correlaciones nulas entre la dimensión Estabilidad del Clima Social Familiar  y los Subtests de Autoestima total en Jóvenes con Necesidades Educativas Especiales Visuales en el  CEBE. Tulio Herrera León de la ciudad de Trujillo.</a:t>
            </a:r>
            <a:endParaRPr lang="es-ES" dirty="0" smtClean="0"/>
          </a:p>
          <a:p>
            <a:pPr algn="just">
              <a:buNone/>
            </a:pPr>
            <a:endParaRPr lang="es-ES" dirty="0" smtClean="0"/>
          </a:p>
          <a:p>
            <a:pPr lvl="0" algn="just"/>
            <a:r>
              <a:rPr lang="es-PE" dirty="0" smtClean="0"/>
              <a:t>Existen </a:t>
            </a:r>
            <a:r>
              <a:rPr lang="x-none" smtClean="0"/>
              <a:t>correlaciones nulas entre la subescala de Control de la dimensión de Estabilidad del Clima Social Familiar y los subtests de Autoestima </a:t>
            </a:r>
            <a:r>
              <a:rPr lang="es-PE" dirty="0" smtClean="0"/>
              <a:t>total </a:t>
            </a:r>
            <a:r>
              <a:rPr lang="x-none" smtClean="0"/>
              <a:t>en Jóvenes con Necesidades Educativas Especiales Visuales en el  CEBE. Tulio Herrera León de la ciudad de Trujillo.</a:t>
            </a:r>
            <a:endParaRPr lang="es-ES" dirty="0" smtClean="0"/>
          </a:p>
          <a:p>
            <a:pPr algn="just">
              <a:buNone/>
            </a:pPr>
            <a:endParaRPr lang="es-ES" dirty="0" smtClean="0"/>
          </a:p>
          <a:p>
            <a:pPr lvl="0" algn="just"/>
            <a:r>
              <a:rPr lang="x-none" smtClean="0"/>
              <a:t>Los jóvenes con Necesidades Educativas Especiales Visuales en el CEBE Tulio Herrera León de la ciudad de Trujillo, en su mayoría poseen un nivel medio en la variable de  Clima Social Familiar</a:t>
            </a:r>
            <a:r>
              <a:rPr lang="es-MX" dirty="0" smtClean="0"/>
              <a:t> (73.3%%)Desarrollo (70%) y de   Estabilidad (66.7%). </a:t>
            </a:r>
            <a:endParaRPr lang="es-ES" dirty="0" smtClean="0"/>
          </a:p>
          <a:p>
            <a:pPr lvl="0" algn="just">
              <a:buNone/>
            </a:pPr>
            <a:endParaRPr lang="es-ES" dirty="0" smtClean="0"/>
          </a:p>
          <a:p>
            <a:pPr lvl="0" algn="just"/>
            <a:r>
              <a:rPr lang="x-none" smtClean="0"/>
              <a:t>Los jóvenes con Necesidades Educativas Especiales Visuales en el CEBE “Tulio Herrera León” de la ciudad de Trujillo, en su mayoría poseen un nivel medio seguido por jóvenes en un nivel alto en la variable de  Autoestima</a:t>
            </a:r>
            <a:r>
              <a:rPr lang="es-PE" dirty="0" smtClean="0"/>
              <a:t> total</a:t>
            </a:r>
            <a:r>
              <a:rPr lang="es-MX" dirty="0" smtClean="0"/>
              <a:t> (56.7%).</a:t>
            </a:r>
            <a:endParaRPr lang="es-ES" dirty="0" smtClean="0"/>
          </a:p>
          <a:p>
            <a:endParaRPr lang="es-ES" dirty="0"/>
          </a:p>
        </p:txBody>
      </p:sp>
      <p:sp>
        <p:nvSpPr>
          <p:cNvPr id="4" name="1 Título"/>
          <p:cNvSpPr>
            <a:spLocks noGrp="1"/>
          </p:cNvSpPr>
          <p:nvPr>
            <p:ph type="title"/>
          </p:nvPr>
        </p:nvSpPr>
        <p:spPr>
          <a:xfrm>
            <a:off x="357158" y="500042"/>
            <a:ext cx="4643470"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CONCLUSIONES: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5" name="4 Flecha derecha"/>
          <p:cNvSpPr/>
          <p:nvPr/>
        </p:nvSpPr>
        <p:spPr>
          <a:xfrm>
            <a:off x="1643042" y="1214422"/>
            <a:ext cx="1000132"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derecha"/>
          <p:cNvSpPr/>
          <p:nvPr/>
        </p:nvSpPr>
        <p:spPr>
          <a:xfrm>
            <a:off x="1643042" y="2285992"/>
            <a:ext cx="1000132"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p:cNvSpPr/>
          <p:nvPr/>
        </p:nvSpPr>
        <p:spPr>
          <a:xfrm>
            <a:off x="1643042" y="3214686"/>
            <a:ext cx="1000132"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a:off x="1643042" y="4286256"/>
            <a:ext cx="1000132"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a:off x="1643042" y="5429264"/>
            <a:ext cx="1000132" cy="2857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newsflash/>
    <p:sndAc>
      <p:stSnd>
        <p:snd r:embed="rId2" name="push.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4480" y="1285860"/>
            <a:ext cx="6972320" cy="4840303"/>
          </a:xfrm>
        </p:spPr>
        <p:txBody>
          <a:bodyPr>
            <a:normAutofit fontScale="62500" lnSpcReduction="20000"/>
          </a:bodyPr>
          <a:lstStyle/>
          <a:p>
            <a:pPr lvl="0" algn="just"/>
            <a:r>
              <a:rPr lang="x-none" smtClean="0"/>
              <a:t>Se recomienda a la institución incluir dentro de sus charlas, talleres </a:t>
            </a:r>
            <a:r>
              <a:rPr lang="es-PE" dirty="0" smtClean="0"/>
              <a:t>vivenciales que generen buenas relaciones intrafamiliares; motivando la participación de los </a:t>
            </a:r>
            <a:r>
              <a:rPr lang="x-none" smtClean="0"/>
              <a:t>jóvenes con Necesidades Educativas Especiales Visuales en el CEBE “Tulio Herrera León” de la ciudad de Trujillo, con la finalidad de mejorar el clima social familiar de cada uno</a:t>
            </a:r>
            <a:r>
              <a:rPr lang="es-PE" dirty="0" smtClean="0"/>
              <a:t> de ellos</a:t>
            </a:r>
            <a:r>
              <a:rPr lang="x-none" smtClean="0"/>
              <a:t>.</a:t>
            </a:r>
            <a:endParaRPr lang="es-ES" dirty="0" smtClean="0"/>
          </a:p>
          <a:p>
            <a:pPr algn="just">
              <a:buNone/>
            </a:pPr>
            <a:endParaRPr lang="es-ES" dirty="0" smtClean="0"/>
          </a:p>
          <a:p>
            <a:pPr lvl="0" algn="just"/>
            <a:r>
              <a:rPr lang="x-none" smtClean="0"/>
              <a:t>Trabajar el Autoestima </a:t>
            </a:r>
            <a:r>
              <a:rPr lang="es-PE" dirty="0" smtClean="0"/>
              <a:t>total </a:t>
            </a:r>
            <a:r>
              <a:rPr lang="x-none" smtClean="0"/>
              <a:t>de los jóvenes con Necesidades Educativas Especiales Visuales en el CEBE “Tulio Herrera León” de la ciudad de Trujillo, a través de charlas o talleres</a:t>
            </a:r>
            <a:r>
              <a:rPr lang="es-PE" dirty="0" smtClean="0"/>
              <a:t> vivenciales dirigidos a la autovaloración de sí mismos, aceptando sus defectos y cualidades, desarrollando un adecuado potencial.</a:t>
            </a:r>
            <a:endParaRPr lang="es-ES" dirty="0" smtClean="0"/>
          </a:p>
          <a:p>
            <a:pPr algn="just">
              <a:buNone/>
            </a:pPr>
            <a:endParaRPr lang="es-ES" dirty="0" smtClean="0"/>
          </a:p>
          <a:p>
            <a:pPr lvl="0" algn="just"/>
            <a:r>
              <a:rPr lang="x-none" smtClean="0"/>
              <a:t>Informar a los docentes sobre los resultados obtenidos  en la presente investigación con la finalidad de que </a:t>
            </a:r>
            <a:r>
              <a:rPr lang="es-PE" dirty="0" smtClean="0"/>
              <a:t>conozcan la importancia de la influencia de el clima social familiar en la autoestima de los jóvenes con necesidades educativas especiales </a:t>
            </a:r>
            <a:r>
              <a:rPr lang="x-none" smtClean="0"/>
              <a:t>en el CEBE “Tulio Herrera León” de la ciudad de Trujillo.</a:t>
            </a:r>
            <a:endParaRPr lang="es-ES" dirty="0" smtClean="0"/>
          </a:p>
          <a:p>
            <a:pPr algn="just"/>
            <a:endParaRPr lang="es-ES" dirty="0"/>
          </a:p>
        </p:txBody>
      </p:sp>
      <p:sp>
        <p:nvSpPr>
          <p:cNvPr id="4" name="1 Título"/>
          <p:cNvSpPr>
            <a:spLocks noGrp="1"/>
          </p:cNvSpPr>
          <p:nvPr>
            <p:ph type="title"/>
          </p:nvPr>
        </p:nvSpPr>
        <p:spPr>
          <a:xfrm>
            <a:off x="357158" y="500042"/>
            <a:ext cx="557216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RECOMENDACIONES: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5" name="4 Flecha derecha"/>
          <p:cNvSpPr/>
          <p:nvPr/>
        </p:nvSpPr>
        <p:spPr>
          <a:xfrm>
            <a:off x="1285852" y="1214422"/>
            <a:ext cx="928694" cy="4286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derecha"/>
          <p:cNvSpPr/>
          <p:nvPr/>
        </p:nvSpPr>
        <p:spPr>
          <a:xfrm>
            <a:off x="1214414" y="3000372"/>
            <a:ext cx="928694" cy="4286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p:cNvSpPr/>
          <p:nvPr/>
        </p:nvSpPr>
        <p:spPr>
          <a:xfrm>
            <a:off x="1285852" y="4500570"/>
            <a:ext cx="928694" cy="4286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newsflash/>
    <p:sndAc>
      <p:stSnd>
        <p:snd r:embed="rId2" name="push.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85984" y="1357298"/>
            <a:ext cx="6400816" cy="5000660"/>
          </a:xfrm>
        </p:spPr>
        <p:txBody>
          <a:bodyPr>
            <a:normAutofit fontScale="62500" lnSpcReduction="20000"/>
          </a:bodyPr>
          <a:lstStyle/>
          <a:p>
            <a:pPr lvl="0" algn="just"/>
            <a:r>
              <a:rPr lang="x-none" smtClean="0"/>
              <a:t>Incluir en la programación talleres </a:t>
            </a:r>
            <a:r>
              <a:rPr lang="es-PE" dirty="0" smtClean="0"/>
              <a:t>vivenciales que involucren a los padres de familia en el desarrollo de las autoestima </a:t>
            </a:r>
            <a:r>
              <a:rPr lang="x-none" smtClean="0"/>
              <a:t>de los jóvenes con Necesidades Educativas Especiales Visuales en el CEBE “Tulio Herrera León” de la ciudad de Trujillo</a:t>
            </a:r>
            <a:r>
              <a:rPr lang="es-PE" dirty="0" smtClean="0"/>
              <a:t>, identificando los roles que cada miembro de la familia ejerce dentro de ésta.</a:t>
            </a:r>
          </a:p>
          <a:p>
            <a:pPr lvl="0" algn="just">
              <a:buNone/>
            </a:pPr>
            <a:endParaRPr lang="es-ES" dirty="0" smtClean="0"/>
          </a:p>
          <a:p>
            <a:pPr lvl="0" algn="just"/>
            <a:r>
              <a:rPr lang="es-PE" dirty="0" smtClean="0"/>
              <a:t>Orientar a los padres sobre como contribuir a el mejoramiento del </a:t>
            </a:r>
            <a:r>
              <a:rPr lang="x-none" smtClean="0"/>
              <a:t> clima social familiar </a:t>
            </a:r>
            <a:r>
              <a:rPr lang="es-PE" dirty="0" smtClean="0"/>
              <a:t>logrando establecer una dinámica familiar de tipo funcional </a:t>
            </a:r>
            <a:r>
              <a:rPr lang="x-none" smtClean="0"/>
              <a:t>para los jóvenes con necesidades educativas especiales visuales CEBE “Tulio Herrera León” de la ciudad de Trujillo.</a:t>
            </a:r>
            <a:endParaRPr lang="es-ES" dirty="0" smtClean="0"/>
          </a:p>
          <a:p>
            <a:pPr lvl="0" algn="just">
              <a:buNone/>
            </a:pPr>
            <a:endParaRPr lang="es-ES" dirty="0" smtClean="0"/>
          </a:p>
          <a:p>
            <a:pPr lvl="0" algn="just"/>
            <a:r>
              <a:rPr lang="es-ES" dirty="0" smtClean="0"/>
              <a:t>Realizar Talleres que influyan en la mejora del sí mismo de </a:t>
            </a:r>
            <a:r>
              <a:rPr lang="x-none" smtClean="0"/>
              <a:t>los jóvenes con Necesidades Educativas Especiales Visuales en el CEBE Tulio Herrera León de la ciudad de Trujillo</a:t>
            </a:r>
            <a:r>
              <a:rPr lang="es-PE" dirty="0" smtClean="0"/>
              <a:t>; para generar un mejor autoconcepto y una valoración positiva en ellos.</a:t>
            </a:r>
            <a:endParaRPr lang="es-ES" dirty="0" smtClean="0"/>
          </a:p>
        </p:txBody>
      </p:sp>
      <p:sp>
        <p:nvSpPr>
          <p:cNvPr id="4" name="1 Título"/>
          <p:cNvSpPr>
            <a:spLocks noGrp="1"/>
          </p:cNvSpPr>
          <p:nvPr>
            <p:ph type="title"/>
          </p:nvPr>
        </p:nvSpPr>
        <p:spPr>
          <a:xfrm>
            <a:off x="357158" y="500042"/>
            <a:ext cx="5572164" cy="571504"/>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es-E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RECOMENDACIONES:</a:t>
            </a:r>
            <a:endParaRPr lang="es-E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5" name="4 Flecha derecha"/>
          <p:cNvSpPr/>
          <p:nvPr/>
        </p:nvSpPr>
        <p:spPr>
          <a:xfrm>
            <a:off x="1571604" y="1357298"/>
            <a:ext cx="1143008" cy="4286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derecha"/>
          <p:cNvSpPr/>
          <p:nvPr/>
        </p:nvSpPr>
        <p:spPr>
          <a:xfrm>
            <a:off x="1571604" y="3000372"/>
            <a:ext cx="1143008" cy="4286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p:cNvSpPr/>
          <p:nvPr/>
        </p:nvSpPr>
        <p:spPr>
          <a:xfrm>
            <a:off x="1643042" y="4572008"/>
            <a:ext cx="1143008" cy="4286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newsflash/>
    <p:sndAc>
      <p:stSnd>
        <p:snd r:embed="rId2" name="push.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3 Marcador de contenido" descr="1gracias1aul7.gif"/>
          <p:cNvPicPr>
            <a:picLocks noGrp="1" noChangeAspect="1"/>
          </p:cNvPicPr>
          <p:nvPr>
            <p:ph idx="1"/>
          </p:nvPr>
        </p:nvPicPr>
        <p:blipFill>
          <a:blip r:embed="rId3"/>
          <a:srcRect/>
          <a:stretch>
            <a:fillRect/>
          </a:stretch>
        </p:blipFill>
        <p:spPr bwMode="auto">
          <a:xfrm>
            <a:off x="2190750" y="1977231"/>
            <a:ext cx="4762500" cy="3771900"/>
          </a:xfrm>
          <a:prstGeom prst="rect">
            <a:avLst/>
          </a:prstGeom>
          <a:noFill/>
          <a:ln w="9525">
            <a:noFill/>
            <a:miter lim="800000"/>
            <a:headEnd/>
            <a:tailEnd/>
          </a:ln>
        </p:spPr>
      </p:pic>
    </p:spTree>
    <p:extLst>
      <p:ext uri="{BB962C8B-B14F-4D97-AF65-F5344CB8AC3E}">
        <p14:creationId xmlns:p14="http://schemas.microsoft.com/office/powerpoint/2010/main" val="831682341"/>
      </p:ext>
    </p:extLst>
  </p:cSld>
  <p:clrMapOvr>
    <a:masterClrMapping/>
  </p:clrMapOvr>
  <p:transition>
    <p:newsflash/>
    <p:sndAc>
      <p:stSnd>
        <p:snd r:embed="rId2" name="push.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85918" y="1428736"/>
            <a:ext cx="5786478" cy="5715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sz="2800" dirty="0" smtClean="0">
              <a:ln w="18415" cmpd="sng">
                <a:solidFill>
                  <a:srgbClr val="FFFFFF"/>
                </a:solidFill>
                <a:prstDash val="solid"/>
              </a:ln>
              <a:solidFill>
                <a:srgbClr val="FFFFFF"/>
              </a:solidFill>
              <a:latin typeface="Arial Black" pitchFamily="34" charset="0"/>
            </a:endParaRPr>
          </a:p>
          <a:p>
            <a:pPr algn="ctr"/>
            <a:r>
              <a:rPr lang="es-ES_tradnl" sz="2800" dirty="0" smtClean="0">
                <a:ln w="18415" cmpd="sng">
                  <a:solidFill>
                    <a:srgbClr val="FFFFFF"/>
                  </a:solidFill>
                  <a:prstDash val="solid"/>
                </a:ln>
                <a:solidFill>
                  <a:srgbClr val="FFFFFF"/>
                </a:solidFill>
                <a:latin typeface="Arial Black" pitchFamily="34" charset="0"/>
              </a:rPr>
              <a:t> ESPECÍFICOS:</a:t>
            </a:r>
          </a:p>
          <a:p>
            <a:pPr algn="ctr"/>
            <a:endParaRPr lang="es-ES" sz="2800" dirty="0">
              <a:ln w="18415" cmpd="sng">
                <a:solidFill>
                  <a:srgbClr val="FFFFFF"/>
                </a:solidFill>
                <a:prstDash val="solid"/>
              </a:ln>
              <a:solidFill>
                <a:srgbClr val="FFFFFF"/>
              </a:solidFill>
            </a:endParaRPr>
          </a:p>
        </p:txBody>
      </p:sp>
      <p:sp>
        <p:nvSpPr>
          <p:cNvPr id="5" name="1 Título"/>
          <p:cNvSpPr txBox="1">
            <a:spLocks/>
          </p:cNvSpPr>
          <p:nvPr/>
        </p:nvSpPr>
        <p:spPr>
          <a:xfrm>
            <a:off x="357158" y="500042"/>
            <a:ext cx="4214842" cy="64294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b" anchorCtr="0">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Black" pitchFamily="34" charset="0"/>
                <a:ea typeface="+mn-ea"/>
                <a:cs typeface="+mn-cs"/>
              </a:rPr>
              <a:t> OBJETIVOS</a:t>
            </a:r>
            <a:endParaRPr kumimoji="0" lang="es-ES" sz="3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Black" pitchFamily="34" charset="0"/>
              <a:ea typeface="+mn-ea"/>
              <a:cs typeface="+mn-cs"/>
            </a:endParaRPr>
          </a:p>
        </p:txBody>
      </p:sp>
      <p:sp>
        <p:nvSpPr>
          <p:cNvPr id="6" name="5 Rectángulo"/>
          <p:cNvSpPr/>
          <p:nvPr/>
        </p:nvSpPr>
        <p:spPr>
          <a:xfrm>
            <a:off x="1000100" y="2571744"/>
            <a:ext cx="3071834" cy="17859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x-none" sz="1400" b="1" smtClean="0">
                <a:solidFill>
                  <a:schemeClr val="tx1"/>
                </a:solidFill>
              </a:rPr>
              <a:t>Establecer </a:t>
            </a:r>
            <a:r>
              <a:rPr lang="x-none" sz="1400" b="1">
                <a:solidFill>
                  <a:schemeClr val="tx1"/>
                </a:solidFill>
              </a:rPr>
              <a:t>el nivel predominante en las dimensiones del Clima Social Familiar en los jóvenes con Necesidades Educativas Especiales Visuales del CEBE Tulio Herrera León de la ciudad de Trujillo.</a:t>
            </a:r>
            <a:endParaRPr lang="es-ES" sz="1400" b="1" dirty="0">
              <a:solidFill>
                <a:schemeClr val="tx1"/>
              </a:solidFill>
            </a:endParaRPr>
          </a:p>
        </p:txBody>
      </p:sp>
      <p:sp>
        <p:nvSpPr>
          <p:cNvPr id="8" name="7 Rectángulo"/>
          <p:cNvSpPr/>
          <p:nvPr/>
        </p:nvSpPr>
        <p:spPr>
          <a:xfrm>
            <a:off x="1000100" y="5500702"/>
            <a:ext cx="7000924" cy="85725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400" b="1" dirty="0" smtClean="0">
              <a:solidFill>
                <a:schemeClr val="tx1"/>
              </a:solidFill>
            </a:endParaRPr>
          </a:p>
          <a:p>
            <a:pPr algn="just"/>
            <a:r>
              <a:rPr lang="x-none" sz="1300" b="1" smtClean="0">
                <a:solidFill>
                  <a:schemeClr val="tx1"/>
                </a:solidFill>
              </a:rPr>
              <a:t>Describir </a:t>
            </a:r>
            <a:r>
              <a:rPr lang="x-none" sz="1300" b="1">
                <a:solidFill>
                  <a:schemeClr val="tx1"/>
                </a:solidFill>
              </a:rPr>
              <a:t>los niveles de la Autoestima Total y  de sus subtests (de Si mismo general, Social pares, Hogar Padres y Universidad) en los jóvenes con Necesidades Educativas Especiales Visuales del CEBE Tulio Herrera León de la ciudad de Trujillo.</a:t>
            </a:r>
            <a:endParaRPr lang="es-ES" sz="1300" b="1" dirty="0">
              <a:solidFill>
                <a:schemeClr val="tx1"/>
              </a:solidFill>
            </a:endParaRPr>
          </a:p>
          <a:p>
            <a:pPr lvl="0" algn="just"/>
            <a:endParaRPr lang="es-ES" sz="1400" b="1" dirty="0">
              <a:solidFill>
                <a:schemeClr val="tx1"/>
              </a:solidFill>
            </a:endParaRPr>
          </a:p>
        </p:txBody>
      </p:sp>
      <p:sp>
        <p:nvSpPr>
          <p:cNvPr id="10" name="9 Rectángulo"/>
          <p:cNvSpPr/>
          <p:nvPr/>
        </p:nvSpPr>
        <p:spPr>
          <a:xfrm>
            <a:off x="4929190" y="2571744"/>
            <a:ext cx="3571900" cy="264320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400" b="1" dirty="0" smtClean="0">
              <a:solidFill>
                <a:schemeClr val="tx1"/>
              </a:solidFill>
            </a:endParaRPr>
          </a:p>
          <a:p>
            <a:pPr algn="just"/>
            <a:r>
              <a:rPr lang="x-none" sz="1400" b="1" smtClean="0">
                <a:solidFill>
                  <a:schemeClr val="tx1"/>
                </a:solidFill>
              </a:rPr>
              <a:t>Establecer  </a:t>
            </a:r>
            <a:r>
              <a:rPr lang="x-none" sz="1400" b="1">
                <a:solidFill>
                  <a:schemeClr val="tx1"/>
                </a:solidFill>
              </a:rPr>
              <a:t>la relación entre la dimensión de Relaciones y sus  subescalas (de Cohesión, Expresividad y Conflicto) del Clima Social Familiar  con la Autoestima Total y sus subtests (Si mismo general, Social pares, Hogar Padres y Universidad) en jóvenes con Necesidades Educativas Especiales Visuales del CEBE Tulio Herrera León de la ciudad de Trujillo.</a:t>
            </a:r>
            <a:endParaRPr lang="es-ES" sz="1400" b="1" dirty="0">
              <a:solidFill>
                <a:schemeClr val="tx1"/>
              </a:solidFill>
            </a:endParaRPr>
          </a:p>
          <a:p>
            <a:pPr lvl="0" algn="just"/>
            <a:endParaRPr lang="es-ES" sz="1400" b="1" dirty="0">
              <a:solidFill>
                <a:schemeClr val="tx1"/>
              </a:solidFill>
            </a:endParaRPr>
          </a:p>
        </p:txBody>
      </p:sp>
      <p:sp>
        <p:nvSpPr>
          <p:cNvPr id="13" name="12 Flecha abajo"/>
          <p:cNvSpPr/>
          <p:nvPr/>
        </p:nvSpPr>
        <p:spPr>
          <a:xfrm>
            <a:off x="1857356" y="2000240"/>
            <a:ext cx="1214446"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Flecha abajo"/>
          <p:cNvSpPr/>
          <p:nvPr/>
        </p:nvSpPr>
        <p:spPr>
          <a:xfrm>
            <a:off x="6286512" y="2000240"/>
            <a:ext cx="1214446" cy="5715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abajo"/>
          <p:cNvSpPr/>
          <p:nvPr/>
        </p:nvSpPr>
        <p:spPr>
          <a:xfrm>
            <a:off x="4214810" y="2000240"/>
            <a:ext cx="571504" cy="34290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newsflash/>
    <p:sndAc>
      <p:stSnd>
        <p:snd r:embed="rId2" name="push.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7158" y="500042"/>
            <a:ext cx="4214842" cy="64294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b" anchorCtr="0">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Black" pitchFamily="34" charset="0"/>
                <a:ea typeface="+mn-ea"/>
                <a:cs typeface="+mn-cs"/>
              </a:rPr>
              <a:t> OBJETIVOS</a:t>
            </a:r>
            <a:endParaRPr kumimoji="0" lang="es-ES" sz="3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Black" pitchFamily="34" charset="0"/>
              <a:ea typeface="+mn-ea"/>
              <a:cs typeface="+mn-cs"/>
            </a:endParaRPr>
          </a:p>
        </p:txBody>
      </p:sp>
      <p:sp>
        <p:nvSpPr>
          <p:cNvPr id="5" name="4 Rectángulo"/>
          <p:cNvSpPr/>
          <p:nvPr/>
        </p:nvSpPr>
        <p:spPr>
          <a:xfrm>
            <a:off x="1785918" y="1428736"/>
            <a:ext cx="5786478" cy="5715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sz="2800" dirty="0" smtClean="0">
              <a:ln w="18415" cmpd="sng">
                <a:solidFill>
                  <a:srgbClr val="FFFFFF"/>
                </a:solidFill>
                <a:prstDash val="solid"/>
              </a:ln>
              <a:solidFill>
                <a:srgbClr val="FFFFFF"/>
              </a:solidFill>
              <a:latin typeface="Arial Black" pitchFamily="34" charset="0"/>
            </a:endParaRPr>
          </a:p>
          <a:p>
            <a:pPr algn="ctr"/>
            <a:r>
              <a:rPr lang="es-ES_tradnl" sz="2800" dirty="0" smtClean="0">
                <a:ln w="18415" cmpd="sng">
                  <a:solidFill>
                    <a:srgbClr val="FFFFFF"/>
                  </a:solidFill>
                  <a:prstDash val="solid"/>
                </a:ln>
                <a:solidFill>
                  <a:srgbClr val="FFFFFF"/>
                </a:solidFill>
                <a:latin typeface="Arial Black" pitchFamily="34" charset="0"/>
              </a:rPr>
              <a:t>ESPECÍFICOS:</a:t>
            </a:r>
          </a:p>
          <a:p>
            <a:pPr algn="ctr"/>
            <a:endParaRPr lang="es-ES" sz="2800" dirty="0">
              <a:ln w="18415" cmpd="sng">
                <a:solidFill>
                  <a:srgbClr val="FFFFFF"/>
                </a:solidFill>
                <a:prstDash val="solid"/>
              </a:ln>
              <a:solidFill>
                <a:srgbClr val="FFFFFF"/>
              </a:solidFill>
            </a:endParaRPr>
          </a:p>
        </p:txBody>
      </p:sp>
      <p:sp>
        <p:nvSpPr>
          <p:cNvPr id="6" name="5 Rectángulo"/>
          <p:cNvSpPr/>
          <p:nvPr/>
        </p:nvSpPr>
        <p:spPr>
          <a:xfrm>
            <a:off x="785786" y="2857496"/>
            <a:ext cx="3500462" cy="292895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400" b="1" dirty="0" smtClean="0">
              <a:solidFill>
                <a:schemeClr val="tx1"/>
              </a:solidFill>
            </a:endParaRPr>
          </a:p>
          <a:p>
            <a:pPr algn="just"/>
            <a:r>
              <a:rPr lang="x-none" sz="1400" b="1">
                <a:solidFill>
                  <a:schemeClr val="tx1"/>
                </a:solidFill>
              </a:rPr>
              <a:t>Establecer  la relación entre la dimensión de  Desarrollo y sus subescalas (de Autonomía, Actuación, Intelectual-Cultural, Social-Recreativo y Moralidad-Religiosidad) con la Autoestima Total y sus subtests (de Si mismo general, Social pares, Hogar Padres y Universidad) en jóvenes con Necesidades Educativas Especiales Visuales del CEBE Tulio Herrera León de la ciudad de Trujillo.</a:t>
            </a:r>
            <a:endParaRPr lang="es-ES" sz="1400" b="1" dirty="0">
              <a:solidFill>
                <a:schemeClr val="tx1"/>
              </a:solidFill>
            </a:endParaRPr>
          </a:p>
          <a:p>
            <a:pPr lvl="0" algn="just"/>
            <a:endParaRPr lang="es-ES" sz="1400" b="1" dirty="0">
              <a:solidFill>
                <a:schemeClr val="tx1"/>
              </a:solidFill>
            </a:endParaRPr>
          </a:p>
        </p:txBody>
      </p:sp>
      <p:sp>
        <p:nvSpPr>
          <p:cNvPr id="7" name="6 Rectángulo"/>
          <p:cNvSpPr/>
          <p:nvPr/>
        </p:nvSpPr>
        <p:spPr>
          <a:xfrm>
            <a:off x="4786314" y="2857496"/>
            <a:ext cx="3429024" cy="264320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400" b="1" dirty="0" smtClean="0">
              <a:solidFill>
                <a:schemeClr val="tx1"/>
              </a:solidFill>
            </a:endParaRPr>
          </a:p>
          <a:p>
            <a:pPr algn="just"/>
            <a:r>
              <a:rPr lang="x-none" sz="1400" b="1">
                <a:solidFill>
                  <a:schemeClr val="tx1"/>
                </a:solidFill>
              </a:rPr>
              <a:t>Establecer  la relación entre la dimensión de Estabilidad y sus subescalas (de Organización y Control) con la Autoestima Total y sus subtests (de Si mismo general, Social pares, Hogar Padres y Universidad) en jóvenes con Necesidades Educativas Especiales Visuales del CEBE Tulio Herrera León de la ciudad de Trujillo.</a:t>
            </a:r>
            <a:endParaRPr lang="es-ES" sz="1400" b="1" dirty="0">
              <a:solidFill>
                <a:schemeClr val="tx1"/>
              </a:solidFill>
            </a:endParaRPr>
          </a:p>
          <a:p>
            <a:pPr lvl="0" algn="just"/>
            <a:endParaRPr lang="es-ES" sz="1400" b="1" dirty="0">
              <a:solidFill>
                <a:schemeClr val="tx1"/>
              </a:solidFill>
            </a:endParaRPr>
          </a:p>
        </p:txBody>
      </p:sp>
      <p:sp>
        <p:nvSpPr>
          <p:cNvPr id="8" name="7 Flecha abajo"/>
          <p:cNvSpPr/>
          <p:nvPr/>
        </p:nvSpPr>
        <p:spPr>
          <a:xfrm>
            <a:off x="1928794" y="2000240"/>
            <a:ext cx="1214446" cy="8572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abajo"/>
          <p:cNvSpPr/>
          <p:nvPr/>
        </p:nvSpPr>
        <p:spPr>
          <a:xfrm>
            <a:off x="6215074" y="2000240"/>
            <a:ext cx="1214446" cy="8572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newsflash/>
    <p:sndAc>
      <p:stSnd>
        <p:snd r:embed="rId2" name="push.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7158" y="571480"/>
            <a:ext cx="8001024" cy="714380"/>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s-ES"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HIPÓTESIS DE INVESTIGACIÓN:</a:t>
            </a:r>
            <a:endParaRPr lang="es-E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5" name="4 Rectángulo"/>
          <p:cNvSpPr/>
          <p:nvPr/>
        </p:nvSpPr>
        <p:spPr>
          <a:xfrm>
            <a:off x="1928794" y="2857496"/>
            <a:ext cx="5500726" cy="5715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sz="2800" dirty="0" smtClean="0">
              <a:ln w="18415" cmpd="sng">
                <a:solidFill>
                  <a:srgbClr val="FFFFFF"/>
                </a:solidFill>
                <a:prstDash val="solid"/>
              </a:ln>
              <a:solidFill>
                <a:srgbClr val="FFFFFF"/>
              </a:solidFill>
              <a:latin typeface="Arial Black" pitchFamily="34" charset="0"/>
            </a:endParaRPr>
          </a:p>
          <a:p>
            <a:pPr algn="ctr"/>
            <a:r>
              <a:rPr lang="es-ES_tradnl" sz="2800" dirty="0" smtClean="0">
                <a:ln w="18415" cmpd="sng">
                  <a:solidFill>
                    <a:srgbClr val="FFFFFF"/>
                  </a:solidFill>
                  <a:prstDash val="solid"/>
                </a:ln>
                <a:solidFill>
                  <a:srgbClr val="FFFFFF"/>
                </a:solidFill>
                <a:latin typeface="Arial Black" pitchFamily="34" charset="0"/>
              </a:rPr>
              <a:t> HIPÓTESIS GENERAL:</a:t>
            </a:r>
          </a:p>
          <a:p>
            <a:pPr algn="ctr"/>
            <a:endParaRPr lang="es-ES" sz="2800" dirty="0">
              <a:ln w="18415" cmpd="sng">
                <a:solidFill>
                  <a:srgbClr val="FFFFFF"/>
                </a:solidFill>
                <a:prstDash val="solid"/>
              </a:ln>
              <a:solidFill>
                <a:srgbClr val="FFFFFF"/>
              </a:solidFill>
            </a:endParaRPr>
          </a:p>
        </p:txBody>
      </p:sp>
      <p:sp>
        <p:nvSpPr>
          <p:cNvPr id="6" name="5 Rectángulo"/>
          <p:cNvSpPr/>
          <p:nvPr/>
        </p:nvSpPr>
        <p:spPr>
          <a:xfrm>
            <a:off x="1928794" y="3429000"/>
            <a:ext cx="5500726" cy="164307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_tradnl" b="1" dirty="0" smtClean="0">
              <a:solidFill>
                <a:schemeClr val="tx1"/>
              </a:solidFill>
            </a:endParaRPr>
          </a:p>
          <a:p>
            <a:pPr lvl="0" algn="just"/>
            <a:r>
              <a:rPr lang="x-none" b="1">
                <a:solidFill>
                  <a:schemeClr val="tx1"/>
                </a:solidFill>
              </a:rPr>
              <a:t>El Clima Social Familiar se relaciona con  la Autoestima</a:t>
            </a:r>
            <a:r>
              <a:rPr lang="es-PE" b="1" dirty="0">
                <a:solidFill>
                  <a:schemeClr val="tx1"/>
                </a:solidFill>
              </a:rPr>
              <a:t> total</a:t>
            </a:r>
            <a:r>
              <a:rPr lang="x-none" b="1">
                <a:solidFill>
                  <a:schemeClr val="tx1"/>
                </a:solidFill>
              </a:rPr>
              <a:t> en jóvenes con Necesidades Educativas Especiales Visuales del CEBE Tulio Herrera León de la ciudad de Trujillo.</a:t>
            </a:r>
            <a:endParaRPr lang="es-ES" b="1" dirty="0">
              <a:solidFill>
                <a:schemeClr val="tx1"/>
              </a:solidFill>
            </a:endParaRPr>
          </a:p>
          <a:p>
            <a:pPr algn="ctr"/>
            <a:endParaRPr lang="es-ES" dirty="0"/>
          </a:p>
        </p:txBody>
      </p:sp>
      <p:sp>
        <p:nvSpPr>
          <p:cNvPr id="7" name="6 Flecha abajo"/>
          <p:cNvSpPr/>
          <p:nvPr/>
        </p:nvSpPr>
        <p:spPr>
          <a:xfrm>
            <a:off x="3500430" y="1643050"/>
            <a:ext cx="2143140" cy="10001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9008020"/>
      </p:ext>
    </p:extLst>
  </p:cSld>
  <p:clrMapOvr>
    <a:masterClrMapping/>
  </p:clrMapOvr>
  <p:transition>
    <p:newsflash/>
    <p:sndAc>
      <p:stSnd>
        <p:snd r:embed="rId2" name="push.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7158" y="571480"/>
            <a:ext cx="8001024" cy="714380"/>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s-ES"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HIPÓTESIS DE INVESTIGACIÓN:</a:t>
            </a:r>
            <a:endParaRPr lang="es-E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6" name="5 Rectángulo"/>
          <p:cNvSpPr/>
          <p:nvPr/>
        </p:nvSpPr>
        <p:spPr>
          <a:xfrm>
            <a:off x="1500166" y="1714488"/>
            <a:ext cx="6286544" cy="5715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sz="2800" dirty="0">
              <a:ln w="18415" cmpd="sng">
                <a:solidFill>
                  <a:srgbClr val="FFFFFF"/>
                </a:solidFill>
                <a:prstDash val="solid"/>
              </a:ln>
              <a:solidFill>
                <a:srgbClr val="FFFFFF"/>
              </a:solidFill>
              <a:latin typeface="Arial Black" pitchFamily="34" charset="0"/>
            </a:endParaRPr>
          </a:p>
          <a:p>
            <a:pPr algn="ctr"/>
            <a:r>
              <a:rPr lang="es-ES_tradnl" sz="2800" dirty="0" smtClean="0">
                <a:ln w="18415" cmpd="sng">
                  <a:solidFill>
                    <a:srgbClr val="FFFFFF"/>
                  </a:solidFill>
                  <a:prstDash val="solid"/>
                </a:ln>
                <a:solidFill>
                  <a:srgbClr val="FFFFFF"/>
                </a:solidFill>
                <a:latin typeface="Arial Black" pitchFamily="34" charset="0"/>
              </a:rPr>
              <a:t> HIPÓTESIS ESPECÍFICAS:</a:t>
            </a:r>
          </a:p>
          <a:p>
            <a:pPr algn="ctr"/>
            <a:endParaRPr lang="es-ES" sz="2800" dirty="0">
              <a:ln w="18415" cmpd="sng">
                <a:solidFill>
                  <a:srgbClr val="FFFFFF"/>
                </a:solidFill>
                <a:prstDash val="solid"/>
              </a:ln>
              <a:solidFill>
                <a:srgbClr val="FFFFFF"/>
              </a:solidFill>
            </a:endParaRPr>
          </a:p>
        </p:txBody>
      </p:sp>
      <p:sp>
        <p:nvSpPr>
          <p:cNvPr id="7" name="6 Rectángulo"/>
          <p:cNvSpPr/>
          <p:nvPr/>
        </p:nvSpPr>
        <p:spPr>
          <a:xfrm>
            <a:off x="785786" y="3143248"/>
            <a:ext cx="3286148" cy="28575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400" b="1" dirty="0" smtClean="0">
              <a:solidFill>
                <a:schemeClr val="tx1"/>
              </a:solidFill>
            </a:endParaRPr>
          </a:p>
          <a:p>
            <a:pPr algn="just"/>
            <a:r>
              <a:rPr lang="es-ES" sz="1400" b="1" dirty="0" smtClean="0">
                <a:solidFill>
                  <a:schemeClr val="tx1"/>
                </a:solidFill>
              </a:rPr>
              <a:t>La </a:t>
            </a:r>
            <a:r>
              <a:rPr lang="es-ES" sz="1400" b="1" dirty="0">
                <a:solidFill>
                  <a:schemeClr val="tx1"/>
                </a:solidFill>
              </a:rPr>
              <a:t>dimensión de Relaciones y sus subescalas  (cohesión, expresividad y conflicto) del Clima Social Familiar  se relacionan con la Autoestima total y sus subtests (Si mismo general, Social pares, Hogar padre y Universidad)  en jóvenes  con Necesidades Educativas Especiales Visuales del CEBE Tulio Herrera León de la ciudad de Trujillo.</a:t>
            </a:r>
          </a:p>
          <a:p>
            <a:pPr algn="ctr"/>
            <a:endParaRPr lang="es-ES" dirty="0"/>
          </a:p>
        </p:txBody>
      </p:sp>
      <p:sp>
        <p:nvSpPr>
          <p:cNvPr id="8" name="7 Rectángulo"/>
          <p:cNvSpPr/>
          <p:nvPr/>
        </p:nvSpPr>
        <p:spPr>
          <a:xfrm>
            <a:off x="4929190" y="3143248"/>
            <a:ext cx="3429024" cy="300039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400" b="1" dirty="0" smtClean="0">
              <a:solidFill>
                <a:schemeClr val="tx1"/>
              </a:solidFill>
            </a:endParaRPr>
          </a:p>
          <a:p>
            <a:pPr algn="just"/>
            <a:r>
              <a:rPr lang="es-ES" sz="1400" b="1" dirty="0">
                <a:solidFill>
                  <a:schemeClr val="tx1"/>
                </a:solidFill>
              </a:rPr>
              <a:t>Las dimensiones de Desarrollo y sus subescalas (Autonomía, Actuación, Intelectual-Cultural, Social-Recreativo y Moralidad-Religiosidad) del Clima Social Familiar se relacionan con Autoestima total y sus subtests (Si mismo general, Social pares, Hogar padre y Universidad)  en jóvenes con Necesidades Educativas Especiales Visuales del CEBE Tulio Herrera León de la ciudad de Trujillo.</a:t>
            </a:r>
          </a:p>
          <a:p>
            <a:pPr algn="ctr"/>
            <a:endParaRPr lang="es-ES" dirty="0"/>
          </a:p>
        </p:txBody>
      </p:sp>
      <p:sp>
        <p:nvSpPr>
          <p:cNvPr id="10" name="9 Flecha abajo"/>
          <p:cNvSpPr/>
          <p:nvPr/>
        </p:nvSpPr>
        <p:spPr>
          <a:xfrm>
            <a:off x="1500166" y="2428868"/>
            <a:ext cx="1785950" cy="6429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abajo"/>
          <p:cNvSpPr/>
          <p:nvPr/>
        </p:nvSpPr>
        <p:spPr>
          <a:xfrm>
            <a:off x="5715008" y="2428868"/>
            <a:ext cx="1785950" cy="6429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73225753"/>
      </p:ext>
    </p:extLst>
  </p:cSld>
  <p:clrMapOvr>
    <a:masterClrMapping/>
  </p:clrMapOvr>
  <p:transition>
    <p:newsflash/>
    <p:sndAc>
      <p:stSnd>
        <p:snd r:embed="rId2" name="push.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08" y="3500438"/>
            <a:ext cx="5143536" cy="20002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400" b="1" dirty="0" smtClean="0">
              <a:solidFill>
                <a:schemeClr val="tx1"/>
              </a:solidFill>
            </a:endParaRPr>
          </a:p>
          <a:p>
            <a:pPr algn="just"/>
            <a:r>
              <a:rPr lang="es-ES" sz="1400" b="1" dirty="0">
                <a:solidFill>
                  <a:schemeClr val="tx1"/>
                </a:solidFill>
              </a:rPr>
              <a:t>Las dimensiones de  Estabilidad y sus subescalas  (Organización y Control) del Clima Social Familiar  se relacionan con la Autoestima total y sus subtests (Si mismo general, Social pares, Hogar padre y Universidad)  en jóvenes con Necesidades Educativas Especiales Visuales del CEBE Tulio Herrera León de la ciudad de Trujillo. </a:t>
            </a:r>
          </a:p>
          <a:p>
            <a:pPr algn="just"/>
            <a:endParaRPr lang="es-ES" sz="1400" b="1" dirty="0">
              <a:solidFill>
                <a:schemeClr val="tx1"/>
              </a:solidFill>
            </a:endParaRPr>
          </a:p>
        </p:txBody>
      </p:sp>
      <p:sp>
        <p:nvSpPr>
          <p:cNvPr id="5" name="1 Título"/>
          <p:cNvSpPr>
            <a:spLocks noGrp="1"/>
          </p:cNvSpPr>
          <p:nvPr>
            <p:ph type="title"/>
          </p:nvPr>
        </p:nvSpPr>
        <p:spPr>
          <a:xfrm>
            <a:off x="357158" y="571480"/>
            <a:ext cx="8001024" cy="714380"/>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s-ES"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HIPÓTESIS DE INVESTIGACIÓN:</a:t>
            </a:r>
            <a:endParaRPr lang="es-E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6" name="5 Rectángulo"/>
          <p:cNvSpPr/>
          <p:nvPr/>
        </p:nvSpPr>
        <p:spPr>
          <a:xfrm>
            <a:off x="1500166" y="1928802"/>
            <a:ext cx="6286544" cy="5715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sz="2800" dirty="0" smtClean="0">
              <a:ln w="18415" cmpd="sng">
                <a:solidFill>
                  <a:srgbClr val="FFFFFF"/>
                </a:solidFill>
                <a:prstDash val="solid"/>
              </a:ln>
              <a:solidFill>
                <a:srgbClr val="FFFFFF"/>
              </a:solidFill>
              <a:latin typeface="Arial Black" pitchFamily="34" charset="0"/>
            </a:endParaRPr>
          </a:p>
          <a:p>
            <a:pPr algn="ctr"/>
            <a:r>
              <a:rPr lang="es-ES_tradnl" sz="2800" dirty="0" smtClean="0">
                <a:ln w="18415" cmpd="sng">
                  <a:solidFill>
                    <a:srgbClr val="FFFFFF"/>
                  </a:solidFill>
                  <a:prstDash val="solid"/>
                </a:ln>
                <a:solidFill>
                  <a:srgbClr val="FFFFFF"/>
                </a:solidFill>
                <a:latin typeface="Arial Black" pitchFamily="34" charset="0"/>
              </a:rPr>
              <a:t> HIPÓTESIS ESPECÍFICAS:</a:t>
            </a:r>
          </a:p>
          <a:p>
            <a:pPr algn="ctr"/>
            <a:endParaRPr lang="es-ES" sz="2800" dirty="0">
              <a:ln w="18415" cmpd="sng">
                <a:solidFill>
                  <a:srgbClr val="FFFFFF"/>
                </a:solidFill>
                <a:prstDash val="solid"/>
              </a:ln>
              <a:solidFill>
                <a:srgbClr val="FFFFFF"/>
              </a:solidFill>
            </a:endParaRPr>
          </a:p>
        </p:txBody>
      </p:sp>
      <p:sp>
        <p:nvSpPr>
          <p:cNvPr id="7" name="6 Flecha abajo"/>
          <p:cNvSpPr/>
          <p:nvPr/>
        </p:nvSpPr>
        <p:spPr>
          <a:xfrm>
            <a:off x="3929058" y="2643182"/>
            <a:ext cx="1785950" cy="6429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25660635"/>
      </p:ext>
    </p:extLst>
  </p:cSld>
  <p:clrMapOvr>
    <a:masterClrMapping/>
  </p:clrMapOvr>
  <p:transition>
    <p:newsflash/>
    <p:sndAc>
      <p:stSnd>
        <p:snd r:embed="rId2" name="push.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35">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Tema35</Template>
  <TotalTime>168</TotalTime>
  <Words>2120</Words>
  <Application>Microsoft Office PowerPoint</Application>
  <PresentationFormat>Presentación en pantalla (4:3)</PresentationFormat>
  <Paragraphs>175</Paragraphs>
  <Slides>47</Slides>
  <Notes>0</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Tema35</vt:lpstr>
      <vt:lpstr>                                        CLIMA SOCIAL FAMILIAR Y AUTOESTIMA EN JÓVENES CON NECESIDADES EDUCATIVAS ESPECIALES VISUALES  </vt:lpstr>
      <vt:lpstr>Presentación de PowerPoint</vt:lpstr>
      <vt:lpstr>Presentación de PowerPoint</vt:lpstr>
      <vt:lpstr>Presentación de PowerPoint</vt:lpstr>
      <vt:lpstr>Presentación de PowerPoint</vt:lpstr>
      <vt:lpstr>Presentación de PowerPoint</vt:lpstr>
      <vt:lpstr>HIPÓTESIS DE INVESTIGACIÓN:</vt:lpstr>
      <vt:lpstr> HIPÓTESIS DE INVESTIGACIÓN:</vt:lpstr>
      <vt:lpstr>HIPÓTESIS DE INVESTIGACIÓN:</vt:lpstr>
      <vt:lpstr>POBLACIÓN</vt:lpstr>
      <vt:lpstr>MUESTRA</vt:lpstr>
      <vt:lpstr> MUESTRA</vt:lpstr>
      <vt:lpstr>TIPO DE INVESTIGACIÓN</vt:lpstr>
      <vt:lpstr> DISEÑO DE INVESTIGACIÓN</vt:lpstr>
      <vt:lpstr> VARIABLES E INDICADORES DE ESTUDIO</vt:lpstr>
      <vt:lpstr> VARIABLES E INDICADORES DE ESTUDIO</vt:lpstr>
      <vt:lpstr> INSTRUMENTOS:</vt:lpstr>
      <vt:lpstr> DESCRIPCIÓN DE RESULTADOS</vt:lpstr>
      <vt:lpstr>Presentación de PowerPoint</vt:lpstr>
      <vt:lpstr> DESCRIPCIÓN DE RESULTADOS</vt:lpstr>
      <vt:lpstr> DESCRIPCIÓN DE RESULTADOS</vt:lpstr>
      <vt:lpstr> DESCRIPCIÓN DE RESULTADOS</vt:lpstr>
      <vt:lpstr> DESCRIPCIÓN DE RESULTADOS</vt:lpstr>
      <vt:lpstr> DESCRIPCIÓN DE RESULTADOS</vt:lpstr>
      <vt:lpstr> DESCRIPCIÓN DE RESULTADOS</vt:lpstr>
      <vt:lpstr>Presentación de PowerPoint</vt:lpstr>
      <vt:lpstr>DESCRIPCIÓN DE RESULTADOS</vt:lpstr>
      <vt:lpstr> DESCRIPCIÓN DE RESULTADOS</vt:lpstr>
      <vt:lpstr> DESCRIPCIÓN DE RESULTADOS</vt:lpstr>
      <vt:lpstr> DESCRIPCIÓN DE RESULTADOS</vt:lpstr>
      <vt:lpstr>DESCRIPCIÓN DE RESULTADOS</vt:lpstr>
      <vt:lpstr>DESCRIPCIÓN DE RESULTADOS</vt:lpstr>
      <vt:lpstr>DESCRIPCIÓN DE RESULTADOS</vt:lpstr>
      <vt:lpstr>DESCRIPCIÓN DE RESULTADOS</vt:lpstr>
      <vt:lpstr>DESCRIPCIÓN DE RESULTADOS</vt:lpstr>
      <vt:lpstr>DESCRIPCIÓN DE RESULTADOS</vt:lpstr>
      <vt:lpstr> DESCRIPCIÓN DE RESULTADOS</vt:lpstr>
      <vt:lpstr>DESCRIPCIÓN DE RESULTADOS</vt:lpstr>
      <vt:lpstr> DESCRIPCIÓN DE RESULTADOS</vt:lpstr>
      <vt:lpstr> DESCRIPCIÓN DE RESULTADOS</vt:lpstr>
      <vt:lpstr>Conclusiones y Recomendaciones  </vt:lpstr>
      <vt:lpstr> CONCLUSIONES:</vt:lpstr>
      <vt:lpstr> CONCLUSIONES:</vt:lpstr>
      <vt:lpstr>CONCLUSIONES:</vt:lpstr>
      <vt:lpstr> RECOMENDACIONES:</vt:lpstr>
      <vt:lpstr> RECOMENDACIONES:</vt:lpstr>
      <vt:lpstr>Presentación de PowerPoint</vt:lpstr>
    </vt:vector>
  </TitlesOfParts>
  <Company>Particular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TESIS                                            Clima social familiar y autoestima en jóvenes con necesidades educativas especiales visuales</dc:title>
  <dc:creator>Claudia</dc:creator>
  <cp:lastModifiedBy>Gamarra</cp:lastModifiedBy>
  <cp:revision>27</cp:revision>
  <dcterms:created xsi:type="dcterms:W3CDTF">2012-02-23T23:55:23Z</dcterms:created>
  <dcterms:modified xsi:type="dcterms:W3CDTF">2012-10-21T06:37:19Z</dcterms:modified>
</cp:coreProperties>
</file>