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4" r:id="rId22"/>
    <p:sldId id="277" r:id="rId23"/>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7" d="100"/>
          <a:sy n="47" d="100"/>
        </p:scale>
        <p:origin x="-648" y="-16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C28A8A2-24F9-46B8-8CB8-776B8ED08291}" type="datetimeFigureOut">
              <a:rPr lang="es-VE" smtClean="0"/>
              <a:pPr/>
              <a:t>27/10/2012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ADEF3ACB-08C0-4BD5-AD2D-CD045B201885}" type="slidenum">
              <a:rPr lang="es-VE" smtClean="0"/>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8A8A2-24F9-46B8-8CB8-776B8ED08291}" type="datetimeFigureOut">
              <a:rPr lang="es-VE" smtClean="0"/>
              <a:pPr/>
              <a:t>27/10/2012</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F3ACB-08C0-4BD5-AD2D-CD045B201885}"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Hoja_de_c_lculo_de_Microsoft_Office_Excel_97-2003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Users\Personal\Videos\Centro%20de%20De%20Desarrollo%20Infantil%20N&#186;%208%20de%20M&#233;rida%20Venezuela.wm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76672"/>
            <a:ext cx="7772400" cy="3168352"/>
          </a:xfrm>
          <a:effectLst>
            <a:outerShdw blurRad="50800" dist="38100" dir="5400000" algn="t"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s-VE" dirty="0" smtClean="0"/>
              <a:t>MI EXPERIENCIA COMO PSICOLOGA EN EDUCACION DESDE INTERVENCION TEMPRANA A LA UNIVERSIDAD</a:t>
            </a:r>
            <a:endParaRPr lang="es-VE" dirty="0"/>
          </a:p>
        </p:txBody>
      </p:sp>
      <p:sp>
        <p:nvSpPr>
          <p:cNvPr id="3" name="2 Subtítulo"/>
          <p:cNvSpPr>
            <a:spLocks noGrp="1"/>
          </p:cNvSpPr>
          <p:nvPr>
            <p:ph type="subTitle" idx="1"/>
          </p:nvPr>
        </p:nvSpPr>
        <p:spPr>
          <a:xfrm>
            <a:off x="1371600" y="4221088"/>
            <a:ext cx="6400800" cy="1872208"/>
          </a:xfrm>
          <a:effectLst>
            <a:glow rad="63500">
              <a:schemeClr val="accent2">
                <a:satMod val="175000"/>
                <a:alpha val="40000"/>
              </a:schemeClr>
            </a:glow>
            <a:outerShdw blurRad="40000" dist="23000" dir="5400000" rotWithShape="0">
              <a:srgbClr val="000000">
                <a:alpha val="35000"/>
              </a:srgbClr>
            </a:outerShdw>
          </a:effectLst>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r>
              <a:rPr lang="es-VE" dirty="0" smtClean="0"/>
              <a:t>AUTORA: MORELA BOISSIERE DE DURÁN.</a:t>
            </a:r>
          </a:p>
          <a:p>
            <a:r>
              <a:rPr lang="es-VE" dirty="0" smtClean="0"/>
              <a:t>INSTITUTO UNIVERSITARIO DE TECNOLOGÍA DEL YARACUY.</a:t>
            </a:r>
          </a:p>
          <a:p>
            <a:r>
              <a:rPr lang="es-VE" dirty="0" smtClean="0"/>
              <a:t>IUTY.</a:t>
            </a:r>
          </a:p>
          <a:p>
            <a:r>
              <a:rPr lang="es-VE" dirty="0" smtClean="0"/>
              <a:t>SAN FELIPE, YARACUY, VENEZUELA</a:t>
            </a:r>
            <a:endParaRPr lang="es-V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es-VE" dirty="0" smtClean="0"/>
              <a:t>PERO EN ESPECIAL</a:t>
            </a:r>
            <a:endParaRPr lang="es-VE" dirty="0"/>
          </a:p>
        </p:txBody>
      </p:sp>
      <p:sp>
        <p:nvSpPr>
          <p:cNvPr id="3" name="2 Marcador de contenido"/>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r>
              <a:rPr lang="es-VE" dirty="0" smtClean="0"/>
              <a:t>APOYO AL NIÑO CON CARACTERÍSTICAS ESTABLECIDAS DE DEFICIENCIA EN SU DESARROLLO. YA SE DEBIERAN A FACTORES SENSORIALES (AUDITIVOS O VISUALES), MOTORES, INTELECTUALES O COGNOSCITIVOS Y DEL LENGUAJE. MEDIANTE LA ATENCIÓN TEMPRANA Y OPORTUNA DE LOS ESPECIALISTAS DEL EQUIPO INTERDISCIPLINARIO. EN ESPACIOS SEMANALES  DEDICADOS A CADA NIÑO, EDUCANDO A LOS PADRES EN FUNCIÓN DE SER COTERAPEUTAS EN EL HOGAR</a:t>
            </a:r>
            <a:endParaRPr lang="es-V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s-VE" dirty="0" smtClean="0"/>
              <a:t>MANTENIENDO CONTACTO ESTRECHO CON</a:t>
            </a:r>
            <a:endParaRPr lang="es-VE" dirty="0"/>
          </a:p>
        </p:txBody>
      </p:sp>
      <p:sp>
        <p:nvSpPr>
          <p:cNvPr id="3" name="2 Marcador de contenido"/>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es-VE" dirty="0" smtClean="0"/>
              <a:t>LAS GUARDERÍAS O SIMONCITOS.</a:t>
            </a:r>
          </a:p>
          <a:p>
            <a:r>
              <a:rPr lang="es-VE" dirty="0" smtClean="0"/>
              <a:t>LOS PRESCOLARES ESPECIALES O REGULARES.</a:t>
            </a:r>
          </a:p>
          <a:p>
            <a:r>
              <a:rPr lang="es-VE" dirty="0" smtClean="0"/>
              <a:t>LAS FAMILIAS Y SUS COMUNIDADES.</a:t>
            </a:r>
          </a:p>
          <a:p>
            <a:pPr>
              <a:buNone/>
            </a:pPr>
            <a:r>
              <a:rPr lang="es-VE" dirty="0" smtClean="0"/>
              <a:t>MEDIANTE VISITAS PERIÓDICAS Y COMUNICACIÓN  VERBAL Y   ESCRITA EN INFORMES EVOLUTIVOS DE CADA NIÑO. </a:t>
            </a:r>
          </a:p>
          <a:p>
            <a:pPr>
              <a:buNone/>
            </a:pPr>
            <a:r>
              <a:rPr lang="es-VE" dirty="0" smtClean="0"/>
              <a:t>EL CUAL ES REEVALUADO POR TODO EL EQUIPO CADA TRES MESES LUEGO DE SU INGRESO AL SISTEMA DE ATENCIÓN DEL C.D.I.</a:t>
            </a:r>
            <a:endParaRPr lang="es-V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s-VE" dirty="0" smtClean="0"/>
              <a:t>DESDE EL 2007 Y HASTA LA FECHA ACTUAL</a:t>
            </a:r>
            <a:endParaRPr lang="es-VE" dirty="0"/>
          </a:p>
        </p:txBody>
      </p:sp>
      <p:sp>
        <p:nvSpPr>
          <p:cNvPr id="3" name="2 Marcador de contenido"/>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s-VE" dirty="0" smtClean="0"/>
              <a:t>ESTOY TRABAJANDO COMO PSICÓLOGA EN EL DEPARTAMENTO DE DESARROLLO Y BIENESTAR ESTUDIANTIL DEL INSTITUTO UNIVERSITARIO DE TECNOLOGÍA DEL YARACUY (IUTY). </a:t>
            </a:r>
            <a:endParaRPr lang="es-V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s-VE" dirty="0" smtClean="0"/>
              <a:t>DONDE CONTAMOS CON </a:t>
            </a:r>
            <a:endParaRPr lang="es-VE" dirty="0"/>
          </a:p>
        </p:txBody>
      </p:sp>
      <p:sp>
        <p:nvSpPr>
          <p:cNvPr id="3" name="2 Marcador de contenido"/>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s-VE" dirty="0" smtClean="0"/>
              <a:t>2 TRABAJADORAS SOCIALES.</a:t>
            </a:r>
          </a:p>
          <a:p>
            <a:r>
              <a:rPr lang="es-VE" dirty="0" smtClean="0"/>
              <a:t>3 ORIENTADORAS.</a:t>
            </a:r>
          </a:p>
          <a:p>
            <a:r>
              <a:rPr lang="es-VE" dirty="0" smtClean="0"/>
              <a:t>1 LICENCIADA EN RELACIONES INDUSTRIALES.</a:t>
            </a:r>
          </a:p>
          <a:p>
            <a:r>
              <a:rPr lang="es-VE" dirty="0" smtClean="0"/>
              <a:t>1 PSICÓLOGA.</a:t>
            </a:r>
          </a:p>
          <a:p>
            <a:r>
              <a:rPr lang="es-VE" dirty="0" smtClean="0"/>
              <a:t>EQUIPO INTERDISCIPLINARIO COORDINADO POR UN MÉDICO VETERINARIO CON MUCHA EXPERIENCIA EN LIDERAZGO Y MOVIMIENTOS ESTUDIANTILES.</a:t>
            </a:r>
            <a:endParaRPr lang="es-V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78621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s-VE" dirty="0" smtClean="0"/>
              <a:t>ALLI ATENDEMOS A TODOS LOS ESTUDIANTES DEL IUTY PERO EN ESPECIAL A:</a:t>
            </a:r>
            <a:endParaRPr lang="es-VE" dirty="0"/>
          </a:p>
        </p:txBody>
      </p:sp>
      <p:sp>
        <p:nvSpPr>
          <p:cNvPr id="3" name="2 Marcador de contenido"/>
          <p:cNvSpPr>
            <a:spLocks noGrp="1"/>
          </p:cNvSpPr>
          <p:nvPr>
            <p:ph idx="1"/>
          </p:nvPr>
        </p:nvSpPr>
        <p:spPr>
          <a:xfrm>
            <a:off x="457200" y="2204864"/>
            <a:ext cx="8229600" cy="3921299"/>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s-VE" dirty="0" smtClean="0"/>
              <a:t>LOS ESTUDIANTES CON ALGUNA DISCAPACIDAD.</a:t>
            </a:r>
          </a:p>
          <a:p>
            <a:r>
              <a:rPr lang="es-VE" dirty="0" smtClean="0"/>
              <a:t>DE LOS CASI 7.000 ESTUDIANTES DEL IUTY, SOLO HAN SIDO CLASIFICADOS POR EL PASDIS, 10 ESTUDIANTES.(TENIAMOS MAS PERO HAN IDO EGRESANDO DE SUS ESTUDIOS. )</a:t>
            </a:r>
          </a:p>
          <a:p>
            <a:r>
              <a:rPr lang="es-VE" dirty="0" smtClean="0"/>
              <a:t>LO CUAL REPRESENTA UN 0.14 %.</a:t>
            </a:r>
          </a:p>
          <a:p>
            <a:r>
              <a:rPr lang="es-VE" dirty="0" smtClean="0"/>
              <a:t> ESTAMOS CONSCIENTES DE QUE HAY MAS PERSONAS CON DISPACIDADES ESTUDIANDO EN NUESTRA UNIVERSIDAD. MUCHOS DE ELLOS RENUENTES A SER CLASIFICADOS COMO DISCAPACITADOS POR EL PERJUICIO QUE AUN SE CONSERVA ALREDEDOR DE ESTA ETIQUETA.</a:t>
            </a:r>
          </a:p>
          <a:p>
            <a:r>
              <a:rPr lang="es-VE" dirty="0" smtClean="0"/>
              <a:t>DE LOS 10 ESTUDIANTES CON DISCAPACIDAD, SOLO UNO TIENE BAJA VISIÓN,  DENTRO DE SU CUADRO DE PARALISIS CEREBRAL Y PROBLEMAS NEUROMOTORES DESDE EL NACIMIENTO.</a:t>
            </a:r>
            <a:endParaRPr lang="es-V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VE" dirty="0" smtClean="0"/>
              <a:t>¿QUÉ ASPIRAMOS?</a:t>
            </a:r>
            <a:endParaRPr lang="es-VE" dirty="0"/>
          </a:p>
        </p:txBody>
      </p:sp>
      <p:sp>
        <p:nvSpPr>
          <p:cNvPr id="3" name="2 Marcador de contenido"/>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r>
              <a:rPr lang="es-VE" dirty="0" smtClean="0"/>
              <a:t>CONFORMAR LA UNIDAD PARA LA IGUALDAD Y EQUIPARACIÓN DE OPORTUNIDADES A LAS PERSONAS CON DIVERSIDAD FUNCIONAL. (UNIDIVE).</a:t>
            </a:r>
          </a:p>
          <a:p>
            <a:r>
              <a:rPr lang="es-VE" dirty="0" smtClean="0"/>
              <a:t>DESARROLLAR UNA SALA ESPECIAL PARA PRÉSTAMOS Y USO CONTINUO DE MATERIAL EDUCATIVO DE APOYO A LAS PERSONAS CON DIVERSIDAD FUNCIONAL.</a:t>
            </a:r>
          </a:p>
          <a:p>
            <a:r>
              <a:rPr lang="es-VE" dirty="0" smtClean="0"/>
              <a:t>ESTAR PREPARADOS PARA RECIBIR Y ATENDER LOS REQUERIMIENTOS EDUCATIVOS DE ESTUDIANTES CON DIVERSIDAD FUNCIONAL VISUAL.</a:t>
            </a:r>
            <a:endParaRPr lang="es-V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498178"/>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s-VE" dirty="0" smtClean="0"/>
              <a:t>CONTAMOS CON USTEDES PARA ORIENTACIÓN Y APOYO</a:t>
            </a:r>
            <a:endParaRPr lang="es-VE" dirty="0"/>
          </a:p>
        </p:txBody>
      </p:sp>
      <p:sp>
        <p:nvSpPr>
          <p:cNvPr id="3" name="2 Marcador de contenido"/>
          <p:cNvSpPr>
            <a:spLocks noGrp="1"/>
          </p:cNvSpPr>
          <p:nvPr>
            <p:ph idx="1"/>
          </p:nvPr>
        </p:nvSpPr>
        <p:spPr>
          <a:xfrm>
            <a:off x="457200" y="2348879"/>
            <a:ext cx="8229600" cy="1008113"/>
          </a:xfrm>
        </p:spPr>
        <p:style>
          <a:lnRef idx="1">
            <a:schemeClr val="accent3"/>
          </a:lnRef>
          <a:fillRef idx="3">
            <a:schemeClr val="accent3"/>
          </a:fillRef>
          <a:effectRef idx="2">
            <a:schemeClr val="accent3"/>
          </a:effectRef>
          <a:fontRef idx="minor">
            <a:schemeClr val="lt1"/>
          </a:fontRef>
        </p:style>
        <p:txBody>
          <a:bodyPr>
            <a:normAutofit lnSpcReduction="10000"/>
          </a:bodyPr>
          <a:lstStyle/>
          <a:p>
            <a:r>
              <a:rPr lang="es-VE" sz="6600" dirty="0" smtClean="0"/>
              <a:t>MUCHAS GRACIAS</a:t>
            </a:r>
            <a:endParaRPr lang="es-VE" sz="6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s-VE" dirty="0" smtClean="0"/>
              <a:t>ESTADISTICA DE PERSONAS CON DIVERSIDAD FUNCIONAL VISUAL</a:t>
            </a:r>
            <a:endParaRPr lang="es-VE" dirty="0"/>
          </a:p>
        </p:txBody>
      </p:sp>
      <p:sp>
        <p:nvSpPr>
          <p:cNvPr id="3" name="2 Marcador de contenido"/>
          <p:cNvSpPr>
            <a:spLocks noGrp="1"/>
          </p:cNvSpPr>
          <p:nvPr>
            <p:ph idx="1"/>
          </p:nvPr>
        </p:nvSpPr>
        <p:spPr>
          <a:xfrm>
            <a:off x="395536" y="1988840"/>
            <a:ext cx="8229600" cy="4525963"/>
          </a:xfrm>
        </p:spPr>
        <p:txBody>
          <a:bodyPr/>
          <a:lstStyle/>
          <a:p>
            <a:r>
              <a:rPr lang="es-VE" dirty="0" smtClean="0"/>
              <a:t>EN EL ESTADO YARACUY. GRACIAS AL CAIDEV:</a:t>
            </a:r>
            <a:endParaRPr lang="es-V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8892478" y="274638"/>
            <a:ext cx="864097" cy="346050"/>
          </a:xfrm>
        </p:spPr>
        <p:txBody>
          <a:bodyPr>
            <a:normAutofit fontScale="90000"/>
          </a:bodyPr>
          <a:lstStyle/>
          <a:p>
            <a:endParaRPr lang="es-VE" dirty="0"/>
          </a:p>
        </p:txBody>
      </p:sp>
      <p:graphicFrame>
        <p:nvGraphicFramePr>
          <p:cNvPr id="2052" name="Object 4"/>
          <p:cNvGraphicFramePr>
            <a:graphicFrameLocks noChangeAspect="1"/>
          </p:cNvGraphicFramePr>
          <p:nvPr>
            <p:ph idx="1"/>
          </p:nvPr>
        </p:nvGraphicFramePr>
        <p:xfrm>
          <a:off x="0" y="332656"/>
          <a:ext cx="9144000" cy="6192688"/>
        </p:xfrm>
        <a:graphic>
          <a:graphicData uri="http://schemas.openxmlformats.org/presentationml/2006/ole">
            <p:oleObj spid="_x0000_s2052" name="Worksheet" r:id="rId3" imgW="10142231" imgH="6545565" progId="Excel.Sheet.8">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s-VE" dirty="0" smtClean="0"/>
              <a:t>POBLACIÓN DE PERSONAS CON DISCAPACIDAD EN VENEZUELA</a:t>
            </a:r>
            <a:endParaRPr lang="es-VE" dirty="0"/>
          </a:p>
        </p:txBody>
      </p:sp>
      <p:sp>
        <p:nvSpPr>
          <p:cNvPr id="3" name="2 Marcador de contenido"/>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s-VE" dirty="0" smtClean="0"/>
              <a:t>GRACIAS A ESTADISTICAS DERIVADAS DE MISIÓN JOSE GREGORIO HERNANDEZ , EN TRABAJO DE INVESTIGACIÓN DE ITALO VIOLO</a:t>
            </a:r>
            <a:endParaRPr lang="es-V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es-VE" dirty="0" smtClean="0"/>
              <a:t>CENTRO DE DESARROLLO INFANTIL</a:t>
            </a:r>
            <a:br>
              <a:rPr lang="es-VE" dirty="0" smtClean="0"/>
            </a:br>
            <a:r>
              <a:rPr lang="es-VE" dirty="0" smtClean="0"/>
              <a:t>C.D.I.</a:t>
            </a:r>
            <a:endParaRPr lang="es-VE" dirty="0"/>
          </a:p>
        </p:txBody>
      </p:sp>
      <p:pic>
        <p:nvPicPr>
          <p:cNvPr id="2050" name="Picture 2" descr="http://i1.ytimg.com/vi/h5ztdXBf2eE/mqdefault.jpg"/>
          <p:cNvPicPr>
            <a:picLocks noGrp="1" noChangeAspect="1" noChangeArrowheads="1"/>
          </p:cNvPicPr>
          <p:nvPr>
            <p:ph idx="1"/>
          </p:nvPr>
        </p:nvPicPr>
        <p:blipFill>
          <a:blip r:embed="rId2" cstate="print"/>
          <a:srcRect/>
          <a:stretch>
            <a:fillRect/>
          </a:stretch>
        </p:blipFill>
        <p:spPr bwMode="auto">
          <a:xfrm>
            <a:off x="2123728" y="2492896"/>
            <a:ext cx="5040560" cy="3012757"/>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flipH="1">
            <a:off x="9396536" y="274638"/>
            <a:ext cx="216024" cy="994122"/>
          </a:xfrm>
        </p:spPr>
        <p:txBody>
          <a:bodyPr/>
          <a:lstStyle/>
          <a:p>
            <a:endParaRPr lang="es-VE" dirty="0"/>
          </a:p>
        </p:txBody>
      </p:sp>
      <p:sp>
        <p:nvSpPr>
          <p:cNvPr id="3" name="2 Marcador de contenido"/>
          <p:cNvSpPr>
            <a:spLocks noGrp="1"/>
          </p:cNvSpPr>
          <p:nvPr>
            <p:ph idx="1"/>
          </p:nvPr>
        </p:nvSpPr>
        <p:spPr>
          <a:xfrm>
            <a:off x="457200" y="0"/>
            <a:ext cx="8229600" cy="6858000"/>
          </a:xfrm>
        </p:spPr>
        <p:txBody>
          <a:bodyPr>
            <a:noAutofit/>
          </a:bodyPr>
          <a:lstStyle/>
          <a:p>
            <a:r>
              <a:rPr lang="es-VE" sz="1600" dirty="0" smtClean="0"/>
              <a:t>Algunas de las cifras más relevantes del informe (Año 2008):</a:t>
            </a:r>
          </a:p>
          <a:p>
            <a:r>
              <a:rPr lang="es-VE" sz="1600" dirty="0" smtClean="0"/>
              <a:t>Viviendas visitadas 620.105</a:t>
            </a:r>
          </a:p>
          <a:p>
            <a:r>
              <a:rPr lang="es-VE" sz="1600" dirty="0" smtClean="0"/>
              <a:t>Casos de personas con discapacidad detectadas 336.000</a:t>
            </a:r>
          </a:p>
          <a:p>
            <a:r>
              <a:rPr lang="es-VE" sz="1600" dirty="0" smtClean="0"/>
              <a:t>Personas atendidas en su primer año 3.300.000</a:t>
            </a:r>
          </a:p>
          <a:p>
            <a:r>
              <a:rPr lang="es-VE" sz="1600" dirty="0" smtClean="0"/>
              <a:t>Adultos con discapacidad físico-motora 119.525</a:t>
            </a:r>
          </a:p>
          <a:p>
            <a:r>
              <a:rPr lang="es-VE" sz="1600" dirty="0" smtClean="0"/>
              <a:t>Niños entre 0 y 14 años con discapacidad físico-motora 9.311</a:t>
            </a:r>
          </a:p>
          <a:p>
            <a:r>
              <a:rPr lang="es-VE" sz="1600" dirty="0" smtClean="0"/>
              <a:t>Total personas con discapacidad físico-motora 128.836</a:t>
            </a:r>
          </a:p>
          <a:p>
            <a:r>
              <a:rPr lang="es-VE" sz="1600" dirty="0" smtClean="0"/>
              <a:t>Personas con discapacidad intelectual  99.383</a:t>
            </a:r>
          </a:p>
          <a:p>
            <a:r>
              <a:rPr lang="es-VE" sz="1600" dirty="0" smtClean="0"/>
              <a:t>Adultos con discapacidad auditiva 23.560</a:t>
            </a:r>
          </a:p>
          <a:p>
            <a:r>
              <a:rPr lang="es-VE" sz="1600" dirty="0" smtClean="0"/>
              <a:t>Niños con discapacidad auditiva 5.508</a:t>
            </a:r>
          </a:p>
          <a:p>
            <a:r>
              <a:rPr lang="es-VE" sz="1600" dirty="0" smtClean="0"/>
              <a:t>Total personas con discapacidad auditiva 29.068</a:t>
            </a:r>
          </a:p>
          <a:p>
            <a:r>
              <a:rPr lang="es-VE" sz="1600" dirty="0" smtClean="0"/>
              <a:t>Adultos con discapacidad visual 1.649</a:t>
            </a:r>
          </a:p>
          <a:p>
            <a:r>
              <a:rPr lang="es-VE" sz="1600" dirty="0" smtClean="0"/>
              <a:t>Niños con discapacidad visual 2.080</a:t>
            </a:r>
          </a:p>
          <a:p>
            <a:r>
              <a:rPr lang="es-VE" sz="1600" dirty="0" smtClean="0"/>
              <a:t>Total personas padecen discapacidad visual 28.729</a:t>
            </a:r>
          </a:p>
          <a:p>
            <a:r>
              <a:rPr lang="es-VE" sz="1600" dirty="0" smtClean="0"/>
              <a:t>Personas con discapacidad mental (psicosis, esquizofrenia, etc.) 22.661</a:t>
            </a:r>
          </a:p>
          <a:p>
            <a:r>
              <a:rPr lang="es-VE" sz="1600" dirty="0" smtClean="0"/>
              <a:t>Adultos con discapacidad múltiple, es decir, acumulan más de una discapacidad  21.614</a:t>
            </a:r>
          </a:p>
          <a:p>
            <a:r>
              <a:rPr lang="es-VE" sz="1600" dirty="0" smtClean="0"/>
              <a:t>Niños con discapacidad múltiple 642</a:t>
            </a:r>
          </a:p>
          <a:p>
            <a:r>
              <a:rPr lang="es-VE" sz="1600" dirty="0" smtClean="0"/>
              <a:t>Total personas con discapacidad múltiple  22.256</a:t>
            </a:r>
          </a:p>
          <a:p>
            <a:r>
              <a:rPr lang="es-VE" sz="1600" dirty="0" smtClean="0"/>
              <a:t>Adultos con síndrome de Down 8.818</a:t>
            </a:r>
          </a:p>
          <a:p>
            <a:r>
              <a:rPr lang="es-VE" sz="1600" dirty="0" smtClean="0"/>
              <a:t>Niños con síndrome de Down 5.660</a:t>
            </a:r>
          </a:p>
          <a:p>
            <a:r>
              <a:rPr lang="es-VE" sz="1600" dirty="0" smtClean="0"/>
              <a:t>Total personas con síndrome de Down 13.478</a:t>
            </a:r>
          </a:p>
          <a:p>
            <a:r>
              <a:rPr lang="es-VE" sz="1600" dirty="0" smtClean="0"/>
              <a:t>Adultos con insuficiencia renal crónica 5.517</a:t>
            </a:r>
          </a:p>
          <a:p>
            <a:r>
              <a:rPr lang="es-VE" sz="1600" dirty="0" smtClean="0"/>
              <a:t>Niños con insuficiencia renal crónica 112</a:t>
            </a:r>
          </a:p>
          <a:p>
            <a:r>
              <a:rPr lang="es-VE" sz="1600" dirty="0" smtClean="0"/>
              <a:t>Total personas con insuficiencia renal crónica 5.629 </a:t>
            </a:r>
          </a:p>
          <a:p>
            <a:endParaRPr lang="es-VE"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es-VE" dirty="0" smtClean="0"/>
              <a:t>ITALO VIOLO</a:t>
            </a:r>
            <a:endParaRPr lang="es-VE" dirty="0"/>
          </a:p>
        </p:txBody>
      </p:sp>
      <p:pic>
        <p:nvPicPr>
          <p:cNvPr id="4" name="3 Marcador de contenido" descr="C:\Users\Personal\Downloads\221441_3786744381893_379581818_o.jpg"/>
          <p:cNvPicPr>
            <a:picLocks noGrp="1"/>
          </p:cNvPicPr>
          <p:nvPr>
            <p:ph idx="1"/>
          </p:nvPr>
        </p:nvPicPr>
        <p:blipFill>
          <a:blip r:embed="rId2" cstate="print"/>
          <a:srcRect/>
          <a:stretch>
            <a:fillRect/>
          </a:stretch>
        </p:blipFill>
        <p:spPr bwMode="auto">
          <a:xfrm>
            <a:off x="1766454" y="1757983"/>
            <a:ext cx="5611091" cy="4210396"/>
          </a:xfrm>
          <a:prstGeom prst="rect">
            <a:avLst/>
          </a:prstGeom>
          <a:ln>
            <a:headEnd/>
            <a:tailEnd/>
          </a:ln>
          <a:effectLst>
            <a:glow rad="63500">
              <a:schemeClr val="accent5">
                <a:satMod val="175000"/>
                <a:alpha val="40000"/>
              </a:schemeClr>
            </a:glow>
          </a:effectLst>
        </p:spPr>
        <p:style>
          <a:lnRef idx="2">
            <a:schemeClr val="accent6">
              <a:shade val="50000"/>
            </a:schemeClr>
          </a:lnRef>
          <a:fillRef idx="1">
            <a:schemeClr val="accent6"/>
          </a:fillRef>
          <a:effectRef idx="0">
            <a:schemeClr val="accent6"/>
          </a:effectRef>
          <a:fontRef idx="minor">
            <a:schemeClr val="lt1"/>
          </a:fontRef>
        </p:style>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VE" dirty="0" smtClean="0"/>
              <a:t>ALGUNOS DE SUS ESCRITOS</a:t>
            </a:r>
            <a:endParaRPr lang="es-VE" dirty="0"/>
          </a:p>
        </p:txBody>
      </p:sp>
      <p:sp>
        <p:nvSpPr>
          <p:cNvPr id="3" name="2 Marcador de contenido"/>
          <p:cNvSpPr>
            <a:spLocks noGrp="1"/>
          </p:cNvSpPr>
          <p:nvPr>
            <p:ph idx="1"/>
          </p:nvPr>
        </p:nvSpPr>
        <p:spPr/>
        <p:txBody>
          <a:bodyPr>
            <a:normAutofit fontScale="47500" lnSpcReduction="20000"/>
          </a:bodyPr>
          <a:lstStyle/>
          <a:p>
            <a:r>
              <a:rPr lang="es-VE" sz="3400" dirty="0" smtClean="0"/>
              <a:t>Esta noche leí un pensamiento de la escritora Cintia </a:t>
            </a:r>
            <a:r>
              <a:rPr lang="es-VE" sz="3400" dirty="0" err="1" smtClean="0"/>
              <a:t>Evan</a:t>
            </a:r>
            <a:r>
              <a:rPr lang="es-VE" sz="3400" dirty="0" smtClean="0"/>
              <a:t> Silva que decía: “He leído palabras tan buenas y oportunas… ama, goza, ríe, supérate…. Y yo solo buscaba una, abrázame.”</a:t>
            </a:r>
            <a:br>
              <a:rPr lang="es-VE" sz="3400" dirty="0" smtClean="0"/>
            </a:br>
            <a:r>
              <a:rPr lang="es-VE" sz="3400" dirty="0" smtClean="0"/>
              <a:t/>
            </a:r>
            <a:br>
              <a:rPr lang="es-VE" sz="3400" dirty="0" smtClean="0"/>
            </a:br>
            <a:r>
              <a:rPr lang="es-VE" sz="3400" dirty="0" smtClean="0"/>
              <a:t>Esas palabras me llevaron a rememorar un hecho que tenía conservado en el recuerdo desde hace mucho: Cierto día, mientras yacía inmóvil en un asilo para ancianos, estaba yo muy triste, sentía una tristeza tan profunda como la muerte, pues no vislumbraba futuro alguno para mí. En aquella sombría tarde llegó una pareja y, después de saludarnos, me pasaron a mi silla de ruedas para llevarme al patio; en tanto caía el sol él con su guitarra y ella con su voz me cantaron canciones, una de ellas decía: "Dios te hace cosquillas". </a:t>
            </a:r>
            <a:br>
              <a:rPr lang="es-VE" sz="3400" dirty="0" smtClean="0"/>
            </a:br>
            <a:r>
              <a:rPr lang="es-VE" sz="3400" dirty="0" smtClean="0"/>
              <a:t/>
            </a:r>
            <a:br>
              <a:rPr lang="es-VE" sz="3400" dirty="0" smtClean="0"/>
            </a:br>
            <a:r>
              <a:rPr lang="es-VE" sz="3400" dirty="0" smtClean="0"/>
              <a:t>No hubo necesidad de consejos, su acción alentó mi alma y me sentí mejor. Mi problema no estaba solucionado pero ese día el Señor acarició mi corazón.</a:t>
            </a:r>
            <a:br>
              <a:rPr lang="es-VE" sz="3400" dirty="0" smtClean="0"/>
            </a:br>
            <a:r>
              <a:rPr lang="es-VE" sz="3400" dirty="0" smtClean="0"/>
              <a:t/>
            </a:r>
            <a:br>
              <a:rPr lang="es-VE" sz="3400" dirty="0" smtClean="0"/>
            </a:br>
            <a:r>
              <a:rPr lang="es-VE" sz="3400" dirty="0" smtClean="0"/>
              <a:t>Hoy la realidad es otra y cada día me gozo al saberme vaso útil, voz y canción para aliviar a otros a quienes les embarga la congoja, a veces, con tan solo una sonrisa.</a:t>
            </a:r>
            <a:br>
              <a:rPr lang="es-VE" sz="3400" dirty="0" smtClean="0"/>
            </a:br>
            <a:r>
              <a:rPr lang="es-VE" sz="3400" dirty="0" smtClean="0"/>
              <a:t/>
            </a:r>
            <a:br>
              <a:rPr lang="es-VE" sz="3400" dirty="0" smtClean="0"/>
            </a:br>
            <a:r>
              <a:rPr lang="es-VE" sz="3400" dirty="0" smtClean="0"/>
              <a:t>¡ALABADO SEA DIOS! que "hace habitar en familia a los desamparados; saca a los cautivos a prosperidad" Salmo 68: 6</a:t>
            </a:r>
            <a:br>
              <a:rPr lang="es-VE" sz="3400" dirty="0" smtClean="0"/>
            </a:br>
            <a:r>
              <a:rPr lang="es-VE" sz="3400" dirty="0" smtClean="0"/>
              <a:t/>
            </a:r>
            <a:br>
              <a:rPr lang="es-VE" sz="3400" dirty="0" smtClean="0"/>
            </a:br>
            <a:r>
              <a:rPr lang="es-VE" sz="3400" dirty="0" smtClean="0"/>
              <a:t>No puedo escribir esto sin que mis ojos se humedezcan un poco pero esta vez hay gozo y agradecimiento por tan grandes maravillas de Dios para conmigo.”</a:t>
            </a:r>
          </a:p>
          <a:p>
            <a:endParaRPr lang="es-V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s-VE" dirty="0" smtClean="0"/>
              <a:t>¿QUE ES UN C.D.I.?</a:t>
            </a:r>
            <a:endParaRPr lang="es-VE" dirty="0"/>
          </a:p>
        </p:txBody>
      </p:sp>
      <p:sp>
        <p:nvSpPr>
          <p:cNvPr id="3" name="2 Marcador de contenido"/>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s-VE" dirty="0" smtClean="0"/>
              <a:t>ES UN SERVICIO DE APOYO PARA APLICAR EL PROGRAMA DE PREVENCIÓN Y ATENCIÓN INTEGRAL TEMPRANAS, DE LA DIRECCION DE EDUCACIÓN ESPECIAL, DEL MINISTERIO DEL PODER POPULAR PARA LA EDUCACION EN VENEZUELA, A NIÑOS DESDE EL NACIMIENTO HASTA LOS SEIS AÑOS DE VIDA</a:t>
            </a:r>
            <a:endParaRPr lang="es-V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s-VE" dirty="0" smtClean="0"/>
              <a:t>FUNCIONA </a:t>
            </a:r>
            <a:endParaRPr lang="es-VE" dirty="0"/>
          </a:p>
        </p:txBody>
      </p:sp>
      <p:sp>
        <p:nvSpPr>
          <p:cNvPr id="3" name="2 Marcador de contenido"/>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rmAutofit fontScale="85000" lnSpcReduction="20000"/>
          </a:bodyPr>
          <a:lstStyle/>
          <a:p>
            <a:r>
              <a:rPr lang="es-VE" dirty="0" smtClean="0"/>
              <a:t>CON EQUIPOS INTERDISCIPLINARIOS, CONFORMADOS POR:</a:t>
            </a:r>
          </a:p>
          <a:p>
            <a:r>
              <a:rPr lang="es-VE" dirty="0" smtClean="0"/>
              <a:t>MÉDICOS ESPECIALISTAS: PEDIATRAS: NEONATOLOGOS  NEUROPEDIATRAS, FISIATRAS.</a:t>
            </a:r>
          </a:p>
          <a:p>
            <a:r>
              <a:rPr lang="es-VE" dirty="0" smtClean="0"/>
              <a:t>PSICÓLOGOS.</a:t>
            </a:r>
          </a:p>
          <a:p>
            <a:r>
              <a:rPr lang="es-VE" dirty="0" smtClean="0"/>
              <a:t>TRABAJADORES SOCIALES.</a:t>
            </a:r>
          </a:p>
          <a:p>
            <a:r>
              <a:rPr lang="es-VE" dirty="0" smtClean="0"/>
              <a:t>FISIOTERAPEUTAS.</a:t>
            </a:r>
          </a:p>
          <a:p>
            <a:r>
              <a:rPr lang="es-VE" dirty="0" smtClean="0"/>
              <a:t>TERAPEUTAS OCUPACIONALES.</a:t>
            </a:r>
          </a:p>
          <a:p>
            <a:r>
              <a:rPr lang="es-VE" dirty="0" smtClean="0"/>
              <a:t>TERAPISTAS DEL LENGUAJE.</a:t>
            </a:r>
          </a:p>
          <a:p>
            <a:r>
              <a:rPr lang="es-VE" dirty="0" smtClean="0"/>
              <a:t>PSICOPEDAGOGOS.</a:t>
            </a:r>
          </a:p>
          <a:p>
            <a:r>
              <a:rPr lang="es-VE" dirty="0" smtClean="0"/>
              <a:t>DOCENTES ESPECIALISTAS.</a:t>
            </a:r>
          </a:p>
          <a:p>
            <a:endParaRPr lang="es-V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es-VE" dirty="0" smtClean="0"/>
              <a:t>PARA</a:t>
            </a:r>
            <a:endParaRPr lang="es-VE" dirty="0"/>
          </a:p>
        </p:txBody>
      </p:sp>
      <p:sp>
        <p:nvSpPr>
          <p:cNvPr id="3" name="2 Marcador de contenido"/>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lstStyle/>
          <a:p>
            <a:r>
              <a:rPr lang="es-VE" dirty="0" smtClean="0"/>
              <a:t>PREVENIR LAS ALTERACIONES DEL DESARROLLO EN NIÑOS DE ALTO RIESGO BIOLOGICO PSICOLÓGICO O SOCIAL.</a:t>
            </a:r>
            <a:endParaRPr lang="es-V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s-VE" dirty="0" smtClean="0"/>
              <a:t>¿Dónde?</a:t>
            </a:r>
            <a:endParaRPr lang="es-VE" dirty="0"/>
          </a:p>
        </p:txBody>
      </p:sp>
      <p:sp>
        <p:nvSpPr>
          <p:cNvPr id="3" name="2 Marcador de contenido"/>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lstStyle/>
          <a:p>
            <a:r>
              <a:rPr lang="es-VE" dirty="0" smtClean="0"/>
              <a:t>EN EL ESPACIO TERRITORIAL EN QUE ESTA UBICADO</a:t>
            </a:r>
            <a:endParaRPr lang="es-V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s-VE" dirty="0" smtClean="0"/>
              <a:t>C.D.I. MERIDA</a:t>
            </a:r>
            <a:endParaRPr lang="es-VE" dirty="0"/>
          </a:p>
        </p:txBody>
      </p:sp>
      <p:pic>
        <p:nvPicPr>
          <p:cNvPr id="4" name="Centro de De Desarrollo Infantil Nº 8 de Mérida Venezuela.wmv">
            <a:hlinkClick r:id="" action="ppaction://media"/>
          </p:cNvPr>
          <p:cNvPicPr>
            <a:picLocks noGrp="1" noRot="1" noChangeAspect="1"/>
          </p:cNvPicPr>
          <p:nvPr>
            <p:ph idx="1"/>
            <a:videoFile r:link="rId1"/>
          </p:nvPr>
        </p:nvPicPr>
        <p:blipFill>
          <a:blip r:embed="rId3" cstate="print"/>
          <a:stretch>
            <a:fillRect/>
          </a:stretch>
        </p:blipFill>
        <p:spPr>
          <a:xfrm>
            <a:off x="827584" y="1700808"/>
            <a:ext cx="7632848" cy="453471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s-VE" dirty="0" smtClean="0"/>
              <a:t>ESTUVE ALLÍ POR</a:t>
            </a:r>
            <a:endParaRPr lang="es-VE" dirty="0"/>
          </a:p>
        </p:txBody>
      </p:sp>
      <p:sp>
        <p:nvSpPr>
          <p:cNvPr id="3" name="2 Marcador de contenido"/>
          <p:cNvSpPr>
            <a:spLocks noGrp="1"/>
          </p:cNvSpPr>
          <p:nvPr>
            <p:ph idx="1"/>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s-VE" dirty="0" smtClean="0"/>
              <a:t>28 AÑOS. </a:t>
            </a:r>
          </a:p>
          <a:p>
            <a:r>
              <a:rPr lang="es-VE" dirty="0" smtClean="0"/>
              <a:t>ACTUANDO COMO PSICÓLOGA, A VECES DIRIGIENDO EL EQUIPO, PERO SIEMPRE PARA LA ATENCIÓN A LOS NIÑOS Y SUS FAMILIAS. ASI COMO A SUS DOCENTES DENTRO Y FUERA DEL C.D.I. Y A SUS COMUNIDADES REALIZANDO PREVENCIÓN PRIMARIA.</a:t>
            </a:r>
            <a:endParaRPr lang="es-V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s-VE" dirty="0" smtClean="0"/>
              <a:t>¿Por qué Servicio de Apoyo?</a:t>
            </a:r>
            <a:endParaRPr lang="es-VE" dirty="0"/>
          </a:p>
        </p:txBody>
      </p:sp>
      <p:sp>
        <p:nvSpPr>
          <p:cNvPr id="3" name="2 Marcador de contenido"/>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r>
              <a:rPr lang="es-VE" dirty="0" smtClean="0"/>
              <a:t>PORQUE LOS NIÑOS SON INCORPORADOS LO MAS TEMPRANAMENTE POSIBLE AL SISTEMA EDUCATIVO. DESDE LOS “SIMONCITOS” O GUARDERÍAS A LOS POCOS MESES DE VIDA. CON APOYO A LOS FAMILIARES , DOCENTES Y COMUNIDADES INVOLUCRADAS, PARA FAVORECER LA INTEGRACIÓN. DE SER EL CASO, LOS NIÑOS CON PROBLEMAS PARA LA ATENCIÓN EN PREESCOLARES REGULARES, SON REFERIDOS A INSTITUTOS DE EDUCACION ESPECIAL, GARANTIZÁNDOLES SU ACCESO AL SISTEMA EDUCATIVO.</a:t>
            </a:r>
            <a:endParaRPr lang="es-VE"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769</Words>
  <Application>Microsoft Office PowerPoint</Application>
  <PresentationFormat>Presentación en pantalla (4:3)</PresentationFormat>
  <Paragraphs>87</Paragraphs>
  <Slides>22</Slides>
  <Notes>0</Notes>
  <HiddenSlides>0</HiddenSlides>
  <MMClips>1</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22</vt:i4>
      </vt:variant>
    </vt:vector>
  </HeadingPairs>
  <TitlesOfParts>
    <vt:vector size="24" baseType="lpstr">
      <vt:lpstr>Tema de Office</vt:lpstr>
      <vt:lpstr>Worksheet</vt:lpstr>
      <vt:lpstr>MI EXPERIENCIA COMO PSICOLOGA EN EDUCACION DESDE INTERVENCION TEMPRANA A LA UNIVERSIDAD</vt:lpstr>
      <vt:lpstr>CENTRO DE DESARROLLO INFANTIL C.D.I.</vt:lpstr>
      <vt:lpstr>¿QUE ES UN C.D.I.?</vt:lpstr>
      <vt:lpstr>FUNCIONA </vt:lpstr>
      <vt:lpstr>PARA</vt:lpstr>
      <vt:lpstr>¿Dónde?</vt:lpstr>
      <vt:lpstr>C.D.I. MERIDA</vt:lpstr>
      <vt:lpstr>ESTUVE ALLÍ POR</vt:lpstr>
      <vt:lpstr>¿Por qué Servicio de Apoyo?</vt:lpstr>
      <vt:lpstr>PERO EN ESPECIAL</vt:lpstr>
      <vt:lpstr>MANTENIENDO CONTACTO ESTRECHO CON</vt:lpstr>
      <vt:lpstr>DESDE EL 2007 Y HASTA LA FECHA ACTUAL</vt:lpstr>
      <vt:lpstr>DONDE CONTAMOS CON </vt:lpstr>
      <vt:lpstr>ALLI ATENDEMOS A TODOS LOS ESTUDIANTES DEL IUTY PERO EN ESPECIAL A:</vt:lpstr>
      <vt:lpstr>¿QUÉ ASPIRAMOS?</vt:lpstr>
      <vt:lpstr>CONTAMOS CON USTEDES PARA ORIENTACIÓN Y APOYO</vt:lpstr>
      <vt:lpstr>ESTADISTICA DE PERSONAS CON DIVERSIDAD FUNCIONAL VISUAL</vt:lpstr>
      <vt:lpstr>Diapositiva 18</vt:lpstr>
      <vt:lpstr>POBLACIÓN DE PERSONAS CON DISCAPACIDAD EN VENEZUELA</vt:lpstr>
      <vt:lpstr>Diapositiva 20</vt:lpstr>
      <vt:lpstr>ITALO VIOLO</vt:lpstr>
      <vt:lpstr>ALGUNOS DE SUS ESCRITOS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 EXPERIENCIA COMO PSICOLOGA EN EDUCACION DESDE INTERVENCION TEMPRANA A LA UNIVERSIDAD</dc:title>
  <dc:creator>Personal</dc:creator>
  <cp:lastModifiedBy>Personal</cp:lastModifiedBy>
  <cp:revision>26</cp:revision>
  <dcterms:created xsi:type="dcterms:W3CDTF">2012-10-18T21:33:57Z</dcterms:created>
  <dcterms:modified xsi:type="dcterms:W3CDTF">2012-10-28T00:14:49Z</dcterms:modified>
</cp:coreProperties>
</file>