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65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59B8-2EE3-426A-8D45-71730C2B51F6}" type="slidenum">
              <a:rPr lang="es-ES_tradnl">
                <a:solidFill>
                  <a:srgbClr val="073E87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9603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188F-0F3E-48DF-A85F-E474B4FC8ADC}" type="slidenum">
              <a:rPr lang="es-ES_tradnl">
                <a:solidFill>
                  <a:srgbClr val="073E87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209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C561-369E-47FA-9020-0E26A9948BB9}" type="slidenum">
              <a:rPr lang="es-ES_tradnl">
                <a:solidFill>
                  <a:srgbClr val="073E87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3617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6AC8-0AB5-4ED9-93C1-6032BFAEBB8E}" type="slidenum">
              <a:rPr lang="es-ES_tradnl">
                <a:solidFill>
                  <a:srgbClr val="073E87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4834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11BE-75B9-4074-881C-9F476EFDC3DB}" type="slidenum">
              <a:rPr lang="es-ES_tradnl">
                <a:solidFill>
                  <a:srgbClr val="073E87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805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0F2C-E95B-4120-87B5-D4E377AA2415}" type="slidenum">
              <a:rPr lang="es-ES_tradnl">
                <a:solidFill>
                  <a:srgbClr val="073E87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7800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79DE-ACF3-4C78-8995-53A163CCF24D}" type="slidenum">
              <a:rPr lang="es-ES_tradnl">
                <a:solidFill>
                  <a:srgbClr val="073E87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0413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4EE6-5AB3-42FF-9EEA-0C45D7376BCA}" type="slidenum">
              <a:rPr lang="es-ES_tradnl">
                <a:solidFill>
                  <a:srgbClr val="073E87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610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BDD08-0731-4E9B-B742-9C7BD29168E6}" type="slidenum">
              <a:rPr lang="es-ES_tradnl">
                <a:solidFill>
                  <a:srgbClr val="073E87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6685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9A63-8372-448E-8175-4BBE21C35918}" type="slidenum">
              <a:rPr lang="es-ES_tradnl">
                <a:solidFill>
                  <a:srgbClr val="073E87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6675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2330-ABC9-474B-AEB9-330DD15F508C}" type="slidenum">
              <a:rPr lang="es-ES_tradnl">
                <a:solidFill>
                  <a:srgbClr val="073E87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011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Y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4D5BE-96D9-4B75-9E06-D45790A4B571}" type="slidenum">
              <a:rPr lang="es-ES_tradnl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528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licia%20Balier\Documents\baja%20vision\Alicia\IIJornadas%20de%20Baja%20Vision\elbueno.M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2182813"/>
          </a:xfrm>
        </p:spPr>
        <p:txBody>
          <a:bodyPr/>
          <a:lstStyle/>
          <a:p>
            <a:r>
              <a:rPr lang="es-ES_tradnl" sz="4000" smtClean="0">
                <a:solidFill>
                  <a:schemeClr val="tx1"/>
                </a:solidFill>
                <a:latin typeface="Baskerville Old Face" pitchFamily="18" charset="0"/>
              </a:rPr>
              <a:t>PATOLOGIAS MAS FRECUENTES QUE CONDUCEN A LA BAJA VISION: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6700"/>
            <a:ext cx="6400800" cy="952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smtClean="0">
                <a:solidFill>
                  <a:schemeClr val="tx1"/>
                </a:solidFill>
                <a:latin typeface="Bradley Hand ITC" pitchFamily="66" charset="0"/>
              </a:rPr>
              <a:t>Dra. Alicia Balier.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5157788"/>
            <a:ext cx="9144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459413"/>
            <a:ext cx="36004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510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EMBRIOLOGIA</a:t>
            </a:r>
            <a:endParaRPr lang="es-UY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35" y="2674938"/>
            <a:ext cx="510946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3546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EMBRIOLOGIA</a:t>
            </a:r>
            <a:endParaRPr lang="es-UY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233698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3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4445" y="1828800"/>
            <a:ext cx="522955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7351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EMBRIOLOGIA</a:t>
            </a:r>
            <a:endParaRPr lang="es-UY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63" y="2674938"/>
            <a:ext cx="254601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CuadroTexto"/>
          <p:cNvSpPr txBox="1"/>
          <p:nvPr/>
        </p:nvSpPr>
        <p:spPr>
          <a:xfrm>
            <a:off x="457200" y="403121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Coloboma</a:t>
            </a:r>
            <a:r>
              <a:rPr lang="en-US" dirty="0" smtClean="0"/>
              <a:t> de iris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3621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EMBRIOLOGIA</a:t>
            </a:r>
            <a:endParaRPr lang="es-UY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4527"/>
            <a:ext cx="5032419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98" y="2780928"/>
            <a:ext cx="40671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45016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VIA VISUAL</a:t>
            </a:r>
            <a:endParaRPr lang="es-UY" dirty="0"/>
          </a:p>
        </p:txBody>
      </p:sp>
      <p:pic>
        <p:nvPicPr>
          <p:cNvPr id="4" name="Picture 2" descr="C:\Users\Alicia Balier\Desktop\fotos embr\3-Vision_binocular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3168352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9527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CAUSAS DE B.V. EN LA INFANCIA</a:t>
            </a:r>
            <a:endParaRPr lang="es-UY" dirty="0"/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484427"/>
              </p:ext>
            </p:extLst>
          </p:nvPr>
        </p:nvGraphicFramePr>
        <p:xfrm>
          <a:off x="1403648" y="1916832"/>
          <a:ext cx="5976664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Gráfico" r:id="rId3" imgW="5334000" imgH="3562502" progId="Excel.Chart.8">
                  <p:embed/>
                </p:oleObj>
              </mc:Choice>
              <mc:Fallback>
                <p:oleObj name="Gráfico" r:id="rId3" imgW="5334000" imgH="35625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916832"/>
                        <a:ext cx="5976664" cy="4176464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7294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393632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ENF. HEREDITARIAS DE LA RETINA</a:t>
            </a:r>
            <a:endParaRPr lang="es-UY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s-UY" dirty="0" smtClean="0">
                <a:effectLst/>
              </a:rPr>
              <a:t>Albinismo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altLang="es-UY" dirty="0" smtClean="0">
                <a:effectLst/>
              </a:rPr>
              <a:t>       Tipos:  </a:t>
            </a:r>
            <a:r>
              <a:rPr lang="es-ES_tradnl" altLang="es-UY" dirty="0" err="1" smtClean="0">
                <a:effectLst/>
              </a:rPr>
              <a:t>oculocutáneo</a:t>
            </a:r>
            <a:endParaRPr lang="es-ES_tradnl" altLang="es-UY" dirty="0" smtClean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ES_tradnl" altLang="es-UY" dirty="0" smtClean="0">
                <a:effectLst/>
              </a:rPr>
              <a:t>                   ocular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altLang="es-UY" dirty="0" smtClean="0">
                <a:effectLst/>
              </a:rPr>
              <a:t>        Herencia: autosómica </a:t>
            </a:r>
            <a:r>
              <a:rPr lang="es-ES_tradnl" altLang="es-UY" dirty="0" smtClean="0">
                <a:effectLst/>
              </a:rPr>
              <a:t>recesiva</a:t>
            </a:r>
            <a:endParaRPr lang="es-ES_tradnl" altLang="es-UY" dirty="0" smtClean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ES_tradnl" altLang="es-UY" dirty="0" smtClean="0">
                <a:effectLst/>
              </a:rPr>
              <a:t>        Déficit de </a:t>
            </a:r>
            <a:r>
              <a:rPr lang="es-ES_tradnl" altLang="es-UY" dirty="0" err="1" smtClean="0">
                <a:effectLst/>
              </a:rPr>
              <a:t>tirosinasa</a:t>
            </a:r>
            <a:r>
              <a:rPr lang="es-ES_tradnl" altLang="es-UY" dirty="0" smtClean="0">
                <a:effectLst/>
              </a:rPr>
              <a:t>, no sintetizan  </a:t>
            </a:r>
            <a:r>
              <a:rPr lang="es-ES_tradnl" altLang="es-UY" dirty="0" smtClean="0">
                <a:effectLst/>
              </a:rPr>
              <a:t>melanina </a:t>
            </a:r>
            <a:r>
              <a:rPr lang="es-ES_tradnl" altLang="es-UY" dirty="0" smtClean="0">
                <a:effectLst/>
              </a:rPr>
              <a:t>(forma completa)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altLang="es-UY" dirty="0" smtClean="0">
                <a:effectLst/>
              </a:rPr>
              <a:t>        Hipoplasia macular </a:t>
            </a:r>
            <a:r>
              <a:rPr lang="es-ES_tradnl" altLang="es-UY" dirty="0" err="1" smtClean="0">
                <a:effectLst/>
              </a:rPr>
              <a:t>nistagmus</a:t>
            </a:r>
            <a:endParaRPr lang="es-ES_tradnl" altLang="es-UY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053901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ENF. HEREDITARIAS DE LA RETINA</a:t>
            </a:r>
            <a:endParaRPr lang="es-UY" dirty="0"/>
          </a:p>
        </p:txBody>
      </p:sp>
      <p:pic>
        <p:nvPicPr>
          <p:cNvPr id="4" name="Picture 8" descr="Albinismo%20o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492896"/>
            <a:ext cx="38290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lbiNT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78708"/>
            <a:ext cx="2095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36062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ATROFIA OPTICA</a:t>
            </a:r>
            <a:endParaRPr lang="es-UY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s-UY" dirty="0" smtClean="0">
                <a:effectLst/>
              </a:rPr>
              <a:t>Causas muy variadas:</a:t>
            </a:r>
          </a:p>
          <a:p>
            <a:pPr lvl="1"/>
            <a:r>
              <a:rPr lang="es-ES_tradnl" altLang="es-UY" dirty="0" smtClean="0">
                <a:effectLst/>
              </a:rPr>
              <a:t>Neurológicas</a:t>
            </a:r>
          </a:p>
          <a:p>
            <a:pPr lvl="1"/>
            <a:r>
              <a:rPr lang="es-ES_tradnl" altLang="es-UY" dirty="0" smtClean="0">
                <a:effectLst/>
              </a:rPr>
              <a:t>Metabólicas</a:t>
            </a:r>
          </a:p>
          <a:p>
            <a:pPr lvl="1"/>
            <a:r>
              <a:rPr lang="es-ES_tradnl" altLang="es-UY" dirty="0" err="1" smtClean="0">
                <a:effectLst/>
              </a:rPr>
              <a:t>Etc</a:t>
            </a:r>
            <a:endParaRPr lang="es-ES_tradnl" altLang="es-UY" dirty="0" smtClean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endParaRPr lang="es-ES_tradnl" altLang="es-UY" dirty="0" smtClean="0">
              <a:effectLst/>
            </a:endParaRPr>
          </a:p>
        </p:txBody>
      </p:sp>
      <p:pic>
        <p:nvPicPr>
          <p:cNvPr id="5" name="Picture 5" descr="AtrofiaOptic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3887788" cy="356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9900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TOXOPLASMOSIS CONGENITA</a:t>
            </a:r>
            <a:endParaRPr lang="es-UY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s-UY" dirty="0" smtClean="0">
                <a:effectLst/>
              </a:rPr>
              <a:t>Infección </a:t>
            </a:r>
            <a:r>
              <a:rPr lang="es-ES_tradnl" altLang="es-UY" dirty="0" smtClean="0">
                <a:effectLst/>
              </a:rPr>
              <a:t>parasitaria:  Toxoplasma </a:t>
            </a:r>
            <a:r>
              <a:rPr lang="es-ES_tradnl" altLang="es-UY" dirty="0" err="1" smtClean="0">
                <a:effectLst/>
              </a:rPr>
              <a:t>Gondii</a:t>
            </a:r>
            <a:endParaRPr lang="es-ES_tradnl" altLang="es-UY" dirty="0" smtClean="0">
              <a:effectLst/>
            </a:endParaRPr>
          </a:p>
          <a:p>
            <a:endParaRPr lang="es-ES_tradnl" altLang="es-UY" dirty="0" smtClean="0">
              <a:effectLst/>
            </a:endParaRPr>
          </a:p>
          <a:p>
            <a:r>
              <a:rPr lang="es-ES_tradnl" altLang="es-UY" dirty="0" smtClean="0">
                <a:effectLst/>
              </a:rPr>
              <a:t>Modo de infestación </a:t>
            </a:r>
            <a:r>
              <a:rPr lang="es-ES_tradnl" altLang="es-UY" dirty="0" err="1" smtClean="0">
                <a:effectLst/>
              </a:rPr>
              <a:t>transplacentaria</a:t>
            </a:r>
            <a:endParaRPr lang="es-ES_tradnl" altLang="es-UY" dirty="0" smtClean="0">
              <a:effectLst/>
            </a:endParaRPr>
          </a:p>
          <a:p>
            <a:pPr marL="0" indent="0">
              <a:buNone/>
            </a:pPr>
            <a:endParaRPr lang="es-ES_tradnl" altLang="es-UY" dirty="0" smtClean="0">
              <a:effectLst/>
            </a:endParaRPr>
          </a:p>
          <a:p>
            <a:r>
              <a:rPr lang="es-ES_tradnl" altLang="es-UY" dirty="0" smtClean="0">
                <a:effectLst/>
              </a:rPr>
              <a:t>Generalmente </a:t>
            </a:r>
            <a:r>
              <a:rPr lang="es-ES_tradnl" altLang="es-UY" dirty="0" smtClean="0">
                <a:effectLst/>
              </a:rPr>
              <a:t>bilateral</a:t>
            </a:r>
          </a:p>
          <a:p>
            <a:endParaRPr lang="es-ES_tradnl" altLang="es-UY" dirty="0" smtClean="0">
              <a:effectLst/>
            </a:endParaRPr>
          </a:p>
          <a:p>
            <a:r>
              <a:rPr lang="es-ES_tradnl" altLang="es-UY" dirty="0" smtClean="0">
                <a:effectLst/>
              </a:rPr>
              <a:t>Lesiones maculares</a:t>
            </a:r>
          </a:p>
          <a:p>
            <a:endParaRPr lang="es-ES_tradnl" altLang="es-UY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77732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CAUSAS DE B.V. EN LA INFANCIA</a:t>
            </a:r>
            <a:endParaRPr lang="es-UY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Enf</a:t>
            </a:r>
            <a:r>
              <a:rPr lang="en-US" dirty="0" smtClean="0"/>
              <a:t>. </a:t>
            </a:r>
            <a:r>
              <a:rPr lang="en-US" dirty="0" err="1" smtClean="0"/>
              <a:t>Perinatales</a:t>
            </a:r>
            <a:r>
              <a:rPr lang="en-US" dirty="0" smtClean="0"/>
              <a:t>  45% </a:t>
            </a:r>
            <a:r>
              <a:rPr lang="es-ES" dirty="0" smtClean="0"/>
              <a:t>(ROP, hipoxia, infecciones </a:t>
            </a:r>
            <a:r>
              <a:rPr lang="es-ES" dirty="0" smtClean="0"/>
              <a:t>SNC</a:t>
            </a:r>
            <a:r>
              <a:rPr lang="es-ES" dirty="0" smtClean="0"/>
              <a:t>) 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                                                                            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</a:t>
            </a:r>
            <a:r>
              <a:rPr lang="es-ES" dirty="0" err="1" smtClean="0"/>
              <a:t>Enf</a:t>
            </a:r>
            <a:r>
              <a:rPr lang="es-ES" dirty="0" smtClean="0"/>
              <a:t>. Intrauterinas 30% (rubeola, CMV, TOXOP.)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alteración del desarrollo   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Enf</a:t>
            </a:r>
            <a:r>
              <a:rPr lang="es-ES" dirty="0" smtClean="0"/>
              <a:t>. Adquiridas en la infancia  13%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   </a:t>
            </a:r>
            <a:r>
              <a:rPr lang="es-ES" dirty="0" err="1" smtClean="0"/>
              <a:t>Enf</a:t>
            </a:r>
            <a:r>
              <a:rPr lang="es-ES" dirty="0" smtClean="0"/>
              <a:t>. Hereditarias  12% (retina, cataratas, </a:t>
            </a:r>
            <a:r>
              <a:rPr lang="es-ES" dirty="0" err="1" smtClean="0"/>
              <a:t>alt</a:t>
            </a:r>
            <a:r>
              <a:rPr lang="es-ES" dirty="0" smtClean="0"/>
              <a:t>. </a:t>
            </a:r>
            <a:r>
              <a:rPr lang="es-ES" dirty="0" smtClean="0"/>
              <a:t>Cromosómicas)</a:t>
            </a:r>
            <a:r>
              <a:rPr lang="es-ES" dirty="0" smtClean="0"/>
              <a:t> 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825568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TOXOPLASMOSIS CONGENITA</a:t>
            </a:r>
            <a:endParaRPr lang="es-UY" dirty="0"/>
          </a:p>
        </p:txBody>
      </p:sp>
      <p:pic>
        <p:nvPicPr>
          <p:cNvPr id="4" name="Picture 7" descr="h7o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0527">
            <a:off x="1162361" y="2561107"/>
            <a:ext cx="2981699" cy="280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92375"/>
            <a:ext cx="2771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3970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NISTAGMUS CONGENITO</a:t>
            </a:r>
            <a:endParaRPr lang="es-UY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276872"/>
            <a:ext cx="7408862" cy="37772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s-UY" dirty="0" smtClean="0">
                <a:effectLst/>
              </a:rPr>
              <a:t>Es una oscilación involuntaria de los </a:t>
            </a:r>
            <a:r>
              <a:rPr lang="es-ES_tradnl" altLang="es-UY" dirty="0" smtClean="0">
                <a:effectLst/>
              </a:rPr>
              <a:t>ojos</a:t>
            </a:r>
          </a:p>
          <a:p>
            <a:endParaRPr lang="es-ES_tradnl" altLang="es-UY" dirty="0" smtClean="0">
              <a:effectLst/>
            </a:endParaRPr>
          </a:p>
          <a:p>
            <a:r>
              <a:rPr lang="es-ES_tradnl" altLang="es-UY" dirty="0" smtClean="0">
                <a:effectLst/>
              </a:rPr>
              <a:t>Causas</a:t>
            </a:r>
          </a:p>
          <a:p>
            <a:pPr lvl="1"/>
            <a:r>
              <a:rPr lang="es-ES_tradnl" altLang="es-UY" dirty="0" smtClean="0">
                <a:effectLst/>
              </a:rPr>
              <a:t>Ocular (vagabundeo ocular</a:t>
            </a:r>
            <a:r>
              <a:rPr lang="es-ES_tradnl" altLang="es-UY" dirty="0" smtClean="0">
                <a:effectLst/>
              </a:rPr>
              <a:t>)</a:t>
            </a:r>
          </a:p>
          <a:p>
            <a:pPr lvl="1"/>
            <a:endParaRPr lang="es-ES_tradnl" altLang="es-UY" dirty="0" smtClean="0">
              <a:effectLst/>
            </a:endParaRPr>
          </a:p>
          <a:p>
            <a:pPr lvl="1"/>
            <a:r>
              <a:rPr lang="es-ES_tradnl" altLang="es-UY" dirty="0" smtClean="0">
                <a:effectLst/>
              </a:rPr>
              <a:t>Neurológica(en resorte):</a:t>
            </a:r>
          </a:p>
          <a:p>
            <a:pPr lvl="2"/>
            <a:r>
              <a:rPr lang="es-ES_tradnl" altLang="es-UY" dirty="0" smtClean="0">
                <a:effectLst/>
              </a:rPr>
              <a:t>Única manifestación </a:t>
            </a:r>
          </a:p>
          <a:p>
            <a:pPr lvl="2"/>
            <a:r>
              <a:rPr lang="es-ES_tradnl" altLang="es-UY" dirty="0" smtClean="0">
                <a:effectLst/>
              </a:rPr>
              <a:t>Síntoma </a:t>
            </a:r>
            <a:r>
              <a:rPr lang="es-ES_tradnl" altLang="es-UY" dirty="0" smtClean="0">
                <a:effectLst/>
              </a:rPr>
              <a:t>de un cuadro neurológico</a:t>
            </a:r>
          </a:p>
          <a:p>
            <a:pPr>
              <a:buFont typeface="Wingdings" panose="05000000000000000000" pitchFamily="2" charset="2"/>
              <a:buNone/>
            </a:pPr>
            <a:endParaRPr lang="es-ES_tradnl" altLang="es-UY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941518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CATARATA CONGENITA</a:t>
            </a:r>
            <a:endParaRPr lang="es-UY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420888"/>
            <a:ext cx="7408862" cy="37772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s-UY" dirty="0" smtClean="0">
                <a:effectLst/>
              </a:rPr>
              <a:t>Etiología</a:t>
            </a:r>
          </a:p>
          <a:p>
            <a:pPr lvl="1"/>
            <a:r>
              <a:rPr lang="es-ES_tradnl" altLang="es-UY" dirty="0" smtClean="0">
                <a:effectLst/>
              </a:rPr>
              <a:t>Esporádicas 30%</a:t>
            </a:r>
          </a:p>
          <a:p>
            <a:pPr lvl="1"/>
            <a:r>
              <a:rPr lang="es-ES_tradnl" altLang="es-UY" dirty="0" smtClean="0">
                <a:effectLst/>
              </a:rPr>
              <a:t>Hereditarias</a:t>
            </a:r>
          </a:p>
          <a:p>
            <a:pPr lvl="2"/>
            <a:r>
              <a:rPr lang="es-ES_tradnl" altLang="es-UY" dirty="0" smtClean="0">
                <a:effectLst/>
              </a:rPr>
              <a:t>Dominantes</a:t>
            </a:r>
          </a:p>
          <a:p>
            <a:pPr lvl="2"/>
            <a:r>
              <a:rPr lang="es-ES_tradnl" altLang="es-UY" dirty="0" err="1" smtClean="0">
                <a:effectLst/>
              </a:rPr>
              <a:t>Resecivas</a:t>
            </a:r>
            <a:endParaRPr lang="es-ES_tradnl" altLang="es-UY" dirty="0" smtClean="0">
              <a:effectLst/>
            </a:endParaRPr>
          </a:p>
          <a:p>
            <a:pPr lvl="2"/>
            <a:r>
              <a:rPr lang="es-ES_tradnl" altLang="es-UY" dirty="0" smtClean="0">
                <a:effectLst/>
              </a:rPr>
              <a:t>Ligadas al sexo</a:t>
            </a:r>
          </a:p>
          <a:p>
            <a:pPr lvl="1"/>
            <a:r>
              <a:rPr lang="es-ES_tradnl" altLang="es-UY" dirty="0" smtClean="0">
                <a:effectLst/>
              </a:rPr>
              <a:t>Infecciosas (TORCH)</a:t>
            </a:r>
          </a:p>
          <a:p>
            <a:pPr lvl="1"/>
            <a:r>
              <a:rPr lang="es-ES_tradnl" altLang="es-UY" dirty="0" smtClean="0">
                <a:effectLst/>
              </a:rPr>
              <a:t>Trastornos metabólicos</a:t>
            </a:r>
          </a:p>
          <a:p>
            <a:pPr lvl="1"/>
            <a:r>
              <a:rPr lang="es-ES_tradnl" altLang="es-UY" dirty="0" smtClean="0">
                <a:effectLst/>
              </a:rPr>
              <a:t>Galactosemia, </a:t>
            </a:r>
            <a:r>
              <a:rPr lang="es-ES_tradnl" altLang="es-UY" dirty="0" err="1" smtClean="0">
                <a:effectLst/>
              </a:rPr>
              <a:t>etc</a:t>
            </a:r>
            <a:endParaRPr lang="es-ES_tradnl" altLang="es-UY" dirty="0" smtClean="0">
              <a:effectLst/>
            </a:endParaRPr>
          </a:p>
          <a:p>
            <a:r>
              <a:rPr lang="es-ES_tradnl" altLang="es-UY" dirty="0" smtClean="0">
                <a:effectLst/>
              </a:rPr>
              <a:t>Motivo de consulta, </a:t>
            </a:r>
            <a:r>
              <a:rPr lang="es-ES_tradnl" altLang="es-UY" dirty="0" err="1" smtClean="0">
                <a:effectLst/>
              </a:rPr>
              <a:t>Leucocoria</a:t>
            </a:r>
            <a:endParaRPr lang="es-ES_tradnl" altLang="es-UY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202786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CATARATA CONGENITA</a:t>
            </a:r>
            <a:endParaRPr lang="es-UY" dirty="0"/>
          </a:p>
        </p:txBody>
      </p:sp>
      <p:pic>
        <p:nvPicPr>
          <p:cNvPr id="4" name="Picture 5" descr="Image0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56428"/>
            <a:ext cx="8310562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1769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GLAUCOMA CONGENITO</a:t>
            </a:r>
            <a:endParaRPr lang="es-UY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altLang="es-UY" sz="2800" dirty="0" err="1" smtClean="0">
                <a:effectLst/>
              </a:rPr>
              <a:t>Disgenesia</a:t>
            </a:r>
            <a:r>
              <a:rPr lang="es-ES_tradnl" altLang="es-UY" sz="2800" dirty="0" smtClean="0">
                <a:effectLst/>
              </a:rPr>
              <a:t> o anomalía del ángulo </a:t>
            </a:r>
            <a:r>
              <a:rPr lang="es-ES_tradnl" altLang="es-UY" sz="2800" dirty="0" err="1" smtClean="0">
                <a:effectLst/>
              </a:rPr>
              <a:t>camerular</a:t>
            </a:r>
            <a:r>
              <a:rPr lang="es-ES_tradnl" altLang="es-UY" sz="2800" dirty="0" smtClean="0">
                <a:effectLst/>
              </a:rPr>
              <a:t> (glaucoma primario infantil)</a:t>
            </a:r>
          </a:p>
          <a:p>
            <a:pPr>
              <a:lnSpc>
                <a:spcPct val="90000"/>
              </a:lnSpc>
            </a:pPr>
            <a:r>
              <a:rPr lang="es-ES_tradnl" altLang="es-UY" sz="2800" dirty="0" smtClean="0">
                <a:effectLst/>
              </a:rPr>
              <a:t>Incidencia 1 en 10.000 nacidos vivos</a:t>
            </a:r>
          </a:p>
          <a:p>
            <a:pPr>
              <a:lnSpc>
                <a:spcPct val="90000"/>
              </a:lnSpc>
            </a:pPr>
            <a:r>
              <a:rPr lang="es-ES_tradnl" altLang="es-UY" sz="2800" dirty="0" smtClean="0">
                <a:effectLst/>
              </a:rPr>
              <a:t>Signos clínicos:</a:t>
            </a:r>
          </a:p>
          <a:p>
            <a:pPr lvl="1">
              <a:lnSpc>
                <a:spcPct val="90000"/>
              </a:lnSpc>
            </a:pPr>
            <a:r>
              <a:rPr lang="es-ES_tradnl" altLang="es-UY" sz="2400" dirty="0" smtClean="0">
                <a:effectLst/>
              </a:rPr>
              <a:t>Aumento de presión intraocular</a:t>
            </a:r>
          </a:p>
          <a:p>
            <a:pPr lvl="1">
              <a:lnSpc>
                <a:spcPct val="90000"/>
              </a:lnSpc>
            </a:pPr>
            <a:r>
              <a:rPr lang="es-ES_tradnl" altLang="es-UY" sz="2400" dirty="0" err="1" smtClean="0">
                <a:effectLst/>
              </a:rPr>
              <a:t>Epífora</a:t>
            </a:r>
            <a:endParaRPr lang="es-ES_tradnl" altLang="es-UY" sz="2400" dirty="0" smtClean="0">
              <a:effectLst/>
            </a:endParaRPr>
          </a:p>
          <a:p>
            <a:pPr lvl="1">
              <a:lnSpc>
                <a:spcPct val="90000"/>
              </a:lnSpc>
            </a:pPr>
            <a:r>
              <a:rPr lang="es-ES_tradnl" altLang="es-UY" sz="2400" dirty="0" err="1" smtClean="0">
                <a:effectLst/>
              </a:rPr>
              <a:t>Blefaroespasmo</a:t>
            </a:r>
            <a:r>
              <a:rPr lang="es-ES_tradnl" altLang="es-UY" sz="2400" dirty="0" smtClean="0">
                <a:effectLst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s-ES_tradnl" altLang="es-UY" sz="2400" dirty="0" smtClean="0">
                <a:effectLst/>
              </a:rPr>
              <a:t>Fotofobia</a:t>
            </a:r>
          </a:p>
          <a:p>
            <a:pPr lvl="1">
              <a:lnSpc>
                <a:spcPct val="90000"/>
              </a:lnSpc>
            </a:pPr>
            <a:r>
              <a:rPr lang="es-ES_tradnl" altLang="es-UY" sz="2400" dirty="0" err="1" smtClean="0">
                <a:effectLst/>
              </a:rPr>
              <a:t>Buftalmos</a:t>
            </a:r>
            <a:endParaRPr lang="es-ES_tradnl" altLang="es-UY" sz="2400" dirty="0" smtClean="0">
              <a:effectLst/>
            </a:endParaRPr>
          </a:p>
          <a:p>
            <a:pPr lvl="1">
              <a:lnSpc>
                <a:spcPct val="90000"/>
              </a:lnSpc>
            </a:pPr>
            <a:r>
              <a:rPr lang="es-ES_tradnl" altLang="es-UY" sz="2400" dirty="0" smtClean="0">
                <a:effectLst/>
              </a:rPr>
              <a:t>Opacidad corneal</a:t>
            </a:r>
          </a:p>
        </p:txBody>
      </p:sp>
    </p:spTree>
    <p:extLst>
      <p:ext uri="{BB962C8B-B14F-4D97-AF65-F5344CB8AC3E}">
        <p14:creationId xmlns:p14="http://schemas.microsoft.com/office/powerpoint/2010/main" val="348883107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GLAUCOMA CONGENITO</a:t>
            </a:r>
            <a:endParaRPr lang="es-UY" dirty="0"/>
          </a:p>
        </p:txBody>
      </p:sp>
      <p:pic>
        <p:nvPicPr>
          <p:cNvPr id="4" name="Picture 8" descr="glaucoma_congenito_nucci_we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5" y="2276872"/>
            <a:ext cx="4632516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166129857830_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276872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3879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RETINOPATIA DE LA PREMATURIDAD</a:t>
            </a:r>
            <a:endParaRPr lang="es-UY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s-UY" dirty="0" smtClean="0">
                <a:effectLst/>
              </a:rPr>
              <a:t>Retinopatía proliferativa secundaria a la isquemia retiniana por falta de desarrollo vascular </a:t>
            </a:r>
            <a:r>
              <a:rPr lang="es-ES_tradnl" altLang="es-UY" dirty="0" smtClean="0">
                <a:effectLst/>
              </a:rPr>
              <a:t>normal</a:t>
            </a:r>
          </a:p>
          <a:p>
            <a:endParaRPr lang="es-ES_tradnl" altLang="es-UY" dirty="0" smtClean="0">
              <a:effectLst/>
            </a:endParaRPr>
          </a:p>
          <a:p>
            <a:r>
              <a:rPr lang="es-ES_tradnl" altLang="es-UY" dirty="0" smtClean="0">
                <a:effectLst/>
              </a:rPr>
              <a:t>Lactante de riesgo, menos de </a:t>
            </a:r>
            <a:r>
              <a:rPr lang="es-ES_tradnl" altLang="es-UY" dirty="0" smtClean="0">
                <a:effectLst/>
              </a:rPr>
              <a:t>1500g, menos de 32 s.</a:t>
            </a:r>
            <a:endParaRPr lang="es-ES_tradnl" altLang="es-UY" dirty="0" smtClean="0">
              <a:effectLst/>
            </a:endParaRPr>
          </a:p>
          <a:p>
            <a:r>
              <a:rPr lang="es-ES_tradnl" altLang="es-UY" dirty="0" smtClean="0">
                <a:effectLst/>
              </a:rPr>
              <a:t>Etapa Activa y </a:t>
            </a:r>
            <a:r>
              <a:rPr lang="es-ES_tradnl" altLang="es-UY" dirty="0" err="1" smtClean="0">
                <a:effectLst/>
              </a:rPr>
              <a:t>Cicatrizal</a:t>
            </a:r>
            <a:endParaRPr lang="es-ES_tradnl" altLang="es-UY" dirty="0" smtClean="0">
              <a:effectLst/>
            </a:endParaRPr>
          </a:p>
          <a:p>
            <a:endParaRPr lang="es-ES_tradnl" altLang="es-UY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718653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RETINOPATIA DE LA PREMATURIDAD</a:t>
            </a:r>
            <a:endParaRPr lang="es-UY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71538" y="2276873"/>
            <a:ext cx="7408862" cy="3456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_tradnl" altLang="es-UY" sz="2800" smtClean="0">
                <a:effectLst/>
              </a:rPr>
              <a:t>	Etapa Activa</a:t>
            </a:r>
          </a:p>
          <a:p>
            <a:r>
              <a:rPr lang="es-ES_tradnl" altLang="es-UY" sz="2800" smtClean="0">
                <a:effectLst/>
              </a:rPr>
              <a:t>Estadio 1: Línea de demarcación</a:t>
            </a:r>
          </a:p>
          <a:p>
            <a:r>
              <a:rPr lang="es-ES_tradnl" altLang="es-UY" sz="2800" smtClean="0">
                <a:effectLst/>
              </a:rPr>
              <a:t>Estadio 2: Cresta de tejido</a:t>
            </a:r>
          </a:p>
          <a:p>
            <a:r>
              <a:rPr lang="es-ES_tradnl" altLang="es-UY" sz="2800" smtClean="0">
                <a:effectLst/>
              </a:rPr>
              <a:t>Estadio 3: 2 + Proliferación fibrovascular extra retinal</a:t>
            </a:r>
          </a:p>
          <a:p>
            <a:r>
              <a:rPr lang="es-ES_tradnl" altLang="es-UY" sz="2800" smtClean="0">
                <a:effectLst/>
              </a:rPr>
              <a:t>Estadio 4: Desprendimiento de retina subtotal</a:t>
            </a:r>
          </a:p>
          <a:p>
            <a:r>
              <a:rPr lang="es-ES_tradnl" altLang="es-UY" sz="2800" smtClean="0">
                <a:effectLst/>
              </a:rPr>
              <a:t>Estadio 5: Desprendiemiento total en forma de embudo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s-ES_tradnl" altLang="es-UY" sz="2800" smtClean="0">
                <a:effectLst/>
              </a:rPr>
              <a:t>Enfermedad Plus</a:t>
            </a:r>
          </a:p>
        </p:txBody>
      </p:sp>
    </p:spTree>
    <p:extLst>
      <p:ext uri="{BB962C8B-B14F-4D97-AF65-F5344CB8AC3E}">
        <p14:creationId xmlns:p14="http://schemas.microsoft.com/office/powerpoint/2010/main" val="140292523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RETINOPATIA DE LA PREMATURIDAD</a:t>
            </a:r>
            <a:endParaRPr lang="es-UY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67569" y="1772817"/>
            <a:ext cx="7408862" cy="31683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_tradnl" altLang="es-UY" sz="2800" dirty="0" smtClean="0">
                <a:effectLst/>
              </a:rPr>
              <a:t>Etapa </a:t>
            </a:r>
            <a:r>
              <a:rPr lang="es-ES_tradnl" altLang="es-UY" sz="2800" dirty="0" err="1" smtClean="0">
                <a:effectLst/>
              </a:rPr>
              <a:t>Cicatrizal</a:t>
            </a:r>
            <a:endParaRPr lang="es-ES_tradnl" altLang="es-UY" sz="2800" dirty="0" smtClean="0">
              <a:effectLst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s-ES_tradnl" altLang="es-UY" sz="2800" dirty="0" smtClean="0">
              <a:effectLst/>
            </a:endParaRPr>
          </a:p>
          <a:p>
            <a:pPr>
              <a:buSzTx/>
              <a:buFontTx/>
              <a:buChar char="•"/>
            </a:pPr>
            <a:r>
              <a:rPr lang="es-ES_tradnl" altLang="es-UY" sz="2800" dirty="0" smtClean="0">
                <a:effectLst/>
              </a:rPr>
              <a:t>Anomalías pigmentarias mínimas periféricas</a:t>
            </a:r>
          </a:p>
          <a:p>
            <a:pPr>
              <a:buSzTx/>
              <a:buFontTx/>
              <a:buChar char="•"/>
            </a:pPr>
            <a:r>
              <a:rPr lang="es-ES_tradnl" altLang="es-UY" sz="2800" dirty="0" smtClean="0">
                <a:effectLst/>
              </a:rPr>
              <a:t>Miopía</a:t>
            </a:r>
          </a:p>
          <a:p>
            <a:pPr>
              <a:buSzTx/>
              <a:buFontTx/>
              <a:buChar char="•"/>
            </a:pPr>
            <a:r>
              <a:rPr lang="es-ES_tradnl" altLang="es-UY" sz="2800" dirty="0" smtClean="0">
                <a:effectLst/>
              </a:rPr>
              <a:t>Degeneración retiniana y roturas periféricas</a:t>
            </a:r>
          </a:p>
          <a:p>
            <a:pPr>
              <a:buSzTx/>
              <a:buFontTx/>
              <a:buChar char="•"/>
            </a:pPr>
            <a:r>
              <a:rPr lang="es-ES_tradnl" altLang="es-UY" sz="2800" dirty="0" smtClean="0">
                <a:effectLst/>
              </a:rPr>
              <a:t>Bandas fibrosas temporales</a:t>
            </a:r>
          </a:p>
          <a:p>
            <a:pPr>
              <a:buSzTx/>
              <a:buFontTx/>
              <a:buChar char="•"/>
            </a:pPr>
            <a:r>
              <a:rPr lang="es-ES_tradnl" altLang="es-UY" sz="2800" dirty="0" smtClean="0">
                <a:effectLst/>
              </a:rPr>
              <a:t>Tracción de los vasos </a:t>
            </a:r>
            <a:r>
              <a:rPr lang="es-ES_tradnl" altLang="es-UY" sz="2800" dirty="0" err="1" smtClean="0">
                <a:effectLst/>
              </a:rPr>
              <a:t>sanguineos</a:t>
            </a:r>
            <a:r>
              <a:rPr lang="es-ES_tradnl" altLang="es-UY" sz="2800" dirty="0" smtClean="0">
                <a:effectLst/>
              </a:rPr>
              <a:t> </a:t>
            </a:r>
          </a:p>
          <a:p>
            <a:pPr>
              <a:buSzTx/>
              <a:buFontTx/>
              <a:buChar char="•"/>
            </a:pPr>
            <a:r>
              <a:rPr lang="es-ES_tradnl" altLang="es-UY" sz="2800" dirty="0" smtClean="0">
                <a:effectLst/>
              </a:rPr>
              <a:t>Vainas </a:t>
            </a:r>
            <a:r>
              <a:rPr lang="es-ES_tradnl" altLang="es-UY" sz="2800" dirty="0" err="1" smtClean="0">
                <a:effectLst/>
              </a:rPr>
              <a:t>fibrovasculares</a:t>
            </a:r>
            <a:r>
              <a:rPr lang="es-ES_tradnl" altLang="es-UY" sz="2800" dirty="0" smtClean="0">
                <a:effectLst/>
              </a:rPr>
              <a:t> </a:t>
            </a:r>
            <a:r>
              <a:rPr lang="es-ES_tradnl" altLang="es-UY" sz="2800" dirty="0" err="1" smtClean="0">
                <a:effectLst/>
              </a:rPr>
              <a:t>retrolentales</a:t>
            </a:r>
            <a:r>
              <a:rPr lang="es-ES_tradnl" altLang="es-UY" sz="2800" dirty="0" smtClean="0">
                <a:effectLst/>
              </a:rPr>
              <a:t> </a:t>
            </a:r>
          </a:p>
          <a:p>
            <a:pPr>
              <a:buSzTx/>
              <a:buFontTx/>
              <a:buChar char="•"/>
            </a:pPr>
            <a:r>
              <a:rPr lang="es-ES_tradnl" altLang="es-UY" sz="2800" dirty="0" smtClean="0">
                <a:effectLst/>
              </a:rPr>
              <a:t>D.R. por tracción</a:t>
            </a:r>
          </a:p>
          <a:p>
            <a:pPr>
              <a:buSzTx/>
              <a:buFontTx/>
              <a:buChar char="•"/>
            </a:pPr>
            <a:r>
              <a:rPr lang="es-ES_tradnl" altLang="es-UY" sz="2800" dirty="0" smtClean="0">
                <a:effectLst/>
              </a:rPr>
              <a:t>Glaucoma de ángulo cerrado</a:t>
            </a:r>
          </a:p>
        </p:txBody>
      </p:sp>
    </p:spTree>
    <p:extLst>
      <p:ext uri="{BB962C8B-B14F-4D97-AF65-F5344CB8AC3E}">
        <p14:creationId xmlns:p14="http://schemas.microsoft.com/office/powerpoint/2010/main" val="146316647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RETINOPATIA DE LA PREMATURIDAD</a:t>
            </a:r>
            <a:endParaRPr lang="es-UY" dirty="0"/>
          </a:p>
        </p:txBody>
      </p:sp>
      <p:pic>
        <p:nvPicPr>
          <p:cNvPr id="4" name="Picture 8" descr="a16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824"/>
            <a:ext cx="7632700" cy="47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355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CAUSAS DE B.V. EN LA INFANCIA</a:t>
            </a:r>
            <a:endParaRPr lang="es-UY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57%              es inevitable</a:t>
            </a:r>
          </a:p>
          <a:p>
            <a:r>
              <a:rPr lang="es-ES" dirty="0" smtClean="0"/>
              <a:t>28%               podría haberse evitado</a:t>
            </a:r>
          </a:p>
          <a:p>
            <a:r>
              <a:rPr lang="es-ES" dirty="0" smtClean="0"/>
              <a:t>15%               tendría tratamiento</a:t>
            </a:r>
          </a:p>
          <a:p>
            <a:endParaRPr lang="es-E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6981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RETINOPATIA DE LA PREMATURIDAD</a:t>
            </a:r>
            <a:endParaRPr lang="es-UY" dirty="0"/>
          </a:p>
        </p:txBody>
      </p:sp>
      <p:pic>
        <p:nvPicPr>
          <p:cNvPr id="4" name="Picture 5" descr="fo50-cla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96306"/>
            <a:ext cx="2819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i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938"/>
            <a:ext cx="3097213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9929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lbueno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0324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34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CAUSAS DE B.V. EN LA INFANCIA</a:t>
            </a:r>
            <a:endParaRPr lang="es-UY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53285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CC">
                        <a:alpha val="61000"/>
                      </a:srgbClr>
                    </a:gs>
                    <a:gs pos="100000">
                      <a:srgbClr val="00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5889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CAUSAS DE B.V. EN LA INFANCIA</a:t>
            </a:r>
            <a:endParaRPr lang="es-UY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programa Visión 2020 incluye dentro de </a:t>
            </a:r>
            <a:r>
              <a:rPr lang="es-ES" dirty="0" smtClean="0"/>
              <a:t>sus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 smtClean="0"/>
              <a:t>prioridades la baja visión infantil. Debe ser </a:t>
            </a:r>
            <a:r>
              <a:rPr lang="es-ES" dirty="0" err="1" smtClean="0"/>
              <a:t>incluída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 smtClean="0"/>
              <a:t>en los planes de prevención de ceguera nacionales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Debe abordarse en un encare comunitario con </a:t>
            </a:r>
            <a:r>
              <a:rPr lang="es-ES" dirty="0" err="1" smtClean="0"/>
              <a:t>politicas</a:t>
            </a:r>
            <a:r>
              <a:rPr lang="es-ES" dirty="0" smtClean="0"/>
              <a:t> de Salud Pública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5794602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PREVENCION PRIMARIA: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Educación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Inmunizaciones</a:t>
            </a:r>
          </a:p>
          <a:p>
            <a:pPr marL="0" indent="0">
              <a:buNone/>
            </a:pPr>
            <a:r>
              <a:rPr lang="es-ES" dirty="0" smtClean="0"/>
              <a:t>                  Suplementos en la dieta (</a:t>
            </a:r>
            <a:r>
              <a:rPr lang="es-ES" dirty="0" err="1" smtClean="0"/>
              <a:t>Vit</a:t>
            </a:r>
            <a:r>
              <a:rPr lang="es-ES" dirty="0" smtClean="0"/>
              <a:t>. A)</a:t>
            </a:r>
          </a:p>
          <a:p>
            <a:pPr marL="0" indent="0">
              <a:buNone/>
            </a:pPr>
            <a:r>
              <a:rPr lang="es-ES" dirty="0" smtClean="0"/>
              <a:t>                   </a:t>
            </a:r>
            <a:r>
              <a:rPr lang="es-ES" dirty="0" smtClean="0"/>
              <a:t>APS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Evitar la enfermedad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067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PREVENCION SECUNDARIA: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           Educación a pediatras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APS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Servicios </a:t>
            </a:r>
            <a:r>
              <a:rPr lang="es-ES" dirty="0" err="1" smtClean="0"/>
              <a:t>oftalmologicos</a:t>
            </a:r>
            <a:r>
              <a:rPr lang="es-ES" dirty="0" smtClean="0"/>
              <a:t> equipados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Diagnóstico y tratamiento precoz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9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 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PREVENCION  TERCIARIA:</a:t>
            </a:r>
          </a:p>
          <a:p>
            <a:pPr marL="0" indent="0">
              <a:buNone/>
            </a:pPr>
            <a:r>
              <a:rPr lang="es-ES" dirty="0" smtClean="0"/>
              <a:t>             	Servicios de estimulación temprana y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</a:t>
            </a:r>
            <a:r>
              <a:rPr lang="es-ES" dirty="0" smtClean="0"/>
              <a:t> </a:t>
            </a:r>
            <a:r>
              <a:rPr lang="es-ES" dirty="0" smtClean="0"/>
              <a:t>rehabilitación visual.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Evitar secuelas. Mejorar la calidad de vida del paciente y su entorno. Disminuir carga social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48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EMBRIOLOGIA</a:t>
            </a:r>
            <a:endParaRPr lang="es-UY" dirty="0"/>
          </a:p>
        </p:txBody>
      </p:sp>
      <p:pic>
        <p:nvPicPr>
          <p:cNvPr id="1026" name="Picture 2" descr="http://4.bp.blogspot.com/_Rlgms6spz94/TNRk_JWmvwI/AAAAAAAAAHs/w3evTsej0g4/s1600/Sin+ti%CC%81tulo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028605" cy="39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06238"/>
      </p:ext>
    </p:extLst>
  </p:cSld>
  <p:clrMapOvr>
    <a:masterClrMapping/>
  </p:clrMapOvr>
  <p:transition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454</Words>
  <Application>Microsoft Office PowerPoint</Application>
  <PresentationFormat>Presentación en pantalla (4:3)</PresentationFormat>
  <Paragraphs>141</Paragraphs>
  <Slides>31</Slides>
  <Notes>0</Notes>
  <HiddenSlides>0</HiddenSlides>
  <MMClips>1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1" baseType="lpstr">
      <vt:lpstr>Arial</vt:lpstr>
      <vt:lpstr>Baskerville Old Face</vt:lpstr>
      <vt:lpstr>Bradley Hand ITC</vt:lpstr>
      <vt:lpstr>Calibri</vt:lpstr>
      <vt:lpstr>Candara</vt:lpstr>
      <vt:lpstr>Symbol</vt:lpstr>
      <vt:lpstr>Wingdings</vt:lpstr>
      <vt:lpstr>Tema de Office</vt:lpstr>
      <vt:lpstr>Forma de onda</vt:lpstr>
      <vt:lpstr>Gráfico de Microsoft Office Excel</vt:lpstr>
      <vt:lpstr>PATOLOGIAS MAS FRECUENTES QUE CONDUCEN A LA BAJA VISION:</vt:lpstr>
      <vt:lpstr>CAUSAS DE B.V. EN LA INFANCIA</vt:lpstr>
      <vt:lpstr>CAUSAS DE B.V. EN LA INFANCIA</vt:lpstr>
      <vt:lpstr>CAUSAS DE B.V. EN LA INFANCIA</vt:lpstr>
      <vt:lpstr>CAUSAS DE B.V. EN LA INFANCIA</vt:lpstr>
      <vt:lpstr>Presentación de PowerPoint</vt:lpstr>
      <vt:lpstr>Presentación de PowerPoint</vt:lpstr>
      <vt:lpstr>Presentación de PowerPoint</vt:lpstr>
      <vt:lpstr>EMBRIOLOGIA</vt:lpstr>
      <vt:lpstr>EMBRIOLOGIA</vt:lpstr>
      <vt:lpstr>EMBRIOLOGIA</vt:lpstr>
      <vt:lpstr>EMBRIOLOGIA</vt:lpstr>
      <vt:lpstr>EMBRIOLOGIA</vt:lpstr>
      <vt:lpstr>VIA VISUAL</vt:lpstr>
      <vt:lpstr>CAUSAS DE B.V. EN LA INFANCIA</vt:lpstr>
      <vt:lpstr>ENF. HEREDITARIAS DE LA RETINA</vt:lpstr>
      <vt:lpstr>ENF. HEREDITARIAS DE LA RETINA</vt:lpstr>
      <vt:lpstr>ATROFIA OPTICA</vt:lpstr>
      <vt:lpstr>TOXOPLASMOSIS CONGENITA</vt:lpstr>
      <vt:lpstr>TOXOPLASMOSIS CONGENITA</vt:lpstr>
      <vt:lpstr>NISTAGMUS CONGENITO</vt:lpstr>
      <vt:lpstr>CATARATA CONGENITA</vt:lpstr>
      <vt:lpstr>CATARATA CONGENITA</vt:lpstr>
      <vt:lpstr>GLAUCOMA CONGENITO</vt:lpstr>
      <vt:lpstr>GLAUCOMA CONGENITO</vt:lpstr>
      <vt:lpstr>RETINOPATIA DE LA PREMATURIDAD</vt:lpstr>
      <vt:lpstr>RETINOPATIA DE LA PREMATURIDAD</vt:lpstr>
      <vt:lpstr>RETINOPATIA DE LA PREMATURIDAD</vt:lpstr>
      <vt:lpstr>RETINOPATIA DE LA PREMATURIDAD</vt:lpstr>
      <vt:lpstr>RETINOPATIA DE LA PREMATURIDAD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PATOLOGIAS MAS FRECUENTES QUE CONDUCEN A LA BAJA VISION:</dc:title>
  <dc:creator>USUARIO</dc:creator>
  <cp:lastModifiedBy>Alicia Balier</cp:lastModifiedBy>
  <cp:revision>11</cp:revision>
  <dcterms:created xsi:type="dcterms:W3CDTF">2014-07-06T11:55:37Z</dcterms:created>
  <dcterms:modified xsi:type="dcterms:W3CDTF">2014-07-06T20:18:14Z</dcterms:modified>
</cp:coreProperties>
</file>